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notesSlides/notesSlide10.xml" ContentType="application/vnd.openxmlformats-officedocument.presentationml.notesSlide+xml"/>
  <Override PartName="/ppt/diagrams/data2.xml" ContentType="application/vnd.openxmlformats-officedocument.drawingml.diagramData+xml"/>
  <Override PartName="/ppt/diagrams/colors6.xml" ContentType="application/vnd.openxmlformats-officedocument.drawingml.diagramColor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colors4.xml" ContentType="application/vnd.openxmlformats-officedocument.drawingml.diagramColors+xml"/>
  <Override PartName="/ppt/diagrams/drawing5.xml" ContentType="application/vnd.ms-office.drawingml.diagramDrawing+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notesSlides/notesSlide19.xml" ContentType="application/vnd.openxmlformats-officedocument.presentationml.notesSlid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diagrams/layout6.xml" ContentType="application/vnd.openxmlformats-officedocument.drawingml.diagramLayout+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authors.xml" ContentType="application/vnd.ms-powerpoint.author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diagrams/layout4.xml" ContentType="application/vnd.openxmlformats-officedocument.drawingml.diagramLayout+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diagrams/layout2.xml" ContentType="application/vnd.openxmlformats-officedocument.drawingml.diagramLayout+xml"/>
  <Override PartName="/ppt/diagrams/data5.xml" ContentType="application/vnd.openxmlformats-officedocument.drawingml.diagramData+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diagrams/colors5.xml" ContentType="application/vnd.openxmlformats-officedocument.drawingml.diagramColors+xml"/>
  <Override PartName="/ppt/diagrams/drawing6.xml" ContentType="application/vnd.ms-office.drawingml.diagramDrawing+xml"/>
  <Override PartName="/ppt/slides/slide8.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docProps/core.xml" ContentType="application/vnd.openxmlformats-package.core-properties+xml"/>
  <Override PartName="/ppt/diagrams/drawing4.xml" ContentType="application/vnd.ms-office.drawingml.diagramDrawing+xml"/>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metadata" ContentType="application/binary"/>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48" r:id="rId1"/>
  </p:sldMasterIdLst>
  <p:notesMasterIdLst>
    <p:notesMasterId r:id="rId34"/>
  </p:notesMasterIdLst>
  <p:sldIdLst>
    <p:sldId id="256" r:id="rId2"/>
    <p:sldId id="669" r:id="rId3"/>
    <p:sldId id="700" r:id="rId4"/>
    <p:sldId id="670" r:id="rId5"/>
    <p:sldId id="671" r:id="rId6"/>
    <p:sldId id="672" r:id="rId7"/>
    <p:sldId id="673" r:id="rId8"/>
    <p:sldId id="674" r:id="rId9"/>
    <p:sldId id="680" r:id="rId10"/>
    <p:sldId id="675" r:id="rId11"/>
    <p:sldId id="676" r:id="rId12"/>
    <p:sldId id="677" r:id="rId13"/>
    <p:sldId id="679" r:id="rId14"/>
    <p:sldId id="681" r:id="rId15"/>
    <p:sldId id="678" r:id="rId16"/>
    <p:sldId id="683" r:id="rId17"/>
    <p:sldId id="682" r:id="rId18"/>
    <p:sldId id="684" r:id="rId19"/>
    <p:sldId id="687" r:id="rId20"/>
    <p:sldId id="689" r:id="rId21"/>
    <p:sldId id="688" r:id="rId22"/>
    <p:sldId id="690" r:id="rId23"/>
    <p:sldId id="692" r:id="rId24"/>
    <p:sldId id="691" r:id="rId25"/>
    <p:sldId id="694" r:id="rId26"/>
    <p:sldId id="699" r:id="rId27"/>
    <p:sldId id="696" r:id="rId28"/>
    <p:sldId id="697" r:id="rId29"/>
    <p:sldId id="698" r:id="rId30"/>
    <p:sldId id="686" r:id="rId31"/>
    <p:sldId id="701" r:id="rId32"/>
    <p:sldId id="668" r:id="rId33"/>
  </p:sldIdLst>
  <p:sldSz cx="12192000" cy="6858000"/>
  <p:notesSz cx="6797675" cy="9926638"/>
  <p:embeddedFontLst>
    <p:embeddedFont>
      <p:font typeface="Quattrocento Sans" charset="0"/>
      <p:regular r:id="rId35"/>
      <p:bold r:id="rId36"/>
      <p:italic r:id="rId37"/>
      <p:boldItalic r:id="rId38"/>
    </p:embeddedFont>
    <p:embeddedFont>
      <p:font typeface="Montserrat" charset="0"/>
      <p:regular r:id="rId39"/>
      <p:bold r:id="rId40"/>
      <p:italic r:id="rId41"/>
      <p:boldItalic r:id="rId42"/>
    </p:embeddedFont>
    <p:embeddedFont>
      <p:font typeface="Segoe UI" pitchFamily="34" charset="0"/>
      <p:regular r:id="rId43"/>
      <p:bold r:id="rId44"/>
      <p:italic r:id="rId45"/>
      <p:boldItalic r:id="rId46"/>
    </p:embeddedFont>
    <p:embeddedFont>
      <p:font typeface="Titillium Web" charset="0"/>
      <p:regular r:id="rId47"/>
      <p:bold r:id="rId48"/>
      <p:italic r:id="rId49"/>
      <p:boldItalic r:id="rId50"/>
    </p:embeddedFont>
    <p:embeddedFont>
      <p:font typeface="Calibri" pitchFamily="34" charset="0"/>
      <p:regular r:id="rId51"/>
      <p:bold r:id="rId52"/>
      <p:italic r:id="rId53"/>
      <p:boldItalic r:id="rId5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15" roundtripDataSignature="AMtx7mjl8XcMhjiKCTc1Z2C5fvBGvVrF7w=="/>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81DA2CF-DCA0-2AB7-3F6A-C2BB744AF220}" name="Sergio Minotti" initials="SM" userId="f4db87cd3f5eda52"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813DA1A4-A271-4764-B10B-1AA6A78C696E}">
  <a:tblStyle styleId="{813DA1A4-A271-4764-B10B-1AA6A78C696E}" styleName="Table_0">
    <a:wholeTbl>
      <a:tcTxStyle b="off" i="off">
        <a:font>
          <a:latin typeface="Segoe UI"/>
          <a:ea typeface="Segoe UI"/>
          <a:cs typeface="Segoe U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a:tcStyle>
        <a:tcBdr/>
        <a:fill>
          <a:solidFill>
            <a:srgbClr val="D0DEEF"/>
          </a:solidFill>
        </a:fill>
      </a:tcStyle>
    </a:band1H>
    <a:band2H>
      <a:tcTxStyle/>
      <a:tcStyle>
        <a:tcBdr/>
      </a:tcStyle>
    </a:band2H>
    <a:band1V>
      <a:tcTxStyle/>
      <a:tcStyle>
        <a:tcBdr/>
        <a:fill>
          <a:solidFill>
            <a:srgbClr val="D0DEEF"/>
          </a:solidFill>
        </a:fill>
      </a:tcStyle>
    </a:band1V>
    <a:band2V>
      <a:tcTxStyle/>
      <a:tcStyle>
        <a:tcBdr/>
      </a:tcStyle>
    </a:band2V>
    <a:lastCol>
      <a:tcTxStyle b="on" i="off">
        <a:font>
          <a:latin typeface="Segoe UI"/>
          <a:ea typeface="Segoe UI"/>
          <a:cs typeface="Segoe UI"/>
        </a:font>
        <a:schemeClr val="lt1"/>
      </a:tcTxStyle>
      <a:tcStyle>
        <a:tcBdr/>
        <a:fill>
          <a:solidFill>
            <a:schemeClr val="accent1"/>
          </a:solidFill>
        </a:fill>
      </a:tcStyle>
    </a:lastCol>
    <a:firstCol>
      <a:tcTxStyle b="on" i="off">
        <a:font>
          <a:latin typeface="Segoe UI"/>
          <a:ea typeface="Segoe UI"/>
          <a:cs typeface="Segoe UI"/>
        </a:font>
        <a:schemeClr val="lt1"/>
      </a:tcTxStyle>
      <a:tcStyle>
        <a:tcBdr/>
        <a:fill>
          <a:solidFill>
            <a:schemeClr val="accent1"/>
          </a:solidFill>
        </a:fill>
      </a:tcStyle>
    </a:firstCol>
    <a:lastRow>
      <a:tcTxStyle b="on" i="off">
        <a:font>
          <a:latin typeface="Segoe UI"/>
          <a:ea typeface="Segoe UI"/>
          <a:cs typeface="Segoe U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Segoe UI"/>
          <a:ea typeface="Segoe UI"/>
          <a:cs typeface="Segoe U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 styleId="{5940675A-B579-460E-94D1-54222C63F5DA}" styleName="Nessuno stile, griglia tabel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9031" autoAdjust="0"/>
    <p:restoredTop sz="97007"/>
  </p:normalViewPr>
  <p:slideViewPr>
    <p:cSldViewPr snapToGrid="0">
      <p:cViewPr varScale="1">
        <p:scale>
          <a:sx n="65" d="100"/>
          <a:sy n="65" d="100"/>
        </p:scale>
        <p:origin x="-948" y="-11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5.fntdata"/><Relationship Id="rId21" Type="http://schemas.openxmlformats.org/officeDocument/2006/relationships/slide" Target="slides/slide20.xml"/><Relationship Id="rId34" Type="http://schemas.openxmlformats.org/officeDocument/2006/relationships/notesMaster" Target="notesMasters/notesMaster1.xml"/><Relationship Id="rId42" Type="http://schemas.openxmlformats.org/officeDocument/2006/relationships/font" Target="fonts/font8.fntdata"/><Relationship Id="rId47" Type="http://schemas.openxmlformats.org/officeDocument/2006/relationships/font" Target="fonts/font13.fntdata"/><Relationship Id="rId50" Type="http://schemas.openxmlformats.org/officeDocument/2006/relationships/font" Target="fonts/font1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4.fntdata"/><Relationship Id="rId46" Type="http://schemas.openxmlformats.org/officeDocument/2006/relationships/font" Target="fonts/font12.fntdata"/><Relationship Id="rId21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7.fntdata"/><Relationship Id="rId54" Type="http://schemas.openxmlformats.org/officeDocument/2006/relationships/font" Target="fonts/font20.fntdata"/><Relationship Id="rId217"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font" Target="fonts/font11.fntdata"/><Relationship Id="rId53" Type="http://schemas.openxmlformats.org/officeDocument/2006/relationships/font" Target="fonts/font19.fntdata"/><Relationship Id="rId220"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2.fntdata"/><Relationship Id="rId49" Type="http://schemas.openxmlformats.org/officeDocument/2006/relationships/font" Target="fonts/font15.fntdata"/><Relationship Id="rId21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0.fntdata"/><Relationship Id="rId52" Type="http://schemas.openxmlformats.org/officeDocument/2006/relationships/font" Target="fonts/font1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1.fntdata"/><Relationship Id="rId43" Type="http://schemas.openxmlformats.org/officeDocument/2006/relationships/font" Target="fonts/font9.fntdata"/><Relationship Id="rId48" Type="http://schemas.openxmlformats.org/officeDocument/2006/relationships/font" Target="fonts/font14.fntdata"/><Relationship Id="rId215" Type="http://customschemas.google.com/relationships/presentationmetadata" Target="metadata"/><Relationship Id="rId8" Type="http://schemas.openxmlformats.org/officeDocument/2006/relationships/slide" Target="slides/slide7.xml"/><Relationship Id="rId51" Type="http://schemas.openxmlformats.org/officeDocument/2006/relationships/font" Target="fonts/font17.fntdata"/><Relationship Id="rId219" Type="http://schemas.openxmlformats.org/officeDocument/2006/relationships/tableStyles" Target="tableStyles.xml"/><Relationship Id="rId3" Type="http://schemas.openxmlformats.org/officeDocument/2006/relationships/slide" Target="slides/slide2.xml"/></Relationships>
</file>

<file path=ppt/diagrams/_rels/data3.xml.rels><?xml version="1.0" encoding="UTF-8" standalone="yes"?>
<Relationships xmlns="http://schemas.openxmlformats.org/package/2006/relationships"><Relationship Id="rId1" Type="http://schemas.openxmlformats.org/officeDocument/2006/relationships/hyperlink" Target="https://www.bosettiegatti.eu/info/norme/statali/2023_0036.htm" TargetMode="External"/></Relationships>
</file>

<file path=ppt/diagrams/_rels/data4.xml.rels><?xml version="1.0" encoding="UTF-8" standalone="yes"?>
<Relationships xmlns="http://schemas.openxmlformats.org/package/2006/relationships"><Relationship Id="rId1" Type="http://schemas.openxmlformats.org/officeDocument/2006/relationships/hyperlink" Target="https://www.bosettiegatti.eu/info/norme/statali/2023_0036_A.htm" TargetMode="External"/></Relationships>
</file>

<file path=ppt/diagrams/_rels/data5.xml.rels><?xml version="1.0" encoding="UTF-8" standalone="yes"?>
<Relationships xmlns="http://schemas.openxmlformats.org/package/2006/relationships"><Relationship Id="rId1" Type="http://schemas.openxmlformats.org/officeDocument/2006/relationships/hyperlink" Target="https://www.bosettiegatti.eu/info/norme/statali/2023_0036.htm" TargetMode="External"/></Relationships>
</file>

<file path=ppt/diagrams/_rels/drawing3.xml.rels><?xml version="1.0" encoding="UTF-8" standalone="yes"?>
<Relationships xmlns="http://schemas.openxmlformats.org/package/2006/relationships"><Relationship Id="rId2" Type="http://schemas.openxmlformats.org/officeDocument/2006/relationships/hyperlink" Target="https://www.bosettiegatti.eu/info/norme/statali/2023_0036.htm#120" TargetMode="External"/><Relationship Id="rId1" Type="http://schemas.openxmlformats.org/officeDocument/2006/relationships/hyperlink" Target="https://www.bosettiegatti.eu/info/norme/statali/2023_0036.htm#060" TargetMode="External"/></Relationships>
</file>

<file path=ppt/diagrams/_rels/drawing4.xml.rels><?xml version="1.0" encoding="UTF-8" standalone="yes"?>
<Relationships xmlns="http://schemas.openxmlformats.org/package/2006/relationships"><Relationship Id="rId1" Type="http://schemas.openxmlformats.org/officeDocument/2006/relationships/hyperlink" Target="https://www.bosettiegatti.eu/info/norme/statali/2023_0036_A.htm#II-bis" TargetMode="External"/></Relationships>
</file>

<file path=ppt/diagrams/_rels/drawing5.xml.rels><?xml version="1.0" encoding="UTF-8" standalone="yes"?>
<Relationships xmlns="http://schemas.openxmlformats.org/package/2006/relationships"><Relationship Id="rId2" Type="http://schemas.openxmlformats.org/officeDocument/2006/relationships/hyperlink" Target="https://www.bosettiegatti.eu/info/norme/statali/2023_0036.htm#009" TargetMode="External"/><Relationship Id="rId1" Type="http://schemas.openxmlformats.org/officeDocument/2006/relationships/hyperlink" Target="https://www.bosettiegatti.eu/info/norme/statali/2023_0036.htm#060" TargetMode="Externa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0017D5A-C368-9944-8B19-ED3B31245819}" type="doc">
      <dgm:prSet loTypeId="urn:microsoft.com/office/officeart/2005/8/layout/lProcess1" loCatId="" qsTypeId="urn:microsoft.com/office/officeart/2005/8/quickstyle/simple1" qsCatId="simple" csTypeId="urn:microsoft.com/office/officeart/2005/8/colors/accent1_2" csCatId="accent1" phldr="1"/>
      <dgm:spPr/>
      <dgm:t>
        <a:bodyPr/>
        <a:lstStyle/>
        <a:p>
          <a:endParaRPr lang="it-IT"/>
        </a:p>
      </dgm:t>
    </dgm:pt>
    <dgm:pt modelId="{D4DDE81B-A563-D448-AC4B-5B42D4FD3F9C}">
      <dgm:prSet phldrT="[Testo]"/>
      <dgm:spPr/>
      <dgm:t>
        <a:bodyPr/>
        <a:lstStyle/>
        <a:p>
          <a:r>
            <a:rPr lang="it-IT" dirty="0"/>
            <a:t>Contratti ex Dlgs. 50/2016</a:t>
          </a:r>
        </a:p>
      </dgm:t>
    </dgm:pt>
    <dgm:pt modelId="{36F6B00D-2F47-044F-B7E7-6AB4F63D5752}" type="parTrans" cxnId="{4960BDD0-E394-BD44-8DE1-F29634DAF63E}">
      <dgm:prSet/>
      <dgm:spPr/>
      <dgm:t>
        <a:bodyPr/>
        <a:lstStyle/>
        <a:p>
          <a:endParaRPr lang="it-IT"/>
        </a:p>
      </dgm:t>
    </dgm:pt>
    <dgm:pt modelId="{49461FE9-2CE7-264C-A905-DD31F3CD1BB3}" type="sibTrans" cxnId="{4960BDD0-E394-BD44-8DE1-F29634DAF63E}">
      <dgm:prSet/>
      <dgm:spPr/>
      <dgm:t>
        <a:bodyPr/>
        <a:lstStyle/>
        <a:p>
          <a:endParaRPr lang="it-IT"/>
        </a:p>
      </dgm:t>
    </dgm:pt>
    <dgm:pt modelId="{9FE43FB5-3A8A-6B40-83C6-C084FD37C75F}">
      <dgm:prSet phldrT="[Testo]" custT="1"/>
      <dgm:spPr>
        <a:solidFill>
          <a:srgbClr val="FFFFFF">
            <a:alpha val="90000"/>
            <a:hueOff val="0"/>
            <a:satOff val="0"/>
            <a:lumOff val="0"/>
            <a:alphaOff val="0"/>
          </a:srgbClr>
        </a:solidFill>
        <a:ln w="25400" cap="flat" cmpd="sng" algn="ctr">
          <a:solidFill>
            <a:srgbClr val="5B9BD5">
              <a:hueOff val="0"/>
              <a:satOff val="0"/>
              <a:lumOff val="0"/>
              <a:alphaOff val="0"/>
            </a:srgbClr>
          </a:solidFill>
          <a:prstDash val="solid"/>
        </a:ln>
        <a:effectLst/>
      </dgm:spPr>
      <dgm:t>
        <a:bodyPr spcFirstLastPara="0" vert="horz" wrap="square" lIns="43815" tIns="29210" rIns="43815" bIns="29210" numCol="1" spcCol="1270" anchor="ctr" anchorCtr="0"/>
        <a:lstStyle/>
        <a:p>
          <a:pPr marL="0" lvl="0" indent="0" algn="ctr" defTabSz="1022350">
            <a:lnSpc>
              <a:spcPct val="90000"/>
            </a:lnSpc>
            <a:spcBef>
              <a:spcPct val="0"/>
            </a:spcBef>
            <a:spcAft>
              <a:spcPct val="35000"/>
            </a:spcAft>
            <a:buNone/>
          </a:pPr>
          <a:r>
            <a:rPr lang="it-IT" sz="2300" kern="1200" dirty="0">
              <a:solidFill>
                <a:srgbClr val="000000">
                  <a:hueOff val="0"/>
                  <a:satOff val="0"/>
                  <a:lumOff val="0"/>
                  <a:alphaOff val="0"/>
                </a:srgbClr>
              </a:solidFill>
              <a:latin typeface="Arial"/>
              <a:ea typeface="+mn-ea"/>
              <a:cs typeface="+mn-cs"/>
            </a:rPr>
            <a:t>Approccio emergenziale</a:t>
          </a:r>
        </a:p>
      </dgm:t>
    </dgm:pt>
    <dgm:pt modelId="{0C2F5AA1-BF44-EA47-8E61-7DD64E31BD45}" type="parTrans" cxnId="{B7AABF2A-CC74-884B-9FDE-BC873712BE32}">
      <dgm:prSet/>
      <dgm:spPr/>
      <dgm:t>
        <a:bodyPr/>
        <a:lstStyle/>
        <a:p>
          <a:endParaRPr lang="it-IT"/>
        </a:p>
      </dgm:t>
    </dgm:pt>
    <dgm:pt modelId="{A4A66F23-1C17-0F4D-A1B2-DA73A596EB2C}" type="sibTrans" cxnId="{B7AABF2A-CC74-884B-9FDE-BC873712BE32}">
      <dgm:prSet/>
      <dgm:spPr/>
      <dgm:t>
        <a:bodyPr/>
        <a:lstStyle/>
        <a:p>
          <a:endParaRPr lang="it-IT"/>
        </a:p>
      </dgm:t>
    </dgm:pt>
    <dgm:pt modelId="{9F3ADED7-F6AF-3A40-B948-B30ED02C159E}">
      <dgm:prSet phldrT="[Testo]"/>
      <dgm:spPr>
        <a:solidFill>
          <a:srgbClr val="FFFF00"/>
        </a:solidFill>
        <a:ln>
          <a:solidFill>
            <a:srgbClr val="FF0000">
              <a:alpha val="90000"/>
            </a:srgbClr>
          </a:solidFill>
        </a:ln>
      </dgm:spPr>
      <dgm:t>
        <a:bodyPr/>
        <a:lstStyle/>
        <a:p>
          <a:r>
            <a:rPr lang="it-IT" b="1" dirty="0">
              <a:solidFill>
                <a:srgbClr val="FF0000"/>
              </a:solidFill>
            </a:rPr>
            <a:t>Art. 26 DL 50/2022</a:t>
          </a:r>
        </a:p>
      </dgm:t>
    </dgm:pt>
    <dgm:pt modelId="{CB9BD760-6934-6247-A28B-A7D7CDC9ACD5}" type="parTrans" cxnId="{C4BED013-8BC7-CE4B-890E-8F0787CB56CB}">
      <dgm:prSet/>
      <dgm:spPr/>
      <dgm:t>
        <a:bodyPr/>
        <a:lstStyle/>
        <a:p>
          <a:endParaRPr lang="it-IT"/>
        </a:p>
      </dgm:t>
    </dgm:pt>
    <dgm:pt modelId="{D0C7EE12-E1ED-404C-A6BE-912F37113538}" type="sibTrans" cxnId="{C4BED013-8BC7-CE4B-890E-8F0787CB56CB}">
      <dgm:prSet/>
      <dgm:spPr/>
      <dgm:t>
        <a:bodyPr/>
        <a:lstStyle/>
        <a:p>
          <a:endParaRPr lang="it-IT"/>
        </a:p>
      </dgm:t>
    </dgm:pt>
    <dgm:pt modelId="{0B7A1AB4-6041-3740-A8E1-2B0EAF1B60B1}">
      <dgm:prSet phldrT="[Testo]"/>
      <dgm:spPr/>
      <dgm:t>
        <a:bodyPr/>
        <a:lstStyle/>
        <a:p>
          <a:r>
            <a:rPr lang="it-IT" dirty="0"/>
            <a:t>Contratti ex Dlgs. 36/2023</a:t>
          </a:r>
        </a:p>
      </dgm:t>
    </dgm:pt>
    <dgm:pt modelId="{64B2D1B3-55DB-454B-BD1B-97D8FB9AF20D}" type="parTrans" cxnId="{3FBDE730-3BFD-7C4A-9FAE-814BB110CF72}">
      <dgm:prSet/>
      <dgm:spPr/>
      <dgm:t>
        <a:bodyPr/>
        <a:lstStyle/>
        <a:p>
          <a:endParaRPr lang="it-IT"/>
        </a:p>
      </dgm:t>
    </dgm:pt>
    <dgm:pt modelId="{DDAD6FBA-9248-8144-B5F3-BE647EB8FBF3}" type="sibTrans" cxnId="{3FBDE730-3BFD-7C4A-9FAE-814BB110CF72}">
      <dgm:prSet/>
      <dgm:spPr/>
      <dgm:t>
        <a:bodyPr/>
        <a:lstStyle/>
        <a:p>
          <a:endParaRPr lang="it-IT"/>
        </a:p>
      </dgm:t>
    </dgm:pt>
    <dgm:pt modelId="{F5870D6F-8D7C-6E4F-AC4D-BE0E4826CF39}">
      <dgm:prSet phldrT="[Testo]" custT="1"/>
      <dgm:spPr>
        <a:solidFill>
          <a:srgbClr val="FFFFFF">
            <a:alpha val="90000"/>
            <a:hueOff val="0"/>
            <a:satOff val="0"/>
            <a:lumOff val="0"/>
            <a:alphaOff val="0"/>
          </a:srgbClr>
        </a:solidFill>
        <a:ln w="25400" cap="flat" cmpd="sng" algn="ctr">
          <a:solidFill>
            <a:srgbClr val="5B9BD5">
              <a:hueOff val="0"/>
              <a:satOff val="0"/>
              <a:lumOff val="0"/>
              <a:alphaOff val="0"/>
            </a:srgbClr>
          </a:solidFill>
          <a:prstDash val="solid"/>
        </a:ln>
        <a:effectLst/>
      </dgm:spPr>
      <dgm:t>
        <a:bodyPr spcFirstLastPara="0" vert="horz" wrap="square" lIns="43815" tIns="29210" rIns="43815" bIns="29210" numCol="1" spcCol="1270" anchor="ctr" anchorCtr="0"/>
        <a:lstStyle/>
        <a:p>
          <a:pPr marL="0" lvl="0" indent="0" algn="ctr" defTabSz="1022350">
            <a:lnSpc>
              <a:spcPct val="90000"/>
            </a:lnSpc>
            <a:spcBef>
              <a:spcPct val="0"/>
            </a:spcBef>
            <a:spcAft>
              <a:spcPct val="35000"/>
            </a:spcAft>
            <a:buNone/>
          </a:pPr>
          <a:r>
            <a:rPr lang="it-IT" sz="2300" kern="1200" dirty="0">
              <a:solidFill>
                <a:srgbClr val="000000">
                  <a:hueOff val="0"/>
                  <a:satOff val="0"/>
                  <a:lumOff val="0"/>
                  <a:alphaOff val="0"/>
                </a:srgbClr>
              </a:solidFill>
              <a:latin typeface="Arial"/>
              <a:ea typeface="+mn-ea"/>
              <a:cs typeface="+mn-cs"/>
            </a:rPr>
            <a:t>Approccio strutturale</a:t>
          </a:r>
        </a:p>
      </dgm:t>
    </dgm:pt>
    <dgm:pt modelId="{735D1653-EA42-664D-9C62-F2FE4100F41A}" type="parTrans" cxnId="{0B30A68C-6517-D243-973C-A4EC8CEF6342}">
      <dgm:prSet/>
      <dgm:spPr/>
      <dgm:t>
        <a:bodyPr/>
        <a:lstStyle/>
        <a:p>
          <a:endParaRPr lang="it-IT"/>
        </a:p>
      </dgm:t>
    </dgm:pt>
    <dgm:pt modelId="{487558B8-2BA0-3046-B52F-FE0276FF8C58}" type="sibTrans" cxnId="{0B30A68C-6517-D243-973C-A4EC8CEF6342}">
      <dgm:prSet/>
      <dgm:spPr/>
      <dgm:t>
        <a:bodyPr/>
        <a:lstStyle/>
        <a:p>
          <a:endParaRPr lang="it-IT"/>
        </a:p>
      </dgm:t>
    </dgm:pt>
    <dgm:pt modelId="{3418625B-D918-A144-B406-6640FFFC2365}">
      <dgm:prSet phldrT="[Testo]" custT="1"/>
      <dgm:spPr>
        <a:solidFill>
          <a:srgbClr val="FFFF00">
            <a:alpha val="90000"/>
          </a:srgbClr>
        </a:solidFill>
        <a:ln>
          <a:solidFill>
            <a:srgbClr val="FF0000">
              <a:alpha val="90000"/>
            </a:srgbClr>
          </a:solidFill>
        </a:ln>
      </dgm:spPr>
      <dgm:t>
        <a:bodyPr/>
        <a:lstStyle/>
        <a:p>
          <a:r>
            <a:rPr lang="it-IT" sz="2400" b="1" dirty="0">
              <a:solidFill>
                <a:srgbClr val="FF0000"/>
              </a:solidFill>
            </a:rPr>
            <a:t>Artt. 9 e 60</a:t>
          </a:r>
        </a:p>
        <a:p>
          <a:r>
            <a:rPr lang="it-IT" sz="2400" b="1" dirty="0">
              <a:solidFill>
                <a:srgbClr val="FF0000"/>
              </a:solidFill>
            </a:rPr>
            <a:t> All. II.2 bis </a:t>
          </a:r>
        </a:p>
      </dgm:t>
    </dgm:pt>
    <dgm:pt modelId="{DD33A90D-06DE-D440-A309-ED7A39213B7B}" type="parTrans" cxnId="{EDA19B25-1CDB-FF49-90FE-272096299D23}">
      <dgm:prSet/>
      <dgm:spPr/>
      <dgm:t>
        <a:bodyPr/>
        <a:lstStyle/>
        <a:p>
          <a:endParaRPr lang="it-IT"/>
        </a:p>
      </dgm:t>
    </dgm:pt>
    <dgm:pt modelId="{E06C9262-EF67-9C44-B192-65061B55AD5C}" type="sibTrans" cxnId="{EDA19B25-1CDB-FF49-90FE-272096299D23}">
      <dgm:prSet/>
      <dgm:spPr/>
      <dgm:t>
        <a:bodyPr/>
        <a:lstStyle/>
        <a:p>
          <a:endParaRPr lang="it-IT"/>
        </a:p>
      </dgm:t>
    </dgm:pt>
    <dgm:pt modelId="{34BD0F10-2FF2-224B-B1AA-55D8A11504D2}" type="pres">
      <dgm:prSet presAssocID="{00017D5A-C368-9944-8B19-ED3B31245819}" presName="Name0" presStyleCnt="0">
        <dgm:presLayoutVars>
          <dgm:dir/>
          <dgm:animLvl val="lvl"/>
          <dgm:resizeHandles val="exact"/>
        </dgm:presLayoutVars>
      </dgm:prSet>
      <dgm:spPr/>
      <dgm:t>
        <a:bodyPr/>
        <a:lstStyle/>
        <a:p>
          <a:endParaRPr lang="it-IT"/>
        </a:p>
      </dgm:t>
    </dgm:pt>
    <dgm:pt modelId="{8FFEA635-E711-3549-BD9F-B7921BEBFE77}" type="pres">
      <dgm:prSet presAssocID="{D4DDE81B-A563-D448-AC4B-5B42D4FD3F9C}" presName="vertFlow" presStyleCnt="0"/>
      <dgm:spPr/>
    </dgm:pt>
    <dgm:pt modelId="{10EF5DBD-80A9-2A45-B501-BD0C2D690DFB}" type="pres">
      <dgm:prSet presAssocID="{D4DDE81B-A563-D448-AC4B-5B42D4FD3F9C}" presName="header" presStyleLbl="node1" presStyleIdx="0" presStyleCnt="2"/>
      <dgm:spPr/>
      <dgm:t>
        <a:bodyPr/>
        <a:lstStyle/>
        <a:p>
          <a:endParaRPr lang="it-IT"/>
        </a:p>
      </dgm:t>
    </dgm:pt>
    <dgm:pt modelId="{ECB26DEB-F3A3-D54A-B5EF-447DFA3F95B6}" type="pres">
      <dgm:prSet presAssocID="{0C2F5AA1-BF44-EA47-8E61-7DD64E31BD45}" presName="parTrans" presStyleLbl="sibTrans2D1" presStyleIdx="0" presStyleCnt="4"/>
      <dgm:spPr/>
      <dgm:t>
        <a:bodyPr/>
        <a:lstStyle/>
        <a:p>
          <a:endParaRPr lang="it-IT"/>
        </a:p>
      </dgm:t>
    </dgm:pt>
    <dgm:pt modelId="{386AF9B1-4F21-1842-A86C-BE90AE9E6640}" type="pres">
      <dgm:prSet presAssocID="{9FE43FB5-3A8A-6B40-83C6-C084FD37C75F}" presName="child" presStyleLbl="alignAccFollowNode1" presStyleIdx="0" presStyleCnt="4">
        <dgm:presLayoutVars>
          <dgm:chMax val="0"/>
          <dgm:bulletEnabled val="1"/>
        </dgm:presLayoutVars>
      </dgm:prSet>
      <dgm:spPr>
        <a:xfrm>
          <a:off x="2000798" y="1110955"/>
          <a:ext cx="3287537" cy="821884"/>
        </a:xfrm>
        <a:prstGeom prst="roundRect">
          <a:avLst>
            <a:gd name="adj" fmla="val 10000"/>
          </a:avLst>
        </a:prstGeom>
      </dgm:spPr>
      <dgm:t>
        <a:bodyPr/>
        <a:lstStyle/>
        <a:p>
          <a:endParaRPr lang="it-IT"/>
        </a:p>
      </dgm:t>
    </dgm:pt>
    <dgm:pt modelId="{4C6E4E20-2F5F-6149-9923-E07D1363797C}" type="pres">
      <dgm:prSet presAssocID="{A4A66F23-1C17-0F4D-A1B2-DA73A596EB2C}" presName="sibTrans" presStyleLbl="sibTrans2D1" presStyleIdx="1" presStyleCnt="4"/>
      <dgm:spPr/>
      <dgm:t>
        <a:bodyPr/>
        <a:lstStyle/>
        <a:p>
          <a:endParaRPr lang="it-IT"/>
        </a:p>
      </dgm:t>
    </dgm:pt>
    <dgm:pt modelId="{82077170-2FFC-7B4D-B88D-10EED231B693}" type="pres">
      <dgm:prSet presAssocID="{9F3ADED7-F6AF-3A40-B948-B30ED02C159E}" presName="child" presStyleLbl="alignAccFollowNode1" presStyleIdx="1" presStyleCnt="4">
        <dgm:presLayoutVars>
          <dgm:chMax val="0"/>
          <dgm:bulletEnabled val="1"/>
        </dgm:presLayoutVars>
      </dgm:prSet>
      <dgm:spPr/>
      <dgm:t>
        <a:bodyPr/>
        <a:lstStyle/>
        <a:p>
          <a:endParaRPr lang="it-IT"/>
        </a:p>
      </dgm:t>
    </dgm:pt>
    <dgm:pt modelId="{7896B67B-3B38-3044-B892-1FE428C7AA7F}" type="pres">
      <dgm:prSet presAssocID="{D4DDE81B-A563-D448-AC4B-5B42D4FD3F9C}" presName="hSp" presStyleCnt="0"/>
      <dgm:spPr/>
    </dgm:pt>
    <dgm:pt modelId="{4D1B6A4B-16DE-F34C-B8A2-878E0BCF29F4}" type="pres">
      <dgm:prSet presAssocID="{0B7A1AB4-6041-3740-A8E1-2B0EAF1B60B1}" presName="vertFlow" presStyleCnt="0"/>
      <dgm:spPr/>
    </dgm:pt>
    <dgm:pt modelId="{CCB8BD26-797B-294C-8E68-7E2103704980}" type="pres">
      <dgm:prSet presAssocID="{0B7A1AB4-6041-3740-A8E1-2B0EAF1B60B1}" presName="header" presStyleLbl="node1" presStyleIdx="1" presStyleCnt="2"/>
      <dgm:spPr/>
      <dgm:t>
        <a:bodyPr/>
        <a:lstStyle/>
        <a:p>
          <a:endParaRPr lang="it-IT"/>
        </a:p>
      </dgm:t>
    </dgm:pt>
    <dgm:pt modelId="{E41FF411-C125-6149-87EB-1096306A099E}" type="pres">
      <dgm:prSet presAssocID="{735D1653-EA42-664D-9C62-F2FE4100F41A}" presName="parTrans" presStyleLbl="sibTrans2D1" presStyleIdx="2" presStyleCnt="4"/>
      <dgm:spPr/>
      <dgm:t>
        <a:bodyPr/>
        <a:lstStyle/>
        <a:p>
          <a:endParaRPr lang="it-IT"/>
        </a:p>
      </dgm:t>
    </dgm:pt>
    <dgm:pt modelId="{3F02B80F-3298-C74A-BA9D-14BDACC40CD9}" type="pres">
      <dgm:prSet presAssocID="{F5870D6F-8D7C-6E4F-AC4D-BE0E4826CF39}" presName="child" presStyleLbl="alignAccFollowNode1" presStyleIdx="2" presStyleCnt="4">
        <dgm:presLayoutVars>
          <dgm:chMax val="0"/>
          <dgm:bulletEnabled val="1"/>
        </dgm:presLayoutVars>
      </dgm:prSet>
      <dgm:spPr/>
      <dgm:t>
        <a:bodyPr/>
        <a:lstStyle/>
        <a:p>
          <a:endParaRPr lang="it-IT"/>
        </a:p>
      </dgm:t>
    </dgm:pt>
    <dgm:pt modelId="{2A03901A-4BCC-A349-B9B8-AAE67A759D3E}" type="pres">
      <dgm:prSet presAssocID="{487558B8-2BA0-3046-B52F-FE0276FF8C58}" presName="sibTrans" presStyleLbl="sibTrans2D1" presStyleIdx="3" presStyleCnt="4"/>
      <dgm:spPr/>
      <dgm:t>
        <a:bodyPr/>
        <a:lstStyle/>
        <a:p>
          <a:endParaRPr lang="it-IT"/>
        </a:p>
      </dgm:t>
    </dgm:pt>
    <dgm:pt modelId="{E857FABE-487A-FB4C-875F-F0EA04A49FB2}" type="pres">
      <dgm:prSet presAssocID="{3418625B-D918-A144-B406-6640FFFC2365}" presName="child" presStyleLbl="alignAccFollowNode1" presStyleIdx="3" presStyleCnt="4">
        <dgm:presLayoutVars>
          <dgm:chMax val="0"/>
          <dgm:bulletEnabled val="1"/>
        </dgm:presLayoutVars>
      </dgm:prSet>
      <dgm:spPr/>
      <dgm:t>
        <a:bodyPr/>
        <a:lstStyle/>
        <a:p>
          <a:endParaRPr lang="it-IT"/>
        </a:p>
      </dgm:t>
    </dgm:pt>
  </dgm:ptLst>
  <dgm:cxnLst>
    <dgm:cxn modelId="{4452DB55-EB2C-764D-9022-A226911BC47D}" type="presOf" srcId="{487558B8-2BA0-3046-B52F-FE0276FF8C58}" destId="{2A03901A-4BCC-A349-B9B8-AAE67A759D3E}" srcOrd="0" destOrd="0" presId="urn:microsoft.com/office/officeart/2005/8/layout/lProcess1"/>
    <dgm:cxn modelId="{3FBDE730-3BFD-7C4A-9FAE-814BB110CF72}" srcId="{00017D5A-C368-9944-8B19-ED3B31245819}" destId="{0B7A1AB4-6041-3740-A8E1-2B0EAF1B60B1}" srcOrd="1" destOrd="0" parTransId="{64B2D1B3-55DB-454B-BD1B-97D8FB9AF20D}" sibTransId="{DDAD6FBA-9248-8144-B5F3-BE647EB8FBF3}"/>
    <dgm:cxn modelId="{C4BED013-8BC7-CE4B-890E-8F0787CB56CB}" srcId="{D4DDE81B-A563-D448-AC4B-5B42D4FD3F9C}" destId="{9F3ADED7-F6AF-3A40-B948-B30ED02C159E}" srcOrd="1" destOrd="0" parTransId="{CB9BD760-6934-6247-A28B-A7D7CDC9ACD5}" sibTransId="{D0C7EE12-E1ED-404C-A6BE-912F37113538}"/>
    <dgm:cxn modelId="{EB88335C-8B15-BE47-BC2C-67AE10493006}" type="presOf" srcId="{9FE43FB5-3A8A-6B40-83C6-C084FD37C75F}" destId="{386AF9B1-4F21-1842-A86C-BE90AE9E6640}" srcOrd="0" destOrd="0" presId="urn:microsoft.com/office/officeart/2005/8/layout/lProcess1"/>
    <dgm:cxn modelId="{6EC22436-F6A5-3B4F-B552-D23C1FA99855}" type="presOf" srcId="{9F3ADED7-F6AF-3A40-B948-B30ED02C159E}" destId="{82077170-2FFC-7B4D-B88D-10EED231B693}" srcOrd="0" destOrd="0" presId="urn:microsoft.com/office/officeart/2005/8/layout/lProcess1"/>
    <dgm:cxn modelId="{6CB0C735-B376-F344-A445-469426326BDD}" type="presOf" srcId="{3418625B-D918-A144-B406-6640FFFC2365}" destId="{E857FABE-487A-FB4C-875F-F0EA04A49FB2}" srcOrd="0" destOrd="0" presId="urn:microsoft.com/office/officeart/2005/8/layout/lProcess1"/>
    <dgm:cxn modelId="{0B30A68C-6517-D243-973C-A4EC8CEF6342}" srcId="{0B7A1AB4-6041-3740-A8E1-2B0EAF1B60B1}" destId="{F5870D6F-8D7C-6E4F-AC4D-BE0E4826CF39}" srcOrd="0" destOrd="0" parTransId="{735D1653-EA42-664D-9C62-F2FE4100F41A}" sibTransId="{487558B8-2BA0-3046-B52F-FE0276FF8C58}"/>
    <dgm:cxn modelId="{DB875DA4-2BCA-934B-B260-021F78222A3C}" type="presOf" srcId="{0C2F5AA1-BF44-EA47-8E61-7DD64E31BD45}" destId="{ECB26DEB-F3A3-D54A-B5EF-447DFA3F95B6}" srcOrd="0" destOrd="0" presId="urn:microsoft.com/office/officeart/2005/8/layout/lProcess1"/>
    <dgm:cxn modelId="{181D6827-7D23-4C42-A835-2D9CFAC47E8E}" type="presOf" srcId="{A4A66F23-1C17-0F4D-A1B2-DA73A596EB2C}" destId="{4C6E4E20-2F5F-6149-9923-E07D1363797C}" srcOrd="0" destOrd="0" presId="urn:microsoft.com/office/officeart/2005/8/layout/lProcess1"/>
    <dgm:cxn modelId="{69282AEB-EC2E-4443-9EB0-8CD5513D1BC4}" type="presOf" srcId="{D4DDE81B-A563-D448-AC4B-5B42D4FD3F9C}" destId="{10EF5DBD-80A9-2A45-B501-BD0C2D690DFB}" srcOrd="0" destOrd="0" presId="urn:microsoft.com/office/officeart/2005/8/layout/lProcess1"/>
    <dgm:cxn modelId="{B7AABF2A-CC74-884B-9FDE-BC873712BE32}" srcId="{D4DDE81B-A563-D448-AC4B-5B42D4FD3F9C}" destId="{9FE43FB5-3A8A-6B40-83C6-C084FD37C75F}" srcOrd="0" destOrd="0" parTransId="{0C2F5AA1-BF44-EA47-8E61-7DD64E31BD45}" sibTransId="{A4A66F23-1C17-0F4D-A1B2-DA73A596EB2C}"/>
    <dgm:cxn modelId="{4960BDD0-E394-BD44-8DE1-F29634DAF63E}" srcId="{00017D5A-C368-9944-8B19-ED3B31245819}" destId="{D4DDE81B-A563-D448-AC4B-5B42D4FD3F9C}" srcOrd="0" destOrd="0" parTransId="{36F6B00D-2F47-044F-B7E7-6AB4F63D5752}" sibTransId="{49461FE9-2CE7-264C-A905-DD31F3CD1BB3}"/>
    <dgm:cxn modelId="{BCBA80E5-8D0B-724C-89F7-1836BBFD4851}" type="presOf" srcId="{735D1653-EA42-664D-9C62-F2FE4100F41A}" destId="{E41FF411-C125-6149-87EB-1096306A099E}" srcOrd="0" destOrd="0" presId="urn:microsoft.com/office/officeart/2005/8/layout/lProcess1"/>
    <dgm:cxn modelId="{50C70A21-2A28-9146-835C-7F946FAEC96A}" type="presOf" srcId="{0B7A1AB4-6041-3740-A8E1-2B0EAF1B60B1}" destId="{CCB8BD26-797B-294C-8E68-7E2103704980}" srcOrd="0" destOrd="0" presId="urn:microsoft.com/office/officeart/2005/8/layout/lProcess1"/>
    <dgm:cxn modelId="{B62916DF-A129-A749-B343-44768073D853}" type="presOf" srcId="{00017D5A-C368-9944-8B19-ED3B31245819}" destId="{34BD0F10-2FF2-224B-B1AA-55D8A11504D2}" srcOrd="0" destOrd="0" presId="urn:microsoft.com/office/officeart/2005/8/layout/lProcess1"/>
    <dgm:cxn modelId="{EDA19B25-1CDB-FF49-90FE-272096299D23}" srcId="{0B7A1AB4-6041-3740-A8E1-2B0EAF1B60B1}" destId="{3418625B-D918-A144-B406-6640FFFC2365}" srcOrd="1" destOrd="0" parTransId="{DD33A90D-06DE-D440-A309-ED7A39213B7B}" sibTransId="{E06C9262-EF67-9C44-B192-65061B55AD5C}"/>
    <dgm:cxn modelId="{E3864FAF-8D0C-E34A-A3E9-F9CFE3F0146A}" type="presOf" srcId="{F5870D6F-8D7C-6E4F-AC4D-BE0E4826CF39}" destId="{3F02B80F-3298-C74A-BA9D-14BDACC40CD9}" srcOrd="0" destOrd="0" presId="urn:microsoft.com/office/officeart/2005/8/layout/lProcess1"/>
    <dgm:cxn modelId="{0B906494-0C34-D940-94C8-4CB8D9751F87}" type="presParOf" srcId="{34BD0F10-2FF2-224B-B1AA-55D8A11504D2}" destId="{8FFEA635-E711-3549-BD9F-B7921BEBFE77}" srcOrd="0" destOrd="0" presId="urn:microsoft.com/office/officeart/2005/8/layout/lProcess1"/>
    <dgm:cxn modelId="{EC28FE1C-DCB9-0649-B5FD-8534C405823A}" type="presParOf" srcId="{8FFEA635-E711-3549-BD9F-B7921BEBFE77}" destId="{10EF5DBD-80A9-2A45-B501-BD0C2D690DFB}" srcOrd="0" destOrd="0" presId="urn:microsoft.com/office/officeart/2005/8/layout/lProcess1"/>
    <dgm:cxn modelId="{721E8799-4A02-D141-B561-3099ED5F3545}" type="presParOf" srcId="{8FFEA635-E711-3549-BD9F-B7921BEBFE77}" destId="{ECB26DEB-F3A3-D54A-B5EF-447DFA3F95B6}" srcOrd="1" destOrd="0" presId="urn:microsoft.com/office/officeart/2005/8/layout/lProcess1"/>
    <dgm:cxn modelId="{6A8283ED-3079-B242-97B4-0C528081AE51}" type="presParOf" srcId="{8FFEA635-E711-3549-BD9F-B7921BEBFE77}" destId="{386AF9B1-4F21-1842-A86C-BE90AE9E6640}" srcOrd="2" destOrd="0" presId="urn:microsoft.com/office/officeart/2005/8/layout/lProcess1"/>
    <dgm:cxn modelId="{A15A8D2C-C4DD-8745-866F-F9875DEAA4B8}" type="presParOf" srcId="{8FFEA635-E711-3549-BD9F-B7921BEBFE77}" destId="{4C6E4E20-2F5F-6149-9923-E07D1363797C}" srcOrd="3" destOrd="0" presId="urn:microsoft.com/office/officeart/2005/8/layout/lProcess1"/>
    <dgm:cxn modelId="{07FDF1D0-9FA3-764A-A739-620D67BCD837}" type="presParOf" srcId="{8FFEA635-E711-3549-BD9F-B7921BEBFE77}" destId="{82077170-2FFC-7B4D-B88D-10EED231B693}" srcOrd="4" destOrd="0" presId="urn:microsoft.com/office/officeart/2005/8/layout/lProcess1"/>
    <dgm:cxn modelId="{42ADA2C3-0FFC-E841-B3C5-0DE2C1CFF806}" type="presParOf" srcId="{34BD0F10-2FF2-224B-B1AA-55D8A11504D2}" destId="{7896B67B-3B38-3044-B892-1FE428C7AA7F}" srcOrd="1" destOrd="0" presId="urn:microsoft.com/office/officeart/2005/8/layout/lProcess1"/>
    <dgm:cxn modelId="{54E7FA2C-7044-AD45-91AA-EBD86FE34279}" type="presParOf" srcId="{34BD0F10-2FF2-224B-B1AA-55D8A11504D2}" destId="{4D1B6A4B-16DE-F34C-B8A2-878E0BCF29F4}" srcOrd="2" destOrd="0" presId="urn:microsoft.com/office/officeart/2005/8/layout/lProcess1"/>
    <dgm:cxn modelId="{8E9E3FE8-7771-F340-87BE-34D3E88ADA11}" type="presParOf" srcId="{4D1B6A4B-16DE-F34C-B8A2-878E0BCF29F4}" destId="{CCB8BD26-797B-294C-8E68-7E2103704980}" srcOrd="0" destOrd="0" presId="urn:microsoft.com/office/officeart/2005/8/layout/lProcess1"/>
    <dgm:cxn modelId="{823C6B6A-3EF9-EC4E-8C2E-EDF4745DA4B5}" type="presParOf" srcId="{4D1B6A4B-16DE-F34C-B8A2-878E0BCF29F4}" destId="{E41FF411-C125-6149-87EB-1096306A099E}" srcOrd="1" destOrd="0" presId="urn:microsoft.com/office/officeart/2005/8/layout/lProcess1"/>
    <dgm:cxn modelId="{259FE5DD-82C2-0B45-953D-6135BEC6DC9D}" type="presParOf" srcId="{4D1B6A4B-16DE-F34C-B8A2-878E0BCF29F4}" destId="{3F02B80F-3298-C74A-BA9D-14BDACC40CD9}" srcOrd="2" destOrd="0" presId="urn:microsoft.com/office/officeart/2005/8/layout/lProcess1"/>
    <dgm:cxn modelId="{6072E730-293A-484F-9E67-C48987626891}" type="presParOf" srcId="{4D1B6A4B-16DE-F34C-B8A2-878E0BCF29F4}" destId="{2A03901A-4BCC-A349-B9B8-AAE67A759D3E}" srcOrd="3" destOrd="0" presId="urn:microsoft.com/office/officeart/2005/8/layout/lProcess1"/>
    <dgm:cxn modelId="{75BB4493-3F1D-D247-B3DA-DF2959BD83CB}" type="presParOf" srcId="{4D1B6A4B-16DE-F34C-B8A2-878E0BCF29F4}" destId="{E857FABE-487A-FB4C-875F-F0EA04A49FB2}" srcOrd="4" destOrd="0" presId="urn:microsoft.com/office/officeart/2005/8/layout/lProcess1"/>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0017D5A-C368-9944-8B19-ED3B31245819}" type="doc">
      <dgm:prSet loTypeId="urn:microsoft.com/office/officeart/2005/8/layout/lProcess1" loCatId="" qsTypeId="urn:microsoft.com/office/officeart/2005/8/quickstyle/simple1" qsCatId="simple" csTypeId="urn:microsoft.com/office/officeart/2005/8/colors/accent1_2" csCatId="accent1" phldr="1"/>
      <dgm:spPr/>
      <dgm:t>
        <a:bodyPr/>
        <a:lstStyle/>
        <a:p>
          <a:endParaRPr lang="it-IT"/>
        </a:p>
      </dgm:t>
    </dgm:pt>
    <dgm:pt modelId="{D4DDE81B-A563-D448-AC4B-5B42D4FD3F9C}">
      <dgm:prSet phldrT="[Testo]"/>
      <dgm:spPr/>
      <dgm:t>
        <a:bodyPr/>
        <a:lstStyle/>
        <a:p>
          <a:r>
            <a:rPr lang="it-IT" dirty="0"/>
            <a:t>PRINCIPIO</a:t>
          </a:r>
        </a:p>
      </dgm:t>
    </dgm:pt>
    <dgm:pt modelId="{36F6B00D-2F47-044F-B7E7-6AB4F63D5752}" type="parTrans" cxnId="{4960BDD0-E394-BD44-8DE1-F29634DAF63E}">
      <dgm:prSet/>
      <dgm:spPr/>
      <dgm:t>
        <a:bodyPr/>
        <a:lstStyle/>
        <a:p>
          <a:endParaRPr lang="it-IT"/>
        </a:p>
      </dgm:t>
    </dgm:pt>
    <dgm:pt modelId="{49461FE9-2CE7-264C-A905-DD31F3CD1BB3}" type="sibTrans" cxnId="{4960BDD0-E394-BD44-8DE1-F29634DAF63E}">
      <dgm:prSet/>
      <dgm:spPr/>
      <dgm:t>
        <a:bodyPr/>
        <a:lstStyle/>
        <a:p>
          <a:endParaRPr lang="it-IT"/>
        </a:p>
      </dgm:t>
    </dgm:pt>
    <dgm:pt modelId="{9FE43FB5-3A8A-6B40-83C6-C084FD37C75F}">
      <dgm:prSet phldrT="[Testo]" custT="1"/>
      <dgm:spPr>
        <a:solidFill>
          <a:srgbClr val="FFFFFF">
            <a:alpha val="90000"/>
            <a:hueOff val="0"/>
            <a:satOff val="0"/>
            <a:lumOff val="0"/>
            <a:alphaOff val="0"/>
          </a:srgbClr>
        </a:solidFill>
        <a:ln w="25400" cap="flat" cmpd="sng" algn="ctr">
          <a:solidFill>
            <a:srgbClr val="5B9BD5">
              <a:hueOff val="0"/>
              <a:satOff val="0"/>
              <a:lumOff val="0"/>
              <a:alphaOff val="0"/>
            </a:srgbClr>
          </a:solidFill>
          <a:prstDash val="solid"/>
        </a:ln>
        <a:effectLst/>
      </dgm:spPr>
      <dgm:t>
        <a:bodyPr spcFirstLastPara="0" vert="horz" wrap="square" lIns="43815" tIns="29210" rIns="43815" bIns="29210" numCol="1" spcCol="1270" anchor="ctr" anchorCtr="0"/>
        <a:lstStyle/>
        <a:p>
          <a:pPr marL="0" lvl="0" indent="0" algn="ctr" defTabSz="1022350">
            <a:lnSpc>
              <a:spcPct val="90000"/>
            </a:lnSpc>
            <a:spcBef>
              <a:spcPct val="0"/>
            </a:spcBef>
            <a:spcAft>
              <a:spcPct val="35000"/>
            </a:spcAft>
            <a:buNone/>
          </a:pPr>
          <a:r>
            <a:rPr lang="it-IT" sz="1600" b="1" kern="1200" dirty="0">
              <a:solidFill>
                <a:srgbClr val="000000">
                  <a:hueOff val="0"/>
                  <a:satOff val="0"/>
                  <a:lumOff val="0"/>
                  <a:alphaOff val="0"/>
                </a:srgbClr>
              </a:solidFill>
              <a:latin typeface="Arial"/>
              <a:ea typeface="+mn-ea"/>
              <a:cs typeface="+mn-cs"/>
            </a:rPr>
            <a:t>Art. 9 - </a:t>
          </a:r>
          <a:r>
            <a:rPr lang="it-IT" sz="1600" b="0" kern="1200" dirty="0">
              <a:solidFill>
                <a:srgbClr val="000000">
                  <a:hueOff val="0"/>
                  <a:satOff val="0"/>
                  <a:lumOff val="0"/>
                  <a:alphaOff val="0"/>
                </a:srgbClr>
              </a:solidFill>
              <a:latin typeface="Arial"/>
              <a:ea typeface="+mn-ea"/>
              <a:cs typeface="+mn-cs"/>
            </a:rPr>
            <a:t>(Principio di conservazione dell’equilibrio contrattuale) </a:t>
          </a:r>
        </a:p>
      </dgm:t>
    </dgm:pt>
    <dgm:pt modelId="{0C2F5AA1-BF44-EA47-8E61-7DD64E31BD45}" type="parTrans" cxnId="{B7AABF2A-CC74-884B-9FDE-BC873712BE32}">
      <dgm:prSet/>
      <dgm:spPr/>
      <dgm:t>
        <a:bodyPr/>
        <a:lstStyle/>
        <a:p>
          <a:endParaRPr lang="it-IT"/>
        </a:p>
      </dgm:t>
    </dgm:pt>
    <dgm:pt modelId="{A4A66F23-1C17-0F4D-A1B2-DA73A596EB2C}" type="sibTrans" cxnId="{B7AABF2A-CC74-884B-9FDE-BC873712BE32}">
      <dgm:prSet/>
      <dgm:spPr/>
      <dgm:t>
        <a:bodyPr/>
        <a:lstStyle/>
        <a:p>
          <a:endParaRPr lang="it-IT"/>
        </a:p>
      </dgm:t>
    </dgm:pt>
    <dgm:pt modelId="{9F3ADED7-F6AF-3A40-B948-B30ED02C159E}">
      <dgm:prSet phldrT="[Testo]" custT="1"/>
      <dgm:spPr>
        <a:solidFill>
          <a:srgbClr val="FFFF00"/>
        </a:solidFill>
        <a:ln>
          <a:solidFill>
            <a:srgbClr val="FF0000">
              <a:alpha val="90000"/>
            </a:srgbClr>
          </a:solidFill>
        </a:ln>
      </dgm:spPr>
      <dgm:t>
        <a:bodyPr/>
        <a:lstStyle/>
        <a:p>
          <a:r>
            <a:rPr lang="it-IT" sz="2400" b="1" kern="1200" dirty="0">
              <a:solidFill>
                <a:srgbClr val="FF0000"/>
              </a:solidFill>
              <a:latin typeface="Arial"/>
              <a:ea typeface="+mn-ea"/>
              <a:cs typeface="+mn-cs"/>
            </a:rPr>
            <a:t>Art. 2 </a:t>
          </a:r>
          <a:r>
            <a:rPr lang="it-IT" sz="2400" b="1" kern="1200" dirty="0" err="1">
              <a:solidFill>
                <a:srgbClr val="FF0000"/>
              </a:solidFill>
              <a:latin typeface="Arial"/>
              <a:ea typeface="+mn-ea"/>
              <a:cs typeface="+mn-cs"/>
            </a:rPr>
            <a:t>Alleg</a:t>
          </a:r>
          <a:r>
            <a:rPr lang="it-IT" sz="2400" b="1" kern="1200" dirty="0">
              <a:solidFill>
                <a:srgbClr val="FF0000"/>
              </a:solidFill>
              <a:latin typeface="Arial"/>
              <a:ea typeface="+mn-ea"/>
              <a:cs typeface="+mn-cs"/>
            </a:rPr>
            <a:t>. II.2 – bis</a:t>
          </a:r>
        </a:p>
      </dgm:t>
    </dgm:pt>
    <dgm:pt modelId="{CB9BD760-6934-6247-A28B-A7D7CDC9ACD5}" type="parTrans" cxnId="{C4BED013-8BC7-CE4B-890E-8F0787CB56CB}">
      <dgm:prSet/>
      <dgm:spPr/>
      <dgm:t>
        <a:bodyPr/>
        <a:lstStyle/>
        <a:p>
          <a:endParaRPr lang="it-IT"/>
        </a:p>
      </dgm:t>
    </dgm:pt>
    <dgm:pt modelId="{D0C7EE12-E1ED-404C-A6BE-912F37113538}" type="sibTrans" cxnId="{C4BED013-8BC7-CE4B-890E-8F0787CB56CB}">
      <dgm:prSet/>
      <dgm:spPr/>
      <dgm:t>
        <a:bodyPr/>
        <a:lstStyle/>
        <a:p>
          <a:endParaRPr lang="it-IT"/>
        </a:p>
      </dgm:t>
    </dgm:pt>
    <dgm:pt modelId="{0B7A1AB4-6041-3740-A8E1-2B0EAF1B60B1}">
      <dgm:prSet phldrT="[Testo]"/>
      <dgm:spPr/>
      <dgm:t>
        <a:bodyPr/>
        <a:lstStyle/>
        <a:p>
          <a:r>
            <a:rPr lang="it-IT" dirty="0"/>
            <a:t>APPLICAZIONE</a:t>
          </a:r>
        </a:p>
      </dgm:t>
    </dgm:pt>
    <dgm:pt modelId="{64B2D1B3-55DB-454B-BD1B-97D8FB9AF20D}" type="parTrans" cxnId="{3FBDE730-3BFD-7C4A-9FAE-814BB110CF72}">
      <dgm:prSet/>
      <dgm:spPr/>
      <dgm:t>
        <a:bodyPr/>
        <a:lstStyle/>
        <a:p>
          <a:endParaRPr lang="it-IT"/>
        </a:p>
      </dgm:t>
    </dgm:pt>
    <dgm:pt modelId="{DDAD6FBA-9248-8144-B5F3-BE647EB8FBF3}" type="sibTrans" cxnId="{3FBDE730-3BFD-7C4A-9FAE-814BB110CF72}">
      <dgm:prSet/>
      <dgm:spPr/>
      <dgm:t>
        <a:bodyPr/>
        <a:lstStyle/>
        <a:p>
          <a:endParaRPr lang="it-IT"/>
        </a:p>
      </dgm:t>
    </dgm:pt>
    <dgm:pt modelId="{F5870D6F-8D7C-6E4F-AC4D-BE0E4826CF39}">
      <dgm:prSet phldrT="[Testo]" custT="1"/>
      <dgm:spPr>
        <a:solidFill>
          <a:srgbClr val="FFFFFF">
            <a:alpha val="90000"/>
            <a:hueOff val="0"/>
            <a:satOff val="0"/>
            <a:lumOff val="0"/>
            <a:alphaOff val="0"/>
          </a:srgbClr>
        </a:solidFill>
        <a:ln w="25400" cap="flat" cmpd="sng" algn="ctr">
          <a:solidFill>
            <a:srgbClr val="5B9BD5">
              <a:hueOff val="0"/>
              <a:satOff val="0"/>
              <a:lumOff val="0"/>
              <a:alphaOff val="0"/>
            </a:srgbClr>
          </a:solidFill>
          <a:prstDash val="solid"/>
        </a:ln>
        <a:effectLst/>
      </dgm:spPr>
      <dgm:t>
        <a:bodyPr spcFirstLastPara="0" vert="horz" wrap="square" lIns="43815" tIns="29210" rIns="43815" bIns="29210" numCol="1" spcCol="1270" anchor="ctr" anchorCtr="0"/>
        <a:lstStyle/>
        <a:p>
          <a:pPr marL="0" lvl="0" indent="0" algn="ctr" defTabSz="1022350">
            <a:lnSpc>
              <a:spcPct val="90000"/>
            </a:lnSpc>
            <a:spcBef>
              <a:spcPct val="0"/>
            </a:spcBef>
            <a:spcAft>
              <a:spcPct val="35000"/>
            </a:spcAft>
            <a:buNone/>
          </a:pPr>
          <a:r>
            <a:rPr lang="it-IT" sz="1600" b="1" kern="1200" dirty="0">
              <a:solidFill>
                <a:srgbClr val="000000">
                  <a:hueOff val="0"/>
                  <a:satOff val="0"/>
                  <a:lumOff val="0"/>
                  <a:alphaOff val="0"/>
                </a:srgbClr>
              </a:solidFill>
              <a:latin typeface="Arial"/>
              <a:ea typeface="+mn-ea"/>
              <a:cs typeface="+mn-cs"/>
            </a:rPr>
            <a:t>Art. 60 </a:t>
          </a:r>
          <a:r>
            <a:rPr lang="it-IT" sz="1600" b="0" kern="1200" dirty="0">
              <a:solidFill>
                <a:srgbClr val="000000">
                  <a:hueOff val="0"/>
                  <a:satOff val="0"/>
                  <a:lumOff val="0"/>
                  <a:alphaOff val="0"/>
                </a:srgbClr>
              </a:solidFill>
              <a:latin typeface="Arial"/>
              <a:ea typeface="+mn-ea"/>
              <a:cs typeface="+mn-cs"/>
            </a:rPr>
            <a:t>- (</a:t>
          </a:r>
          <a:r>
            <a:rPr lang="it-IT" sz="1600" kern="1200" dirty="0">
              <a:solidFill>
                <a:srgbClr val="000000">
                  <a:hueOff val="0"/>
                  <a:satOff val="0"/>
                  <a:lumOff val="0"/>
                  <a:alphaOff val="0"/>
                </a:srgbClr>
              </a:solidFill>
              <a:latin typeface="Arial"/>
              <a:ea typeface="+mn-ea"/>
              <a:cs typeface="+mn-cs"/>
            </a:rPr>
            <a:t>Revisione Prezzi)</a:t>
          </a:r>
        </a:p>
        <a:p>
          <a:pPr marL="0" lvl="0" indent="0" algn="ctr" defTabSz="1022350">
            <a:lnSpc>
              <a:spcPct val="90000"/>
            </a:lnSpc>
            <a:spcBef>
              <a:spcPct val="0"/>
            </a:spcBef>
            <a:spcAft>
              <a:spcPct val="35000"/>
            </a:spcAft>
            <a:buNone/>
          </a:pPr>
          <a:r>
            <a:rPr lang="it-IT" sz="1600" kern="1200" dirty="0">
              <a:solidFill>
                <a:srgbClr val="000000">
                  <a:hueOff val="0"/>
                  <a:satOff val="0"/>
                  <a:lumOff val="0"/>
                  <a:alphaOff val="0"/>
                </a:srgbClr>
              </a:solidFill>
              <a:latin typeface="Arial"/>
              <a:ea typeface="+mn-ea"/>
              <a:cs typeface="+mn-cs"/>
            </a:rPr>
            <a:t> </a:t>
          </a:r>
          <a:r>
            <a:rPr lang="it-IT" sz="1600" b="1" kern="1200" dirty="0">
              <a:solidFill>
                <a:srgbClr val="000000">
                  <a:hueOff val="0"/>
                  <a:satOff val="0"/>
                  <a:lumOff val="0"/>
                  <a:alphaOff val="0"/>
                </a:srgbClr>
              </a:solidFill>
              <a:latin typeface="Arial"/>
              <a:ea typeface="+mn-ea"/>
              <a:cs typeface="+mn-cs"/>
            </a:rPr>
            <a:t>Art. 120 </a:t>
          </a:r>
          <a:r>
            <a:rPr lang="it-IT" sz="1600" b="0" kern="1200" dirty="0">
              <a:solidFill>
                <a:srgbClr val="000000">
                  <a:hueOff val="0"/>
                  <a:satOff val="0"/>
                  <a:lumOff val="0"/>
                  <a:alphaOff val="0"/>
                </a:srgbClr>
              </a:solidFill>
              <a:latin typeface="Arial"/>
              <a:ea typeface="+mn-ea"/>
              <a:cs typeface="+mn-cs"/>
            </a:rPr>
            <a:t>- </a:t>
          </a:r>
          <a:r>
            <a:rPr lang="it-IT" sz="1600" kern="1200" dirty="0">
              <a:solidFill>
                <a:srgbClr val="000000">
                  <a:hueOff val="0"/>
                  <a:satOff val="0"/>
                  <a:lumOff val="0"/>
                  <a:alphaOff val="0"/>
                </a:srgbClr>
              </a:solidFill>
              <a:latin typeface="Arial"/>
              <a:ea typeface="+mn-ea"/>
              <a:cs typeface="+mn-cs"/>
            </a:rPr>
            <a:t>(Modifiche dei contratti in corso di esecuzione)</a:t>
          </a:r>
        </a:p>
      </dgm:t>
    </dgm:pt>
    <dgm:pt modelId="{735D1653-EA42-664D-9C62-F2FE4100F41A}" type="parTrans" cxnId="{0B30A68C-6517-D243-973C-A4EC8CEF6342}">
      <dgm:prSet/>
      <dgm:spPr/>
      <dgm:t>
        <a:bodyPr/>
        <a:lstStyle/>
        <a:p>
          <a:endParaRPr lang="it-IT"/>
        </a:p>
      </dgm:t>
    </dgm:pt>
    <dgm:pt modelId="{487558B8-2BA0-3046-B52F-FE0276FF8C58}" type="sibTrans" cxnId="{0B30A68C-6517-D243-973C-A4EC8CEF6342}">
      <dgm:prSet/>
      <dgm:spPr/>
      <dgm:t>
        <a:bodyPr/>
        <a:lstStyle/>
        <a:p>
          <a:endParaRPr lang="it-IT"/>
        </a:p>
      </dgm:t>
    </dgm:pt>
    <dgm:pt modelId="{3418625B-D918-A144-B406-6640FFFC2365}">
      <dgm:prSet phldrT="[Testo]" custT="1"/>
      <dgm:spPr>
        <a:solidFill>
          <a:srgbClr val="FFFF00">
            <a:alpha val="90000"/>
          </a:srgbClr>
        </a:solidFill>
        <a:ln>
          <a:solidFill>
            <a:srgbClr val="FF0000">
              <a:alpha val="90000"/>
            </a:srgbClr>
          </a:solidFill>
        </a:ln>
      </dgm:spPr>
      <dgm:t>
        <a:bodyPr/>
        <a:lstStyle/>
        <a:p>
          <a:r>
            <a:rPr lang="it-IT" sz="2400" b="1" dirty="0" err="1">
              <a:solidFill>
                <a:srgbClr val="FF0000"/>
              </a:solidFill>
            </a:rPr>
            <a:t>Alleg</a:t>
          </a:r>
          <a:r>
            <a:rPr lang="it-IT" sz="2400" b="1" dirty="0">
              <a:solidFill>
                <a:srgbClr val="FF0000"/>
              </a:solidFill>
            </a:rPr>
            <a:t>. II.2 - bis</a:t>
          </a:r>
        </a:p>
      </dgm:t>
    </dgm:pt>
    <dgm:pt modelId="{DD33A90D-06DE-D440-A309-ED7A39213B7B}" type="parTrans" cxnId="{EDA19B25-1CDB-FF49-90FE-272096299D23}">
      <dgm:prSet/>
      <dgm:spPr/>
      <dgm:t>
        <a:bodyPr/>
        <a:lstStyle/>
        <a:p>
          <a:endParaRPr lang="it-IT"/>
        </a:p>
      </dgm:t>
    </dgm:pt>
    <dgm:pt modelId="{E06C9262-EF67-9C44-B192-65061B55AD5C}" type="sibTrans" cxnId="{EDA19B25-1CDB-FF49-90FE-272096299D23}">
      <dgm:prSet/>
      <dgm:spPr/>
      <dgm:t>
        <a:bodyPr/>
        <a:lstStyle/>
        <a:p>
          <a:endParaRPr lang="it-IT"/>
        </a:p>
      </dgm:t>
    </dgm:pt>
    <dgm:pt modelId="{34BD0F10-2FF2-224B-B1AA-55D8A11504D2}" type="pres">
      <dgm:prSet presAssocID="{00017D5A-C368-9944-8B19-ED3B31245819}" presName="Name0" presStyleCnt="0">
        <dgm:presLayoutVars>
          <dgm:dir/>
          <dgm:animLvl val="lvl"/>
          <dgm:resizeHandles val="exact"/>
        </dgm:presLayoutVars>
      </dgm:prSet>
      <dgm:spPr/>
      <dgm:t>
        <a:bodyPr/>
        <a:lstStyle/>
        <a:p>
          <a:endParaRPr lang="it-IT"/>
        </a:p>
      </dgm:t>
    </dgm:pt>
    <dgm:pt modelId="{8FFEA635-E711-3549-BD9F-B7921BEBFE77}" type="pres">
      <dgm:prSet presAssocID="{D4DDE81B-A563-D448-AC4B-5B42D4FD3F9C}" presName="vertFlow" presStyleCnt="0"/>
      <dgm:spPr/>
    </dgm:pt>
    <dgm:pt modelId="{10EF5DBD-80A9-2A45-B501-BD0C2D690DFB}" type="pres">
      <dgm:prSet presAssocID="{D4DDE81B-A563-D448-AC4B-5B42D4FD3F9C}" presName="header" presStyleLbl="node1" presStyleIdx="0" presStyleCnt="2"/>
      <dgm:spPr/>
      <dgm:t>
        <a:bodyPr/>
        <a:lstStyle/>
        <a:p>
          <a:endParaRPr lang="it-IT"/>
        </a:p>
      </dgm:t>
    </dgm:pt>
    <dgm:pt modelId="{ECB26DEB-F3A3-D54A-B5EF-447DFA3F95B6}" type="pres">
      <dgm:prSet presAssocID="{0C2F5AA1-BF44-EA47-8E61-7DD64E31BD45}" presName="parTrans" presStyleLbl="sibTrans2D1" presStyleIdx="0" presStyleCnt="4"/>
      <dgm:spPr/>
      <dgm:t>
        <a:bodyPr/>
        <a:lstStyle/>
        <a:p>
          <a:endParaRPr lang="it-IT"/>
        </a:p>
      </dgm:t>
    </dgm:pt>
    <dgm:pt modelId="{386AF9B1-4F21-1842-A86C-BE90AE9E6640}" type="pres">
      <dgm:prSet presAssocID="{9FE43FB5-3A8A-6B40-83C6-C084FD37C75F}" presName="child" presStyleLbl="alignAccFollowNode1" presStyleIdx="0" presStyleCnt="4">
        <dgm:presLayoutVars>
          <dgm:chMax val="0"/>
          <dgm:bulletEnabled val="1"/>
        </dgm:presLayoutVars>
      </dgm:prSet>
      <dgm:spPr>
        <a:xfrm>
          <a:off x="2000798" y="1110955"/>
          <a:ext cx="3287537" cy="821884"/>
        </a:xfrm>
        <a:prstGeom prst="roundRect">
          <a:avLst>
            <a:gd name="adj" fmla="val 10000"/>
          </a:avLst>
        </a:prstGeom>
      </dgm:spPr>
      <dgm:t>
        <a:bodyPr/>
        <a:lstStyle/>
        <a:p>
          <a:endParaRPr lang="it-IT"/>
        </a:p>
      </dgm:t>
    </dgm:pt>
    <dgm:pt modelId="{4C6E4E20-2F5F-6149-9923-E07D1363797C}" type="pres">
      <dgm:prSet presAssocID="{A4A66F23-1C17-0F4D-A1B2-DA73A596EB2C}" presName="sibTrans" presStyleLbl="sibTrans2D1" presStyleIdx="1" presStyleCnt="4"/>
      <dgm:spPr/>
      <dgm:t>
        <a:bodyPr/>
        <a:lstStyle/>
        <a:p>
          <a:endParaRPr lang="it-IT"/>
        </a:p>
      </dgm:t>
    </dgm:pt>
    <dgm:pt modelId="{82077170-2FFC-7B4D-B88D-10EED231B693}" type="pres">
      <dgm:prSet presAssocID="{9F3ADED7-F6AF-3A40-B948-B30ED02C159E}" presName="child" presStyleLbl="alignAccFollowNode1" presStyleIdx="1" presStyleCnt="4">
        <dgm:presLayoutVars>
          <dgm:chMax val="0"/>
          <dgm:bulletEnabled val="1"/>
        </dgm:presLayoutVars>
      </dgm:prSet>
      <dgm:spPr/>
      <dgm:t>
        <a:bodyPr/>
        <a:lstStyle/>
        <a:p>
          <a:endParaRPr lang="it-IT"/>
        </a:p>
      </dgm:t>
    </dgm:pt>
    <dgm:pt modelId="{7896B67B-3B38-3044-B892-1FE428C7AA7F}" type="pres">
      <dgm:prSet presAssocID="{D4DDE81B-A563-D448-AC4B-5B42D4FD3F9C}" presName="hSp" presStyleCnt="0"/>
      <dgm:spPr/>
    </dgm:pt>
    <dgm:pt modelId="{4D1B6A4B-16DE-F34C-B8A2-878E0BCF29F4}" type="pres">
      <dgm:prSet presAssocID="{0B7A1AB4-6041-3740-A8E1-2B0EAF1B60B1}" presName="vertFlow" presStyleCnt="0"/>
      <dgm:spPr/>
    </dgm:pt>
    <dgm:pt modelId="{CCB8BD26-797B-294C-8E68-7E2103704980}" type="pres">
      <dgm:prSet presAssocID="{0B7A1AB4-6041-3740-A8E1-2B0EAF1B60B1}" presName="header" presStyleLbl="node1" presStyleIdx="1" presStyleCnt="2"/>
      <dgm:spPr/>
      <dgm:t>
        <a:bodyPr/>
        <a:lstStyle/>
        <a:p>
          <a:endParaRPr lang="it-IT"/>
        </a:p>
      </dgm:t>
    </dgm:pt>
    <dgm:pt modelId="{E41FF411-C125-6149-87EB-1096306A099E}" type="pres">
      <dgm:prSet presAssocID="{735D1653-EA42-664D-9C62-F2FE4100F41A}" presName="parTrans" presStyleLbl="sibTrans2D1" presStyleIdx="2" presStyleCnt="4"/>
      <dgm:spPr/>
      <dgm:t>
        <a:bodyPr/>
        <a:lstStyle/>
        <a:p>
          <a:endParaRPr lang="it-IT"/>
        </a:p>
      </dgm:t>
    </dgm:pt>
    <dgm:pt modelId="{3F02B80F-3298-C74A-BA9D-14BDACC40CD9}" type="pres">
      <dgm:prSet presAssocID="{F5870D6F-8D7C-6E4F-AC4D-BE0E4826CF39}" presName="child" presStyleLbl="alignAccFollowNode1" presStyleIdx="2" presStyleCnt="4">
        <dgm:presLayoutVars>
          <dgm:chMax val="0"/>
          <dgm:bulletEnabled val="1"/>
        </dgm:presLayoutVars>
      </dgm:prSet>
      <dgm:spPr/>
      <dgm:t>
        <a:bodyPr/>
        <a:lstStyle/>
        <a:p>
          <a:endParaRPr lang="it-IT"/>
        </a:p>
      </dgm:t>
    </dgm:pt>
    <dgm:pt modelId="{2A03901A-4BCC-A349-B9B8-AAE67A759D3E}" type="pres">
      <dgm:prSet presAssocID="{487558B8-2BA0-3046-B52F-FE0276FF8C58}" presName="sibTrans" presStyleLbl="sibTrans2D1" presStyleIdx="3" presStyleCnt="4"/>
      <dgm:spPr/>
      <dgm:t>
        <a:bodyPr/>
        <a:lstStyle/>
        <a:p>
          <a:endParaRPr lang="it-IT"/>
        </a:p>
      </dgm:t>
    </dgm:pt>
    <dgm:pt modelId="{E857FABE-487A-FB4C-875F-F0EA04A49FB2}" type="pres">
      <dgm:prSet presAssocID="{3418625B-D918-A144-B406-6640FFFC2365}" presName="child" presStyleLbl="alignAccFollowNode1" presStyleIdx="3" presStyleCnt="4">
        <dgm:presLayoutVars>
          <dgm:chMax val="0"/>
          <dgm:bulletEnabled val="1"/>
        </dgm:presLayoutVars>
      </dgm:prSet>
      <dgm:spPr/>
      <dgm:t>
        <a:bodyPr/>
        <a:lstStyle/>
        <a:p>
          <a:endParaRPr lang="it-IT"/>
        </a:p>
      </dgm:t>
    </dgm:pt>
  </dgm:ptLst>
  <dgm:cxnLst>
    <dgm:cxn modelId="{4452DB55-EB2C-764D-9022-A226911BC47D}" type="presOf" srcId="{487558B8-2BA0-3046-B52F-FE0276FF8C58}" destId="{2A03901A-4BCC-A349-B9B8-AAE67A759D3E}" srcOrd="0" destOrd="0" presId="urn:microsoft.com/office/officeart/2005/8/layout/lProcess1"/>
    <dgm:cxn modelId="{3FBDE730-3BFD-7C4A-9FAE-814BB110CF72}" srcId="{00017D5A-C368-9944-8B19-ED3B31245819}" destId="{0B7A1AB4-6041-3740-A8E1-2B0EAF1B60B1}" srcOrd="1" destOrd="0" parTransId="{64B2D1B3-55DB-454B-BD1B-97D8FB9AF20D}" sibTransId="{DDAD6FBA-9248-8144-B5F3-BE647EB8FBF3}"/>
    <dgm:cxn modelId="{C4BED013-8BC7-CE4B-890E-8F0787CB56CB}" srcId="{D4DDE81B-A563-D448-AC4B-5B42D4FD3F9C}" destId="{9F3ADED7-F6AF-3A40-B948-B30ED02C159E}" srcOrd="1" destOrd="0" parTransId="{CB9BD760-6934-6247-A28B-A7D7CDC9ACD5}" sibTransId="{D0C7EE12-E1ED-404C-A6BE-912F37113538}"/>
    <dgm:cxn modelId="{EB88335C-8B15-BE47-BC2C-67AE10493006}" type="presOf" srcId="{9FE43FB5-3A8A-6B40-83C6-C084FD37C75F}" destId="{386AF9B1-4F21-1842-A86C-BE90AE9E6640}" srcOrd="0" destOrd="0" presId="urn:microsoft.com/office/officeart/2005/8/layout/lProcess1"/>
    <dgm:cxn modelId="{6EC22436-F6A5-3B4F-B552-D23C1FA99855}" type="presOf" srcId="{9F3ADED7-F6AF-3A40-B948-B30ED02C159E}" destId="{82077170-2FFC-7B4D-B88D-10EED231B693}" srcOrd="0" destOrd="0" presId="urn:microsoft.com/office/officeart/2005/8/layout/lProcess1"/>
    <dgm:cxn modelId="{6CB0C735-B376-F344-A445-469426326BDD}" type="presOf" srcId="{3418625B-D918-A144-B406-6640FFFC2365}" destId="{E857FABE-487A-FB4C-875F-F0EA04A49FB2}" srcOrd="0" destOrd="0" presId="urn:microsoft.com/office/officeart/2005/8/layout/lProcess1"/>
    <dgm:cxn modelId="{0B30A68C-6517-D243-973C-A4EC8CEF6342}" srcId="{0B7A1AB4-6041-3740-A8E1-2B0EAF1B60B1}" destId="{F5870D6F-8D7C-6E4F-AC4D-BE0E4826CF39}" srcOrd="0" destOrd="0" parTransId="{735D1653-EA42-664D-9C62-F2FE4100F41A}" sibTransId="{487558B8-2BA0-3046-B52F-FE0276FF8C58}"/>
    <dgm:cxn modelId="{DB875DA4-2BCA-934B-B260-021F78222A3C}" type="presOf" srcId="{0C2F5AA1-BF44-EA47-8E61-7DD64E31BD45}" destId="{ECB26DEB-F3A3-D54A-B5EF-447DFA3F95B6}" srcOrd="0" destOrd="0" presId="urn:microsoft.com/office/officeart/2005/8/layout/lProcess1"/>
    <dgm:cxn modelId="{181D6827-7D23-4C42-A835-2D9CFAC47E8E}" type="presOf" srcId="{A4A66F23-1C17-0F4D-A1B2-DA73A596EB2C}" destId="{4C6E4E20-2F5F-6149-9923-E07D1363797C}" srcOrd="0" destOrd="0" presId="urn:microsoft.com/office/officeart/2005/8/layout/lProcess1"/>
    <dgm:cxn modelId="{69282AEB-EC2E-4443-9EB0-8CD5513D1BC4}" type="presOf" srcId="{D4DDE81B-A563-D448-AC4B-5B42D4FD3F9C}" destId="{10EF5DBD-80A9-2A45-B501-BD0C2D690DFB}" srcOrd="0" destOrd="0" presId="urn:microsoft.com/office/officeart/2005/8/layout/lProcess1"/>
    <dgm:cxn modelId="{B7AABF2A-CC74-884B-9FDE-BC873712BE32}" srcId="{D4DDE81B-A563-D448-AC4B-5B42D4FD3F9C}" destId="{9FE43FB5-3A8A-6B40-83C6-C084FD37C75F}" srcOrd="0" destOrd="0" parTransId="{0C2F5AA1-BF44-EA47-8E61-7DD64E31BD45}" sibTransId="{A4A66F23-1C17-0F4D-A1B2-DA73A596EB2C}"/>
    <dgm:cxn modelId="{4960BDD0-E394-BD44-8DE1-F29634DAF63E}" srcId="{00017D5A-C368-9944-8B19-ED3B31245819}" destId="{D4DDE81B-A563-D448-AC4B-5B42D4FD3F9C}" srcOrd="0" destOrd="0" parTransId="{36F6B00D-2F47-044F-B7E7-6AB4F63D5752}" sibTransId="{49461FE9-2CE7-264C-A905-DD31F3CD1BB3}"/>
    <dgm:cxn modelId="{BCBA80E5-8D0B-724C-89F7-1836BBFD4851}" type="presOf" srcId="{735D1653-EA42-664D-9C62-F2FE4100F41A}" destId="{E41FF411-C125-6149-87EB-1096306A099E}" srcOrd="0" destOrd="0" presId="urn:microsoft.com/office/officeart/2005/8/layout/lProcess1"/>
    <dgm:cxn modelId="{50C70A21-2A28-9146-835C-7F946FAEC96A}" type="presOf" srcId="{0B7A1AB4-6041-3740-A8E1-2B0EAF1B60B1}" destId="{CCB8BD26-797B-294C-8E68-7E2103704980}" srcOrd="0" destOrd="0" presId="urn:microsoft.com/office/officeart/2005/8/layout/lProcess1"/>
    <dgm:cxn modelId="{B62916DF-A129-A749-B343-44768073D853}" type="presOf" srcId="{00017D5A-C368-9944-8B19-ED3B31245819}" destId="{34BD0F10-2FF2-224B-B1AA-55D8A11504D2}" srcOrd="0" destOrd="0" presId="urn:microsoft.com/office/officeart/2005/8/layout/lProcess1"/>
    <dgm:cxn modelId="{EDA19B25-1CDB-FF49-90FE-272096299D23}" srcId="{0B7A1AB4-6041-3740-A8E1-2B0EAF1B60B1}" destId="{3418625B-D918-A144-B406-6640FFFC2365}" srcOrd="1" destOrd="0" parTransId="{DD33A90D-06DE-D440-A309-ED7A39213B7B}" sibTransId="{E06C9262-EF67-9C44-B192-65061B55AD5C}"/>
    <dgm:cxn modelId="{E3864FAF-8D0C-E34A-A3E9-F9CFE3F0146A}" type="presOf" srcId="{F5870D6F-8D7C-6E4F-AC4D-BE0E4826CF39}" destId="{3F02B80F-3298-C74A-BA9D-14BDACC40CD9}" srcOrd="0" destOrd="0" presId="urn:microsoft.com/office/officeart/2005/8/layout/lProcess1"/>
    <dgm:cxn modelId="{0B906494-0C34-D940-94C8-4CB8D9751F87}" type="presParOf" srcId="{34BD0F10-2FF2-224B-B1AA-55D8A11504D2}" destId="{8FFEA635-E711-3549-BD9F-B7921BEBFE77}" srcOrd="0" destOrd="0" presId="urn:microsoft.com/office/officeart/2005/8/layout/lProcess1"/>
    <dgm:cxn modelId="{EC28FE1C-DCB9-0649-B5FD-8534C405823A}" type="presParOf" srcId="{8FFEA635-E711-3549-BD9F-B7921BEBFE77}" destId="{10EF5DBD-80A9-2A45-B501-BD0C2D690DFB}" srcOrd="0" destOrd="0" presId="urn:microsoft.com/office/officeart/2005/8/layout/lProcess1"/>
    <dgm:cxn modelId="{721E8799-4A02-D141-B561-3099ED5F3545}" type="presParOf" srcId="{8FFEA635-E711-3549-BD9F-B7921BEBFE77}" destId="{ECB26DEB-F3A3-D54A-B5EF-447DFA3F95B6}" srcOrd="1" destOrd="0" presId="urn:microsoft.com/office/officeart/2005/8/layout/lProcess1"/>
    <dgm:cxn modelId="{6A8283ED-3079-B242-97B4-0C528081AE51}" type="presParOf" srcId="{8FFEA635-E711-3549-BD9F-B7921BEBFE77}" destId="{386AF9B1-4F21-1842-A86C-BE90AE9E6640}" srcOrd="2" destOrd="0" presId="urn:microsoft.com/office/officeart/2005/8/layout/lProcess1"/>
    <dgm:cxn modelId="{A15A8D2C-C4DD-8745-866F-F9875DEAA4B8}" type="presParOf" srcId="{8FFEA635-E711-3549-BD9F-B7921BEBFE77}" destId="{4C6E4E20-2F5F-6149-9923-E07D1363797C}" srcOrd="3" destOrd="0" presId="urn:microsoft.com/office/officeart/2005/8/layout/lProcess1"/>
    <dgm:cxn modelId="{07FDF1D0-9FA3-764A-A739-620D67BCD837}" type="presParOf" srcId="{8FFEA635-E711-3549-BD9F-B7921BEBFE77}" destId="{82077170-2FFC-7B4D-B88D-10EED231B693}" srcOrd="4" destOrd="0" presId="urn:microsoft.com/office/officeart/2005/8/layout/lProcess1"/>
    <dgm:cxn modelId="{42ADA2C3-0FFC-E841-B3C5-0DE2C1CFF806}" type="presParOf" srcId="{34BD0F10-2FF2-224B-B1AA-55D8A11504D2}" destId="{7896B67B-3B38-3044-B892-1FE428C7AA7F}" srcOrd="1" destOrd="0" presId="urn:microsoft.com/office/officeart/2005/8/layout/lProcess1"/>
    <dgm:cxn modelId="{54E7FA2C-7044-AD45-91AA-EBD86FE34279}" type="presParOf" srcId="{34BD0F10-2FF2-224B-B1AA-55D8A11504D2}" destId="{4D1B6A4B-16DE-F34C-B8A2-878E0BCF29F4}" srcOrd="2" destOrd="0" presId="urn:microsoft.com/office/officeart/2005/8/layout/lProcess1"/>
    <dgm:cxn modelId="{8E9E3FE8-7771-F340-87BE-34D3E88ADA11}" type="presParOf" srcId="{4D1B6A4B-16DE-F34C-B8A2-878E0BCF29F4}" destId="{CCB8BD26-797B-294C-8E68-7E2103704980}" srcOrd="0" destOrd="0" presId="urn:microsoft.com/office/officeart/2005/8/layout/lProcess1"/>
    <dgm:cxn modelId="{823C6B6A-3EF9-EC4E-8C2E-EDF4745DA4B5}" type="presParOf" srcId="{4D1B6A4B-16DE-F34C-B8A2-878E0BCF29F4}" destId="{E41FF411-C125-6149-87EB-1096306A099E}" srcOrd="1" destOrd="0" presId="urn:microsoft.com/office/officeart/2005/8/layout/lProcess1"/>
    <dgm:cxn modelId="{259FE5DD-82C2-0B45-953D-6135BEC6DC9D}" type="presParOf" srcId="{4D1B6A4B-16DE-F34C-B8A2-878E0BCF29F4}" destId="{3F02B80F-3298-C74A-BA9D-14BDACC40CD9}" srcOrd="2" destOrd="0" presId="urn:microsoft.com/office/officeart/2005/8/layout/lProcess1"/>
    <dgm:cxn modelId="{6072E730-293A-484F-9E67-C48987626891}" type="presParOf" srcId="{4D1B6A4B-16DE-F34C-B8A2-878E0BCF29F4}" destId="{2A03901A-4BCC-A349-B9B8-AAE67A759D3E}" srcOrd="3" destOrd="0" presId="urn:microsoft.com/office/officeart/2005/8/layout/lProcess1"/>
    <dgm:cxn modelId="{75BB4493-3F1D-D247-B3DA-DF2959BD83CB}" type="presParOf" srcId="{4D1B6A4B-16DE-F34C-B8A2-878E0BCF29F4}" destId="{E857FABE-487A-FB4C-875F-F0EA04A49FB2}" srcOrd="4" destOrd="0" presId="urn:microsoft.com/office/officeart/2005/8/layout/lProcess1"/>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429AFDC-0C37-4D4A-A294-8EDB30B98BF4}" type="doc">
      <dgm:prSet loTypeId="urn:microsoft.com/office/officeart/2005/8/layout/vList2" loCatId="" qsTypeId="urn:microsoft.com/office/officeart/2005/8/quickstyle/simple1" qsCatId="simple" csTypeId="urn:microsoft.com/office/officeart/2005/8/colors/accent1_2" csCatId="accent1" phldr="1"/>
      <dgm:spPr/>
      <dgm:t>
        <a:bodyPr/>
        <a:lstStyle/>
        <a:p>
          <a:endParaRPr lang="it-IT"/>
        </a:p>
      </dgm:t>
    </dgm:pt>
    <dgm:pt modelId="{603344E2-55AB-7C4A-8880-BD02971114F1}">
      <dgm:prSet phldrT="[Testo]" custT="1"/>
      <dgm:spPr/>
      <dgm:t>
        <a:bodyPr/>
        <a:lstStyle/>
        <a:p>
          <a:pPr>
            <a:buNone/>
          </a:pPr>
          <a:r>
            <a:rPr lang="it-IT" sz="2100" b="1" i="0" kern="1200" dirty="0">
              <a:solidFill>
                <a:srgbClr val="FFFFFF"/>
              </a:solidFill>
              <a:latin typeface="Arial"/>
              <a:ea typeface="+mn-ea"/>
              <a:cs typeface="+mn-cs"/>
            </a:rPr>
            <a:t>Art. 9 (Principio di conservazione dell’equilibrio contrattuale)</a:t>
          </a:r>
        </a:p>
      </dgm:t>
    </dgm:pt>
    <dgm:pt modelId="{815EA63A-7AC1-2949-B53E-D8EF9D294333}" type="parTrans" cxnId="{F60FF6A6-A83D-6B42-B4FC-3A1169C30D01}">
      <dgm:prSet/>
      <dgm:spPr/>
      <dgm:t>
        <a:bodyPr/>
        <a:lstStyle/>
        <a:p>
          <a:endParaRPr lang="it-IT"/>
        </a:p>
      </dgm:t>
    </dgm:pt>
    <dgm:pt modelId="{D08E8CF8-9AF5-684B-BB05-3938F058B88E}" type="sibTrans" cxnId="{F60FF6A6-A83D-6B42-B4FC-3A1169C30D01}">
      <dgm:prSet/>
      <dgm:spPr/>
      <dgm:t>
        <a:bodyPr/>
        <a:lstStyle/>
        <a:p>
          <a:endParaRPr lang="it-IT"/>
        </a:p>
      </dgm:t>
    </dgm:pt>
    <dgm:pt modelId="{C3FF5602-11DF-CB40-BA3B-AB6D1040CA2A}">
      <dgm:prSet phldrT="[Testo]"/>
      <dgm:spPr/>
      <dgm:t>
        <a:bodyPr/>
        <a:lstStyle/>
        <a:p>
          <a:pPr algn="just">
            <a:buNone/>
          </a:pPr>
          <a:r>
            <a:rPr lang="it-IT" b="0" i="0" dirty="0">
              <a:highlight>
                <a:srgbClr val="FFFF00"/>
              </a:highlight>
            </a:rPr>
            <a:t>1. Se sopravvengono circostanze straordinarie e imprevedibili, </a:t>
          </a:r>
          <a:r>
            <a:rPr lang="it-IT" b="1" i="0" u="sng" dirty="0">
              <a:highlight>
                <a:srgbClr val="FFFF00"/>
              </a:highlight>
            </a:rPr>
            <a:t>estranee alla normale alea</a:t>
          </a:r>
          <a:r>
            <a:rPr lang="it-IT" b="0" i="0" dirty="0">
              <a:highlight>
                <a:srgbClr val="FFFF00"/>
              </a:highlight>
            </a:rPr>
            <a:t>, all’ordinaria fluttuazione economica e </a:t>
          </a:r>
          <a:r>
            <a:rPr lang="it-IT" b="1" i="0" u="sng" dirty="0">
              <a:highlight>
                <a:srgbClr val="FFFF00"/>
              </a:highlight>
            </a:rPr>
            <a:t>al rischio di mercato</a:t>
          </a:r>
          <a:r>
            <a:rPr lang="it-IT" b="1" i="0" u="none" dirty="0">
              <a:highlight>
                <a:srgbClr val="FFFF00"/>
              </a:highlight>
            </a:rPr>
            <a:t> </a:t>
          </a:r>
          <a:r>
            <a:rPr lang="it-IT" b="0" i="0" u="none" dirty="0">
              <a:highlight>
                <a:srgbClr val="FFFF00"/>
              </a:highlight>
            </a:rPr>
            <a:t>e </a:t>
          </a:r>
          <a:r>
            <a:rPr lang="it-IT" b="0" i="0" dirty="0">
              <a:highlight>
                <a:srgbClr val="FFFF00"/>
              </a:highlight>
            </a:rPr>
            <a:t>tali da alterare in maniera rilevante l’equilibrio originario del contratto, la parte svantaggiata, che non abbia volontariamente assunto il relativo rischio, ha diritto alla rinegoziazione secondo buona fede delle condizioni contrattuali. </a:t>
          </a:r>
          <a:r>
            <a:rPr lang="it-IT" b="1" i="0" dirty="0">
              <a:highlight>
                <a:srgbClr val="FFFF00"/>
              </a:highlight>
            </a:rPr>
            <a:t>Gli oneri per la rinegoziazione sono riconosciuti all’esecutore a valere sulle somme a disposizione indicate nel quadro economico dell’intervento, alle voci imprevisti e accantonamenti e, se necessario, anche utilizzando le economie da ribasso d’asta</a:t>
          </a:r>
          <a:r>
            <a:rPr lang="it-IT" b="0" i="0" dirty="0">
              <a:highlight>
                <a:srgbClr val="FFFF00"/>
              </a:highlight>
            </a:rPr>
            <a:t>.</a:t>
          </a:r>
          <a:endParaRPr lang="it-IT" b="1" dirty="0">
            <a:highlight>
              <a:srgbClr val="FFFF00"/>
            </a:highlight>
          </a:endParaRPr>
        </a:p>
      </dgm:t>
    </dgm:pt>
    <dgm:pt modelId="{906DA214-2BB5-A244-9642-F6F966C7B92B}" type="parTrans" cxnId="{19DB3491-CE70-1644-AD83-02BAB746C442}">
      <dgm:prSet/>
      <dgm:spPr/>
      <dgm:t>
        <a:bodyPr/>
        <a:lstStyle/>
        <a:p>
          <a:endParaRPr lang="it-IT"/>
        </a:p>
      </dgm:t>
    </dgm:pt>
    <dgm:pt modelId="{F3808B96-DA75-9D45-A828-AA9F08D80B24}" type="sibTrans" cxnId="{19DB3491-CE70-1644-AD83-02BAB746C442}">
      <dgm:prSet/>
      <dgm:spPr/>
      <dgm:t>
        <a:bodyPr/>
        <a:lstStyle/>
        <a:p>
          <a:endParaRPr lang="it-IT"/>
        </a:p>
      </dgm:t>
    </dgm:pt>
    <dgm:pt modelId="{9EA74694-DDF4-B747-AA68-D592B2C0093F}">
      <dgm:prSet/>
      <dgm:spPr/>
      <dgm:t>
        <a:bodyPr/>
        <a:lstStyle/>
        <a:p>
          <a:pPr algn="just">
            <a:buNone/>
          </a:pPr>
          <a:r>
            <a:rPr lang="it-IT" b="0" i="0" dirty="0"/>
            <a:t>2. Nell’ambito delle risorse individuate al comma 1, </a:t>
          </a:r>
          <a:r>
            <a:rPr lang="it-IT" b="1" i="0" dirty="0"/>
            <a:t>la rinegoziazione si limita al ripristino dell’originario equilibrio </a:t>
          </a:r>
          <a:r>
            <a:rPr lang="it-IT" b="0" i="0" dirty="0"/>
            <a:t>del contratto oggetto dell’affidamento, quale risultante dal bando e dal provvedimento di aggiudicazione, </a:t>
          </a:r>
          <a:r>
            <a:rPr lang="it-IT" b="1" i="0" dirty="0"/>
            <a:t>senza alterarne la sostanza economica</a:t>
          </a:r>
          <a:r>
            <a:rPr lang="it-IT" b="0" i="0" dirty="0"/>
            <a:t>.</a:t>
          </a:r>
        </a:p>
      </dgm:t>
    </dgm:pt>
    <dgm:pt modelId="{3887BDA0-0022-D44E-9992-0CD38FEBA87C}" type="parTrans" cxnId="{B2CB49D9-F0AB-B840-B716-186F02B656C3}">
      <dgm:prSet/>
      <dgm:spPr/>
      <dgm:t>
        <a:bodyPr/>
        <a:lstStyle/>
        <a:p>
          <a:endParaRPr lang="it-IT"/>
        </a:p>
      </dgm:t>
    </dgm:pt>
    <dgm:pt modelId="{845DD8D2-D5C0-B84B-99A5-391913373299}" type="sibTrans" cxnId="{B2CB49D9-F0AB-B840-B716-186F02B656C3}">
      <dgm:prSet/>
      <dgm:spPr/>
      <dgm:t>
        <a:bodyPr/>
        <a:lstStyle/>
        <a:p>
          <a:endParaRPr lang="it-IT"/>
        </a:p>
      </dgm:t>
    </dgm:pt>
    <dgm:pt modelId="{B32F91DE-62F9-4140-BB8F-ED74031B299C}">
      <dgm:prSet/>
      <dgm:spPr/>
      <dgm:t>
        <a:bodyPr/>
        <a:lstStyle/>
        <a:p>
          <a:pPr algn="just">
            <a:buNone/>
          </a:pPr>
          <a:r>
            <a:rPr lang="it-IT" b="0" i="0" dirty="0"/>
            <a:t>3. Se le circostanze sopravvenute di cui al comma 1 rendono la </a:t>
          </a:r>
          <a:r>
            <a:rPr lang="it-IT" b="1" i="0" dirty="0"/>
            <a:t>prestazione</a:t>
          </a:r>
          <a:r>
            <a:rPr lang="it-IT" b="0" i="0" dirty="0"/>
            <a:t>, in parte o temporaneamente, </a:t>
          </a:r>
          <a:r>
            <a:rPr lang="it-IT" b="1" i="0" dirty="0"/>
            <a:t>inutile o inutilizzabile</a:t>
          </a:r>
          <a:r>
            <a:rPr lang="it-IT" b="0" i="0" dirty="0"/>
            <a:t> per uno dei contraenti, questi ha diritto a una riduzione proporzionale del corrispettivo, secondo le </a:t>
          </a:r>
          <a:r>
            <a:rPr lang="it-IT" b="1" i="0" dirty="0">
              <a:solidFill>
                <a:srgbClr val="FF0000"/>
              </a:solidFill>
            </a:rPr>
            <a:t>regole dell’impossibilità parziale</a:t>
          </a:r>
          <a:r>
            <a:rPr lang="it-IT" b="0" i="0" dirty="0"/>
            <a:t>.</a:t>
          </a:r>
        </a:p>
      </dgm:t>
    </dgm:pt>
    <dgm:pt modelId="{EDA300E9-401A-B549-A3B3-C0AF52E8EB74}" type="parTrans" cxnId="{9B0567C0-2EEA-4F4C-B042-3063FAA60DC3}">
      <dgm:prSet/>
      <dgm:spPr/>
      <dgm:t>
        <a:bodyPr/>
        <a:lstStyle/>
        <a:p>
          <a:endParaRPr lang="it-IT"/>
        </a:p>
      </dgm:t>
    </dgm:pt>
    <dgm:pt modelId="{11C0FEA7-BFAD-7F49-88B5-90786279B008}" type="sibTrans" cxnId="{9B0567C0-2EEA-4F4C-B042-3063FAA60DC3}">
      <dgm:prSet/>
      <dgm:spPr/>
      <dgm:t>
        <a:bodyPr/>
        <a:lstStyle/>
        <a:p>
          <a:endParaRPr lang="it-IT"/>
        </a:p>
      </dgm:t>
    </dgm:pt>
    <dgm:pt modelId="{7C78ADB3-0B8F-0B45-AC56-38BD7F743B70}">
      <dgm:prSet/>
      <dgm:spPr/>
      <dgm:t>
        <a:bodyPr/>
        <a:lstStyle/>
        <a:p>
          <a:pPr algn="just">
            <a:buNone/>
          </a:pPr>
          <a:r>
            <a:rPr lang="it-IT" b="0" i="0" dirty="0"/>
            <a:t>4. Le stazioni appaltanti e gli enti concedenti favoriscono l’inserimento nel contratto di </a:t>
          </a:r>
          <a:r>
            <a:rPr lang="it-IT" b="1" i="0" dirty="0">
              <a:solidFill>
                <a:srgbClr val="FF0000"/>
              </a:solidFill>
            </a:rPr>
            <a:t>clausole di rinegoziazione</a:t>
          </a:r>
          <a:r>
            <a:rPr lang="it-IT" b="0" i="0" dirty="0"/>
            <a:t>, dandone pubblicità nel bando o nell’avviso di indizione della gara, </a:t>
          </a:r>
          <a:r>
            <a:rPr lang="it-IT" b="1" i="0" dirty="0">
              <a:solidFill>
                <a:srgbClr val="FF0000"/>
              </a:solidFill>
            </a:rPr>
            <a:t>specie quando il contratto risulta particolarmente esposto per la sua durata</a:t>
          </a:r>
          <a:r>
            <a:rPr lang="it-IT" b="0" i="0" dirty="0"/>
            <a:t>, </a:t>
          </a:r>
          <a:r>
            <a:rPr lang="it-IT" b="1" i="0" dirty="0">
              <a:solidFill>
                <a:srgbClr val="FF0000"/>
              </a:solidFill>
            </a:rPr>
            <a:t>per il contesto economico di riferimento</a:t>
          </a:r>
          <a:r>
            <a:rPr lang="it-IT" b="0" i="0" dirty="0"/>
            <a:t> o per altre circostanze, al rischio delle interferenze da sopravvenienze.</a:t>
          </a:r>
        </a:p>
      </dgm:t>
    </dgm:pt>
    <dgm:pt modelId="{74F1A0B5-9859-FA47-BB54-DCC4139AB6CF}" type="parTrans" cxnId="{44B675DA-1296-DC4F-8C6D-A1193F9E146D}">
      <dgm:prSet/>
      <dgm:spPr/>
      <dgm:t>
        <a:bodyPr/>
        <a:lstStyle/>
        <a:p>
          <a:endParaRPr lang="it-IT"/>
        </a:p>
      </dgm:t>
    </dgm:pt>
    <dgm:pt modelId="{F920ADE0-4B95-9C4C-BC43-7C0D76748AEE}" type="sibTrans" cxnId="{44B675DA-1296-DC4F-8C6D-A1193F9E146D}">
      <dgm:prSet/>
      <dgm:spPr/>
      <dgm:t>
        <a:bodyPr/>
        <a:lstStyle/>
        <a:p>
          <a:endParaRPr lang="it-IT"/>
        </a:p>
      </dgm:t>
    </dgm:pt>
    <dgm:pt modelId="{E5EBE42C-83FB-4A40-86A7-4F7FD8264604}">
      <dgm:prSet/>
      <dgm:spPr/>
      <dgm:t>
        <a:bodyPr/>
        <a:lstStyle/>
        <a:p>
          <a:pPr algn="l">
            <a:buNone/>
          </a:pPr>
          <a:r>
            <a:rPr lang="it-IT" b="0" i="0" dirty="0"/>
            <a:t>5. </a:t>
          </a:r>
          <a:r>
            <a:rPr lang="it-IT" b="1" i="0" dirty="0"/>
            <a:t>In applicazione del principio di conservazione dell’equilibrio contrattuale si applicano le disposizioni di cui agli </a:t>
          </a:r>
          <a:r>
            <a:rPr lang="it-IT" b="1" i="0" dirty="0">
              <a:hlinkClick xmlns:r="http://schemas.openxmlformats.org/officeDocument/2006/relationships" r:id="rId1"/>
            </a:rPr>
            <a:t>articoli 60</a:t>
          </a:r>
          <a:r>
            <a:rPr lang="it-IT" b="1" i="0" dirty="0"/>
            <a:t> e </a:t>
          </a:r>
          <a:r>
            <a:rPr lang="it-IT" b="1" i="0" dirty="0">
              <a:hlinkClick xmlns:r="http://schemas.openxmlformats.org/officeDocument/2006/relationships" r:id="rId1"/>
            </a:rPr>
            <a:t>120</a:t>
          </a:r>
          <a:r>
            <a:rPr lang="it-IT" b="1" i="0" dirty="0"/>
            <a:t>.</a:t>
          </a:r>
        </a:p>
      </dgm:t>
    </dgm:pt>
    <dgm:pt modelId="{284875F1-6774-F740-8A49-CBFDBD772465}" type="parTrans" cxnId="{90A5AD98-14F8-264A-86CE-4F527826DA8B}">
      <dgm:prSet/>
      <dgm:spPr/>
      <dgm:t>
        <a:bodyPr/>
        <a:lstStyle/>
        <a:p>
          <a:endParaRPr lang="it-IT"/>
        </a:p>
      </dgm:t>
    </dgm:pt>
    <dgm:pt modelId="{DFA0169F-B2B8-4440-938B-FB6B95AB43F9}" type="sibTrans" cxnId="{90A5AD98-14F8-264A-86CE-4F527826DA8B}">
      <dgm:prSet/>
      <dgm:spPr/>
      <dgm:t>
        <a:bodyPr/>
        <a:lstStyle/>
        <a:p>
          <a:endParaRPr lang="it-IT"/>
        </a:p>
      </dgm:t>
    </dgm:pt>
    <dgm:pt modelId="{90741F14-C862-8F4F-B659-2B6AD4332DD7}">
      <dgm:prSet/>
      <dgm:spPr/>
      <dgm:t>
        <a:bodyPr/>
        <a:lstStyle/>
        <a:p>
          <a:pPr algn="l">
            <a:buNone/>
          </a:pPr>
          <a:endParaRPr lang="it-IT" dirty="0"/>
        </a:p>
      </dgm:t>
    </dgm:pt>
    <dgm:pt modelId="{2C561566-6D3D-6042-8A8E-85CBEBFBABCF}" type="parTrans" cxnId="{96F6C0AC-5C7D-6642-B57E-61DA3AA512F3}">
      <dgm:prSet/>
      <dgm:spPr/>
      <dgm:t>
        <a:bodyPr/>
        <a:lstStyle/>
        <a:p>
          <a:endParaRPr lang="it-IT"/>
        </a:p>
      </dgm:t>
    </dgm:pt>
    <dgm:pt modelId="{C4F45D37-3D75-8D45-B3AD-F651B1868815}" type="sibTrans" cxnId="{96F6C0AC-5C7D-6642-B57E-61DA3AA512F3}">
      <dgm:prSet/>
      <dgm:spPr/>
      <dgm:t>
        <a:bodyPr/>
        <a:lstStyle/>
        <a:p>
          <a:endParaRPr lang="it-IT"/>
        </a:p>
      </dgm:t>
    </dgm:pt>
    <dgm:pt modelId="{F3E9DA8E-6BEB-C541-8508-F348F7CF35D2}" type="pres">
      <dgm:prSet presAssocID="{7429AFDC-0C37-4D4A-A294-8EDB30B98BF4}" presName="linear" presStyleCnt="0">
        <dgm:presLayoutVars>
          <dgm:animLvl val="lvl"/>
          <dgm:resizeHandles val="exact"/>
        </dgm:presLayoutVars>
      </dgm:prSet>
      <dgm:spPr/>
      <dgm:t>
        <a:bodyPr/>
        <a:lstStyle/>
        <a:p>
          <a:endParaRPr lang="it-IT"/>
        </a:p>
      </dgm:t>
    </dgm:pt>
    <dgm:pt modelId="{B43ECD17-64FA-2944-B159-3E60CE846623}" type="pres">
      <dgm:prSet presAssocID="{603344E2-55AB-7C4A-8880-BD02971114F1}" presName="parentText" presStyleLbl="node1" presStyleIdx="0" presStyleCnt="1">
        <dgm:presLayoutVars>
          <dgm:chMax val="0"/>
          <dgm:bulletEnabled val="1"/>
        </dgm:presLayoutVars>
      </dgm:prSet>
      <dgm:spPr/>
      <dgm:t>
        <a:bodyPr/>
        <a:lstStyle/>
        <a:p>
          <a:endParaRPr lang="it-IT"/>
        </a:p>
      </dgm:t>
    </dgm:pt>
    <dgm:pt modelId="{6236F7F7-CCD2-9F46-9907-6B716DEB598B}" type="pres">
      <dgm:prSet presAssocID="{603344E2-55AB-7C4A-8880-BD02971114F1}" presName="childText" presStyleLbl="revTx" presStyleIdx="0" presStyleCnt="1">
        <dgm:presLayoutVars>
          <dgm:bulletEnabled val="1"/>
        </dgm:presLayoutVars>
      </dgm:prSet>
      <dgm:spPr/>
      <dgm:t>
        <a:bodyPr/>
        <a:lstStyle/>
        <a:p>
          <a:endParaRPr lang="it-IT"/>
        </a:p>
      </dgm:t>
    </dgm:pt>
  </dgm:ptLst>
  <dgm:cxnLst>
    <dgm:cxn modelId="{9FB343F5-CC3D-B24B-9762-B4A5DABABF7D}" type="presOf" srcId="{C3FF5602-11DF-CB40-BA3B-AB6D1040CA2A}" destId="{6236F7F7-CCD2-9F46-9907-6B716DEB598B}" srcOrd="0" destOrd="0" presId="urn:microsoft.com/office/officeart/2005/8/layout/vList2"/>
    <dgm:cxn modelId="{19DB3491-CE70-1644-AD83-02BAB746C442}" srcId="{603344E2-55AB-7C4A-8880-BD02971114F1}" destId="{C3FF5602-11DF-CB40-BA3B-AB6D1040CA2A}" srcOrd="0" destOrd="0" parTransId="{906DA214-2BB5-A244-9642-F6F966C7B92B}" sibTransId="{F3808B96-DA75-9D45-A828-AA9F08D80B24}"/>
    <dgm:cxn modelId="{FA7ECF7D-369A-7D4C-9EA2-00498A341B26}" type="presOf" srcId="{E5EBE42C-83FB-4A40-86A7-4F7FD8264604}" destId="{6236F7F7-CCD2-9F46-9907-6B716DEB598B}" srcOrd="0" destOrd="4" presId="urn:microsoft.com/office/officeart/2005/8/layout/vList2"/>
    <dgm:cxn modelId="{279D3320-B69A-854D-A3A2-0BC13B491E37}" type="presOf" srcId="{B32F91DE-62F9-4140-BB8F-ED74031B299C}" destId="{6236F7F7-CCD2-9F46-9907-6B716DEB598B}" srcOrd="0" destOrd="2" presId="urn:microsoft.com/office/officeart/2005/8/layout/vList2"/>
    <dgm:cxn modelId="{B2CB49D9-F0AB-B840-B716-186F02B656C3}" srcId="{603344E2-55AB-7C4A-8880-BD02971114F1}" destId="{9EA74694-DDF4-B747-AA68-D592B2C0093F}" srcOrd="1" destOrd="0" parTransId="{3887BDA0-0022-D44E-9992-0CD38FEBA87C}" sibTransId="{845DD8D2-D5C0-B84B-99A5-391913373299}"/>
    <dgm:cxn modelId="{0F0A59F0-E225-B64F-9A0A-A9F0581A287A}" type="presOf" srcId="{7C78ADB3-0B8F-0B45-AC56-38BD7F743B70}" destId="{6236F7F7-CCD2-9F46-9907-6B716DEB598B}" srcOrd="0" destOrd="3" presId="urn:microsoft.com/office/officeart/2005/8/layout/vList2"/>
    <dgm:cxn modelId="{CF90C7C1-C89C-EB4C-9966-1CE013466333}" type="presOf" srcId="{9EA74694-DDF4-B747-AA68-D592B2C0093F}" destId="{6236F7F7-CCD2-9F46-9907-6B716DEB598B}" srcOrd="0" destOrd="1" presId="urn:microsoft.com/office/officeart/2005/8/layout/vList2"/>
    <dgm:cxn modelId="{EF3E94DC-F1BA-C840-9792-2D2DC8F40D33}" type="presOf" srcId="{7429AFDC-0C37-4D4A-A294-8EDB30B98BF4}" destId="{F3E9DA8E-6BEB-C541-8508-F348F7CF35D2}" srcOrd="0" destOrd="0" presId="urn:microsoft.com/office/officeart/2005/8/layout/vList2"/>
    <dgm:cxn modelId="{9B0567C0-2EEA-4F4C-B042-3063FAA60DC3}" srcId="{603344E2-55AB-7C4A-8880-BD02971114F1}" destId="{B32F91DE-62F9-4140-BB8F-ED74031B299C}" srcOrd="2" destOrd="0" parTransId="{EDA300E9-401A-B549-A3B3-C0AF52E8EB74}" sibTransId="{11C0FEA7-BFAD-7F49-88B5-90786279B008}"/>
    <dgm:cxn modelId="{A57D8797-3DC1-6D4D-8FB1-4F3E2C9BF03F}" type="presOf" srcId="{90741F14-C862-8F4F-B659-2B6AD4332DD7}" destId="{6236F7F7-CCD2-9F46-9907-6B716DEB598B}" srcOrd="0" destOrd="5" presId="urn:microsoft.com/office/officeart/2005/8/layout/vList2"/>
    <dgm:cxn modelId="{44B675DA-1296-DC4F-8C6D-A1193F9E146D}" srcId="{603344E2-55AB-7C4A-8880-BD02971114F1}" destId="{7C78ADB3-0B8F-0B45-AC56-38BD7F743B70}" srcOrd="3" destOrd="0" parTransId="{74F1A0B5-9859-FA47-BB54-DCC4139AB6CF}" sibTransId="{F920ADE0-4B95-9C4C-BC43-7C0D76748AEE}"/>
    <dgm:cxn modelId="{7702599A-D380-1445-AB7B-6416CA0FDEC3}" type="presOf" srcId="{603344E2-55AB-7C4A-8880-BD02971114F1}" destId="{B43ECD17-64FA-2944-B159-3E60CE846623}" srcOrd="0" destOrd="0" presId="urn:microsoft.com/office/officeart/2005/8/layout/vList2"/>
    <dgm:cxn modelId="{90A5AD98-14F8-264A-86CE-4F527826DA8B}" srcId="{603344E2-55AB-7C4A-8880-BD02971114F1}" destId="{E5EBE42C-83FB-4A40-86A7-4F7FD8264604}" srcOrd="4" destOrd="0" parTransId="{284875F1-6774-F740-8A49-CBFDBD772465}" sibTransId="{DFA0169F-B2B8-4440-938B-FB6B95AB43F9}"/>
    <dgm:cxn modelId="{96F6C0AC-5C7D-6642-B57E-61DA3AA512F3}" srcId="{603344E2-55AB-7C4A-8880-BD02971114F1}" destId="{90741F14-C862-8F4F-B659-2B6AD4332DD7}" srcOrd="5" destOrd="0" parTransId="{2C561566-6D3D-6042-8A8E-85CBEBFBABCF}" sibTransId="{C4F45D37-3D75-8D45-B3AD-F651B1868815}"/>
    <dgm:cxn modelId="{F60FF6A6-A83D-6B42-B4FC-3A1169C30D01}" srcId="{7429AFDC-0C37-4D4A-A294-8EDB30B98BF4}" destId="{603344E2-55AB-7C4A-8880-BD02971114F1}" srcOrd="0" destOrd="0" parTransId="{815EA63A-7AC1-2949-B53E-D8EF9D294333}" sibTransId="{D08E8CF8-9AF5-684B-BB05-3938F058B88E}"/>
    <dgm:cxn modelId="{3ADC00E3-2323-6C44-B4C4-C364DD08764E}" type="presParOf" srcId="{F3E9DA8E-6BEB-C541-8508-F348F7CF35D2}" destId="{B43ECD17-64FA-2944-B159-3E60CE846623}" srcOrd="0" destOrd="0" presId="urn:microsoft.com/office/officeart/2005/8/layout/vList2"/>
    <dgm:cxn modelId="{18C8D0BB-7367-0842-BD56-B3AEB01029DA}" type="presParOf" srcId="{F3E9DA8E-6BEB-C541-8508-F348F7CF35D2}" destId="{6236F7F7-CCD2-9F46-9907-6B716DEB598B}" srcOrd="1" destOrd="0" presId="urn:microsoft.com/office/officeart/2005/8/layout/v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429AFDC-0C37-4D4A-A294-8EDB30B98BF4}" type="doc">
      <dgm:prSet loTypeId="urn:microsoft.com/office/officeart/2005/8/layout/vList2" loCatId="" qsTypeId="urn:microsoft.com/office/officeart/2005/8/quickstyle/simple1" qsCatId="simple" csTypeId="urn:microsoft.com/office/officeart/2005/8/colors/accent1_2" csCatId="accent1" phldr="1"/>
      <dgm:spPr/>
      <dgm:t>
        <a:bodyPr/>
        <a:lstStyle/>
        <a:p>
          <a:endParaRPr lang="it-IT"/>
        </a:p>
      </dgm:t>
    </dgm:pt>
    <dgm:pt modelId="{29654183-9D64-D54F-985B-FB27C571ABA8}">
      <dgm:prSet phldrT="[Testo]" custT="1"/>
      <dgm:spPr>
        <a:solidFill>
          <a:srgbClr val="5B9BD5">
            <a:hueOff val="0"/>
            <a:satOff val="0"/>
            <a:lumOff val="0"/>
            <a:alphaOff val="0"/>
          </a:srgbClr>
        </a:solidFill>
        <a:ln w="25400" cap="flat" cmpd="sng" algn="ctr">
          <a:solidFill>
            <a:srgbClr val="FFFFFF">
              <a:hueOff val="0"/>
              <a:satOff val="0"/>
              <a:lumOff val="0"/>
              <a:alphaOff val="0"/>
            </a:srgbClr>
          </a:solidFill>
          <a:prstDash val="solid"/>
        </a:ln>
        <a:effectLst/>
      </dgm:spPr>
      <dgm:t>
        <a:bodyPr spcFirstLastPara="0" vert="horz" wrap="square" lIns="87630" tIns="87630" rIns="87630" bIns="87630" numCol="1" spcCol="1270" anchor="ctr" anchorCtr="0"/>
        <a:lstStyle/>
        <a:p>
          <a:pPr marL="0" lvl="0" indent="0" algn="just" defTabSz="1022350">
            <a:lnSpc>
              <a:spcPct val="90000"/>
            </a:lnSpc>
            <a:spcBef>
              <a:spcPct val="0"/>
            </a:spcBef>
            <a:spcAft>
              <a:spcPct val="35000"/>
            </a:spcAft>
            <a:buNone/>
          </a:pPr>
          <a:r>
            <a:rPr lang="it-IT" sz="2300" b="1" i="0" kern="1200" dirty="0">
              <a:solidFill>
                <a:srgbClr val="FFFFFF"/>
              </a:solidFill>
              <a:latin typeface="Arial"/>
              <a:ea typeface="+mn-ea"/>
              <a:cs typeface="+mn-cs"/>
            </a:rPr>
            <a:t>Art. 60 (Revisione dei prezzi)</a:t>
          </a:r>
        </a:p>
      </dgm:t>
    </dgm:pt>
    <dgm:pt modelId="{28EDA40B-58E4-A046-94E4-AD32E7DA62F4}" type="parTrans" cxnId="{8EAB887D-6A89-6048-8CF1-4F21CD878468}">
      <dgm:prSet/>
      <dgm:spPr/>
      <dgm:t>
        <a:bodyPr/>
        <a:lstStyle/>
        <a:p>
          <a:endParaRPr lang="it-IT"/>
        </a:p>
      </dgm:t>
    </dgm:pt>
    <dgm:pt modelId="{062A2606-0148-C34E-BFE5-1CD271C2CE50}" type="sibTrans" cxnId="{8EAB887D-6A89-6048-8CF1-4F21CD878468}">
      <dgm:prSet/>
      <dgm:spPr/>
      <dgm:t>
        <a:bodyPr/>
        <a:lstStyle/>
        <a:p>
          <a:endParaRPr lang="it-IT"/>
        </a:p>
      </dgm:t>
    </dgm:pt>
    <dgm:pt modelId="{5723F804-2B17-6648-BAAD-03AA056E2807}">
      <dgm:prSet phldrT="[Testo]" custT="1"/>
      <dgm:spPr/>
      <dgm:t>
        <a:bodyPr/>
        <a:lstStyle/>
        <a:p>
          <a:pPr marL="15875" indent="-15875" algn="just">
            <a:spcAft>
              <a:spcPct val="20000"/>
            </a:spcAft>
            <a:buNone/>
            <a:tabLst/>
          </a:pPr>
          <a:r>
            <a:rPr lang="it-IT" sz="1200" b="1" i="0" kern="1200" dirty="0"/>
            <a:t>1. </a:t>
          </a:r>
          <a:r>
            <a:rPr lang="it-IT" sz="1200" b="0" i="0" kern="1200" dirty="0"/>
            <a:t>Nei documenti di gara iniziali delle procedure di affidamento è obbligatorio l'inserimento delle clausole di revisione prezzi riferite alle prestazioni oggetto del contratto.</a:t>
          </a:r>
          <a:endParaRPr lang="it-IT" sz="1200" b="1" kern="1200" dirty="0">
            <a:highlight>
              <a:srgbClr val="FFFF00"/>
            </a:highlight>
          </a:endParaRPr>
        </a:p>
      </dgm:t>
    </dgm:pt>
    <dgm:pt modelId="{D4A7FD54-F4BF-D94D-BAB8-6BA73CEFFA20}" type="parTrans" cxnId="{FF6E0538-FDBF-5C4A-81FC-B45C9EE1FC2A}">
      <dgm:prSet/>
      <dgm:spPr/>
      <dgm:t>
        <a:bodyPr/>
        <a:lstStyle/>
        <a:p>
          <a:endParaRPr lang="it-IT"/>
        </a:p>
      </dgm:t>
    </dgm:pt>
    <dgm:pt modelId="{2680A82F-15BF-CA48-B960-0CEB54EC96DC}" type="sibTrans" cxnId="{FF6E0538-FDBF-5C4A-81FC-B45C9EE1FC2A}">
      <dgm:prSet/>
      <dgm:spPr/>
      <dgm:t>
        <a:bodyPr/>
        <a:lstStyle/>
        <a:p>
          <a:endParaRPr lang="it-IT"/>
        </a:p>
      </dgm:t>
    </dgm:pt>
    <dgm:pt modelId="{C13413A0-AA48-3A41-8CA4-F5EE4D4EBC7F}">
      <dgm:prSet custT="1"/>
      <dgm:spPr/>
      <dgm:t>
        <a:bodyPr/>
        <a:lstStyle/>
        <a:p>
          <a:pPr algn="just">
            <a:spcAft>
              <a:spcPct val="20000"/>
            </a:spcAft>
            <a:buNone/>
          </a:pPr>
          <a:r>
            <a:rPr lang="it-IT" sz="1200" b="1" i="0" kern="1200" dirty="0"/>
            <a:t>2. </a:t>
          </a:r>
          <a:r>
            <a:rPr lang="it-IT" sz="1200" b="0" i="0" kern="1200" dirty="0"/>
            <a:t>Queste clausole non apportano modifiche che alterino la natura generale del contratto o dell'accordo quadro; si attivano al verificarsi di particolari condizioni di natura oggettiva, che determinano:</a:t>
          </a:r>
        </a:p>
      </dgm:t>
    </dgm:pt>
    <dgm:pt modelId="{AF22D9DE-AB09-F741-B584-FC647D55A0C9}" type="parTrans" cxnId="{9339D65F-CB8B-6249-965D-CEA9B1EAAA46}">
      <dgm:prSet/>
      <dgm:spPr/>
      <dgm:t>
        <a:bodyPr/>
        <a:lstStyle/>
        <a:p>
          <a:endParaRPr lang="it-IT"/>
        </a:p>
      </dgm:t>
    </dgm:pt>
    <dgm:pt modelId="{040E8A6C-1DAD-344A-8240-F8D643C7DC8C}" type="sibTrans" cxnId="{9339D65F-CB8B-6249-965D-CEA9B1EAAA46}">
      <dgm:prSet/>
      <dgm:spPr/>
      <dgm:t>
        <a:bodyPr/>
        <a:lstStyle/>
        <a:p>
          <a:endParaRPr lang="it-IT"/>
        </a:p>
      </dgm:t>
    </dgm:pt>
    <dgm:pt modelId="{BE5D7CF4-D148-EB4D-9900-12C26FECC4E9}">
      <dgm:prSet custT="1"/>
      <dgm:spPr/>
      <dgm:t>
        <a:bodyPr/>
        <a:lstStyle/>
        <a:p>
          <a:pPr algn="just">
            <a:spcAft>
              <a:spcPct val="20000"/>
            </a:spcAft>
            <a:buNone/>
          </a:pPr>
          <a:r>
            <a:rPr lang="it-IT" sz="1200" b="0" i="0" kern="1200" dirty="0">
              <a:highlight>
                <a:srgbClr val="FFFF00"/>
              </a:highlight>
            </a:rPr>
            <a:t>   </a:t>
          </a:r>
          <a:r>
            <a:rPr lang="it-IT" sz="1200" b="1" i="0" kern="1200" dirty="0">
              <a:highlight>
                <a:srgbClr val="FFFF00"/>
              </a:highlight>
            </a:rPr>
            <a:t>a)</a:t>
          </a:r>
          <a:r>
            <a:rPr lang="it-IT" sz="1200" b="0" i="0" kern="1200" dirty="0">
              <a:highlight>
                <a:srgbClr val="FFFF00"/>
              </a:highlight>
            </a:rPr>
            <a:t> </a:t>
          </a:r>
          <a:r>
            <a:rPr lang="it-IT" sz="1200" b="1" i="0" kern="1200" dirty="0">
              <a:highlight>
                <a:srgbClr val="FFFF00"/>
              </a:highlight>
            </a:rPr>
            <a:t>una variazione del costo dell'opera, in aumento o in diminuzione, superiore al 3 per cento dell'importo complessivo e operano nella misura del 90 per cento del valore eccedente la variazione del 3 per cento applicata alle prestazioni da eseguire;</a:t>
          </a:r>
          <a:endParaRPr lang="it-IT" sz="1200" b="0" i="0" kern="1200" dirty="0"/>
        </a:p>
      </dgm:t>
    </dgm:pt>
    <dgm:pt modelId="{E17899B4-6812-444A-9C56-37B76C3C71B0}" type="parTrans" cxnId="{AEE7F9CB-5CAE-C54B-BA70-340834634869}">
      <dgm:prSet/>
      <dgm:spPr/>
      <dgm:t>
        <a:bodyPr/>
        <a:lstStyle/>
        <a:p>
          <a:endParaRPr lang="it-IT"/>
        </a:p>
      </dgm:t>
    </dgm:pt>
    <dgm:pt modelId="{7C3429A7-719E-4E48-9A69-B717273F82EF}" type="sibTrans" cxnId="{AEE7F9CB-5CAE-C54B-BA70-340834634869}">
      <dgm:prSet/>
      <dgm:spPr/>
      <dgm:t>
        <a:bodyPr/>
        <a:lstStyle/>
        <a:p>
          <a:endParaRPr lang="it-IT"/>
        </a:p>
      </dgm:t>
    </dgm:pt>
    <dgm:pt modelId="{84F78187-585A-C945-8137-363F517A1FEC}">
      <dgm:prSet custT="1"/>
      <dgm:spPr/>
      <dgm:t>
        <a:bodyPr/>
        <a:lstStyle/>
        <a:p>
          <a:pPr algn="just">
            <a:spcAft>
              <a:spcPct val="20000"/>
            </a:spcAft>
            <a:buNone/>
          </a:pPr>
          <a:r>
            <a:rPr lang="it-IT" sz="1200" b="1" i="0" kern="1200" dirty="0">
              <a:highlight>
                <a:srgbClr val="FFFF00"/>
              </a:highlight>
            </a:rPr>
            <a:t>a) con riguardo ai contratti di lavori, gli indici sintetici individuati ai sensi del comma 4-quater;</a:t>
          </a:r>
        </a:p>
      </dgm:t>
    </dgm:pt>
    <dgm:pt modelId="{2C9881F4-A070-0E4C-997D-A2D3D4F90A20}" type="parTrans" cxnId="{6AC352F0-381F-9544-B1C6-C4EF5779D7C1}">
      <dgm:prSet/>
      <dgm:spPr/>
      <dgm:t>
        <a:bodyPr/>
        <a:lstStyle/>
        <a:p>
          <a:endParaRPr lang="it-IT"/>
        </a:p>
      </dgm:t>
    </dgm:pt>
    <dgm:pt modelId="{6AE452C7-4C72-6F42-BCA7-F6535726EDCE}" type="sibTrans" cxnId="{6AC352F0-381F-9544-B1C6-C4EF5779D7C1}">
      <dgm:prSet/>
      <dgm:spPr/>
      <dgm:t>
        <a:bodyPr/>
        <a:lstStyle/>
        <a:p>
          <a:endParaRPr lang="it-IT"/>
        </a:p>
      </dgm:t>
    </dgm:pt>
    <dgm:pt modelId="{475F30F1-5158-4E48-9A94-8AABF7E8F365}">
      <dgm:prSet custT="1"/>
      <dgm:spPr/>
      <dgm:t>
        <a:bodyPr/>
        <a:lstStyle/>
        <a:p>
          <a:pPr algn="just">
            <a:spcAft>
              <a:spcPts val="0"/>
            </a:spcAft>
            <a:buNone/>
          </a:pPr>
          <a:r>
            <a:rPr lang="it-IT" sz="1200" b="0" i="0" kern="1200" dirty="0"/>
            <a:t>   a) </a:t>
          </a:r>
          <a:r>
            <a:rPr lang="it-IT" sz="1200" b="1" i="0" kern="1200" dirty="0"/>
            <a:t>nel limite del 50 per cento</a:t>
          </a:r>
          <a:r>
            <a:rPr lang="it-IT" sz="1200" b="0" i="0" kern="1200" dirty="0"/>
            <a:t>, le risorse appositamente accantonate per imprevisti nel quadro economico di ogni intervento, fatte salve le somme relative agli impegni contrattuali già assunti, e le eventuali ulteriori somme a disposizione della medesima stazione appaltante e stanziate annualmente relativamente allo stesso intervento;</a:t>
          </a:r>
        </a:p>
      </dgm:t>
    </dgm:pt>
    <dgm:pt modelId="{0773FCF8-84A0-3F4A-B448-9E04BD4A04EC}" type="parTrans" cxnId="{7CD30C79-1862-8E4F-8B59-86BB848D5AC7}">
      <dgm:prSet/>
      <dgm:spPr/>
      <dgm:t>
        <a:bodyPr/>
        <a:lstStyle/>
        <a:p>
          <a:endParaRPr lang="it-IT"/>
        </a:p>
      </dgm:t>
    </dgm:pt>
    <dgm:pt modelId="{8D581C45-29A5-8B47-BDF5-08FB497D4C0A}" type="sibTrans" cxnId="{7CD30C79-1862-8E4F-8B59-86BB848D5AC7}">
      <dgm:prSet/>
      <dgm:spPr/>
      <dgm:t>
        <a:bodyPr/>
        <a:lstStyle/>
        <a:p>
          <a:endParaRPr lang="it-IT"/>
        </a:p>
      </dgm:t>
    </dgm:pt>
    <dgm:pt modelId="{262B8EA5-AC40-AD4A-8004-5EBA4270B5D1}">
      <dgm:prSet custT="1"/>
      <dgm:spPr/>
      <dgm:t>
        <a:bodyPr/>
        <a:lstStyle/>
        <a:p>
          <a:pPr algn="just">
            <a:spcAft>
              <a:spcPct val="20000"/>
            </a:spcAft>
            <a:buNone/>
          </a:pPr>
          <a:r>
            <a:rPr lang="it-IT" sz="1200" b="1" i="0" kern="1200" dirty="0">
              <a:solidFill>
                <a:schemeClr val="tx1"/>
              </a:solidFill>
              <a:highlight>
                <a:srgbClr val="FFFF00"/>
              </a:highlight>
            </a:rPr>
            <a:t>4. Con provvedimento adottato dal Ministero dell'infrastrutture e dei trasporti, sentito l'ISTAT, sono adottati i singoli indici di costo delle lavorazioni, sulla base delle tipologie omogenee di cui alla tabella A dell'allegato II.2-bis, per la determinazione degli indici sintetici individuati ai sensi del comma 4-quater. 	</a:t>
          </a:r>
          <a:r>
            <a:rPr lang="it-IT" sz="1200" b="1" i="0" kern="1200" dirty="0">
              <a:solidFill>
                <a:srgbClr val="FF0000"/>
              </a:solidFill>
              <a:highlight>
                <a:srgbClr val="FFFF00"/>
              </a:highlight>
            </a:rPr>
            <a:t>N.B. IL PROVVEDIMENTO E’ STATO ADOTTATO CON </a:t>
          </a:r>
          <a:r>
            <a:rPr lang="it-IT" sz="1200" b="1" i="0" kern="1200" dirty="0" err="1">
              <a:solidFill>
                <a:srgbClr val="FF0000"/>
              </a:solidFill>
              <a:highlight>
                <a:srgbClr val="FFFF00"/>
              </a:highlight>
            </a:rPr>
            <a:t>CON</a:t>
          </a:r>
          <a:r>
            <a:rPr lang="it-IT" sz="1200" b="1" i="0" kern="1200" dirty="0">
              <a:solidFill>
                <a:srgbClr val="FF0000"/>
              </a:solidFill>
              <a:highlight>
                <a:srgbClr val="FFFF00"/>
              </a:highlight>
            </a:rPr>
            <a:t> DECRETO DIRIGENZIALE n. 730/2026 REGISTRATO ALLA </a:t>
          </a:r>
          <a:r>
            <a:rPr lang="it-IT" sz="1200" b="1" i="0" kern="1200" dirty="0" err="1">
              <a:solidFill>
                <a:srgbClr val="FF0000"/>
              </a:solidFill>
              <a:highlight>
                <a:srgbClr val="FFFF00"/>
              </a:highlight>
            </a:rPr>
            <a:t>CdC</a:t>
          </a:r>
          <a:r>
            <a:rPr lang="it-IT" sz="1200" b="1" i="0" kern="1200" dirty="0">
              <a:solidFill>
                <a:srgbClr val="FF0000"/>
              </a:solidFill>
              <a:highlight>
                <a:srgbClr val="FFFF00"/>
              </a:highlight>
            </a:rPr>
            <a:t> il 17.04.2026</a:t>
          </a:r>
        </a:p>
      </dgm:t>
    </dgm:pt>
    <dgm:pt modelId="{E65B8B55-8276-FB41-89D6-C96537BAA5FD}" type="parTrans" cxnId="{34E537C9-9936-724A-831E-E5B6015A429D}">
      <dgm:prSet/>
      <dgm:spPr/>
      <dgm:t>
        <a:bodyPr/>
        <a:lstStyle/>
        <a:p>
          <a:endParaRPr lang="it-IT"/>
        </a:p>
      </dgm:t>
    </dgm:pt>
    <dgm:pt modelId="{5FD3D720-108A-5340-BF68-C4A07AD206D4}" type="sibTrans" cxnId="{34E537C9-9936-724A-831E-E5B6015A429D}">
      <dgm:prSet/>
      <dgm:spPr/>
      <dgm:t>
        <a:bodyPr/>
        <a:lstStyle/>
        <a:p>
          <a:endParaRPr lang="it-IT"/>
        </a:p>
      </dgm:t>
    </dgm:pt>
    <dgm:pt modelId="{855D897D-5582-EA47-83F2-19BC9B1BAB79}">
      <dgm:prSet custT="1"/>
      <dgm:spPr/>
      <dgm:t>
        <a:bodyPr/>
        <a:lstStyle/>
        <a:p>
          <a:pPr algn="just">
            <a:spcAft>
              <a:spcPct val="20000"/>
            </a:spcAft>
            <a:buNone/>
          </a:pPr>
          <a:r>
            <a:rPr lang="it-IT" sz="1200" b="1" i="0" kern="1200" dirty="0"/>
            <a:t>4-bis. </a:t>
          </a:r>
          <a:r>
            <a:rPr lang="it-IT" sz="1200" b="0" i="0" kern="1200" dirty="0"/>
            <a:t>Gli indici di prezzo di cui al comma 3, lettera b), sono pubblicati, unitamente alla relativa metodologia di calcolo, sul portale istituzionale dell'ISTAT in conformità alle pertinenti disposizioni normative europee e nazionali in materia di comunicazione e diffusione dell'informazione statistica ufficiale.</a:t>
          </a:r>
        </a:p>
      </dgm:t>
    </dgm:pt>
    <dgm:pt modelId="{D2EE6DDF-A0AA-0D4F-BD4F-9DF65A58B8F3}" type="parTrans" cxnId="{83CD0652-A571-4540-A76E-6CAFDF3E0422}">
      <dgm:prSet/>
      <dgm:spPr/>
      <dgm:t>
        <a:bodyPr/>
        <a:lstStyle/>
        <a:p>
          <a:endParaRPr lang="it-IT"/>
        </a:p>
      </dgm:t>
    </dgm:pt>
    <dgm:pt modelId="{66AD874A-23E5-D74D-80F5-7A2551CD0724}" type="sibTrans" cxnId="{83CD0652-A571-4540-A76E-6CAFDF3E0422}">
      <dgm:prSet/>
      <dgm:spPr/>
      <dgm:t>
        <a:bodyPr/>
        <a:lstStyle/>
        <a:p>
          <a:endParaRPr lang="it-IT"/>
        </a:p>
      </dgm:t>
    </dgm:pt>
    <dgm:pt modelId="{D7B20277-C724-3D4C-82DC-1F807747470E}">
      <dgm:prSet custT="1"/>
      <dgm:spPr/>
      <dgm:t>
        <a:bodyPr/>
        <a:lstStyle/>
        <a:p>
          <a:pPr algn="just">
            <a:spcAft>
              <a:spcPct val="20000"/>
            </a:spcAft>
            <a:buNone/>
          </a:pPr>
          <a:r>
            <a:rPr lang="it-IT" sz="1200" b="1" i="0" kern="1200" dirty="0"/>
            <a:t>3. </a:t>
          </a:r>
          <a:r>
            <a:rPr lang="it-IT" sz="1200" b="0" i="0" kern="1200" dirty="0"/>
            <a:t>Ai fini della determinazione della variazione dei costi e dei prezzi di cui al comma 1, si utilizzano i seguenti indici sintetici:</a:t>
          </a:r>
        </a:p>
      </dgm:t>
    </dgm:pt>
    <dgm:pt modelId="{7A235E9E-7031-F54B-8D76-0C145B82A1D4}" type="parTrans" cxnId="{7D0BC710-1F22-1D4F-B31D-848133DE262A}">
      <dgm:prSet/>
      <dgm:spPr/>
      <dgm:t>
        <a:bodyPr/>
        <a:lstStyle/>
        <a:p>
          <a:endParaRPr lang="it-IT"/>
        </a:p>
      </dgm:t>
    </dgm:pt>
    <dgm:pt modelId="{C0EAE6A3-8464-6040-8ECB-E8EA050BB236}" type="sibTrans" cxnId="{7D0BC710-1F22-1D4F-B31D-848133DE262A}">
      <dgm:prSet/>
      <dgm:spPr/>
      <dgm:t>
        <a:bodyPr/>
        <a:lstStyle/>
        <a:p>
          <a:endParaRPr lang="it-IT"/>
        </a:p>
      </dgm:t>
    </dgm:pt>
    <dgm:pt modelId="{B7683E1B-1871-2C40-8EDC-69C07F665D91}">
      <dgm:prSet custT="1"/>
      <dgm:spPr/>
      <dgm:t>
        <a:bodyPr/>
        <a:lstStyle/>
        <a:p>
          <a:pPr algn="just">
            <a:spcAft>
              <a:spcPct val="20000"/>
            </a:spcAft>
            <a:buNone/>
          </a:pPr>
          <a:r>
            <a:rPr lang="it-IT" sz="1200" b="1" i="0" kern="1200" dirty="0">
              <a:highlight>
                <a:srgbClr val="FFFF00"/>
              </a:highlight>
            </a:rPr>
            <a:t>4-quater. </a:t>
          </a:r>
          <a:r>
            <a:rPr lang="it-IT" sz="1200" b="1" i="0" u="sng" kern="1200" dirty="0">
              <a:solidFill>
                <a:srgbClr val="FF0000"/>
              </a:solidFill>
              <a:highlight>
                <a:srgbClr val="FFFF00"/>
              </a:highlight>
              <a:latin typeface="Arial"/>
              <a:ea typeface="+mn-ea"/>
              <a:cs typeface="+mn-cs"/>
            </a:rPr>
            <a:t>L'</a:t>
          </a:r>
          <a:r>
            <a:rPr lang="it-IT" sz="1200" b="1" i="0" u="sng" kern="1200" dirty="0">
              <a:solidFill>
                <a:srgbClr val="FF0000"/>
              </a:solidFill>
              <a:highlight>
                <a:srgbClr val="FFFF00"/>
              </a:highlight>
              <a:latin typeface="Arial"/>
              <a:ea typeface="+mn-ea"/>
              <a:cs typeface="+mn-cs"/>
              <a:hlinkClick xmlns:r="http://schemas.openxmlformats.org/officeDocument/2006/relationships" r:id="rId1">
                <a:extLst>
                  <a:ext uri="{A12FA001-AC4F-418D-AE19-62706E023703}">
                    <ahyp:hlinkClr xmlns:ahyp="http://schemas.microsoft.com/office/drawing/2018/hyperlinkcolor" xmlns="" val="tx"/>
                  </a:ext>
                </a:extLst>
              </a:hlinkClick>
            </a:rPr>
            <a:t>allegato II.2-bis</a:t>
          </a:r>
          <a:r>
            <a:rPr lang="it-IT" sz="1200" b="1" i="0" u="none" kern="1200" dirty="0">
              <a:solidFill>
                <a:srgbClr val="FF0000"/>
              </a:solidFill>
              <a:highlight>
                <a:srgbClr val="FFFF00"/>
              </a:highlight>
              <a:latin typeface="Arial"/>
              <a:ea typeface="+mn-ea"/>
              <a:cs typeface="+mn-cs"/>
            </a:rPr>
            <a:t> </a:t>
          </a:r>
          <a:r>
            <a:rPr lang="it-IT" sz="1200" b="1" i="0" kern="1200" dirty="0">
              <a:highlight>
                <a:srgbClr val="FFFF00"/>
              </a:highlight>
            </a:rPr>
            <a:t>disciplina le modalità di applicazione delle clausole di revisione dei prezzi, tenuto conto della natura e del settore merceologico dell'appalto, e degli indici disponibili e ne specifica le modalità di corresponsione, anche in considerazione dell'eventuale ricorso al subappalto.</a:t>
          </a:r>
        </a:p>
      </dgm:t>
    </dgm:pt>
    <dgm:pt modelId="{CEDDE05F-3CB1-A54A-9BC9-122052B0C99D}" type="parTrans" cxnId="{66046CE1-6172-A74C-9456-756B325E5408}">
      <dgm:prSet/>
      <dgm:spPr/>
      <dgm:t>
        <a:bodyPr/>
        <a:lstStyle/>
        <a:p>
          <a:endParaRPr lang="it-IT"/>
        </a:p>
      </dgm:t>
    </dgm:pt>
    <dgm:pt modelId="{FAE39C1D-AA8C-F844-93FE-26D6CA093CDA}" type="sibTrans" cxnId="{66046CE1-6172-A74C-9456-756B325E5408}">
      <dgm:prSet/>
      <dgm:spPr/>
      <dgm:t>
        <a:bodyPr/>
        <a:lstStyle/>
        <a:p>
          <a:endParaRPr lang="it-IT"/>
        </a:p>
      </dgm:t>
    </dgm:pt>
    <dgm:pt modelId="{EDADDCAC-6010-0F43-AB69-6F54EB8B0EC5}">
      <dgm:prSet custT="1"/>
      <dgm:spPr/>
      <dgm:t>
        <a:bodyPr/>
        <a:lstStyle/>
        <a:p>
          <a:pPr algn="just">
            <a:spcAft>
              <a:spcPts val="0"/>
            </a:spcAft>
            <a:buNone/>
          </a:pPr>
          <a:r>
            <a:rPr lang="it-IT" sz="1200" b="1" i="0" kern="1200" dirty="0"/>
            <a:t>5. </a:t>
          </a:r>
          <a:r>
            <a:rPr lang="it-IT" sz="1200" b="0" i="0" kern="1200" dirty="0"/>
            <a:t>Per far fronte ai maggiori oneri derivanti dalla revisione prezzi di cui al presente articolo </a:t>
          </a:r>
          <a:r>
            <a:rPr lang="it-IT" sz="1200" b="1" i="0" kern="1200" dirty="0"/>
            <a:t>le stazioni appaltanti utilizzano:</a:t>
          </a:r>
        </a:p>
      </dgm:t>
    </dgm:pt>
    <dgm:pt modelId="{D1B4D75D-97C9-CF49-8604-A7F2CFB07807}" type="parTrans" cxnId="{2C6E930D-999D-B74F-952B-B3A9B8E933BA}">
      <dgm:prSet/>
      <dgm:spPr/>
      <dgm:t>
        <a:bodyPr/>
        <a:lstStyle/>
        <a:p>
          <a:endParaRPr lang="it-IT"/>
        </a:p>
      </dgm:t>
    </dgm:pt>
    <dgm:pt modelId="{87485E8A-758C-514D-A9BE-C3B7F0EDC2DE}" type="sibTrans" cxnId="{2C6E930D-999D-B74F-952B-B3A9B8E933BA}">
      <dgm:prSet/>
      <dgm:spPr/>
      <dgm:t>
        <a:bodyPr/>
        <a:lstStyle/>
        <a:p>
          <a:endParaRPr lang="it-IT"/>
        </a:p>
      </dgm:t>
    </dgm:pt>
    <dgm:pt modelId="{E198A927-C434-4AC7-AA48-376925728D23}">
      <dgm:prSet custT="1"/>
      <dgm:spPr/>
      <dgm:t>
        <a:bodyPr/>
        <a:lstStyle/>
        <a:p>
          <a:pPr algn="just">
            <a:spcAft>
              <a:spcPct val="20000"/>
            </a:spcAft>
            <a:buNone/>
          </a:pPr>
          <a:r>
            <a:rPr lang="it-IT" sz="1200" b="0" i="0" kern="1200" dirty="0"/>
            <a:t>b</a:t>
          </a:r>
          <a:r>
            <a:rPr lang="it-IT" sz="1200" b="1" i="0" kern="1200" dirty="0"/>
            <a:t>) le somme derivanti da ribassi d'asta</a:t>
          </a:r>
          <a:r>
            <a:rPr lang="it-IT" sz="1200" b="0" i="0" kern="1200" dirty="0"/>
            <a:t>, se non ne è prevista una diversa destinazione dalle norme vigenti;</a:t>
          </a:r>
        </a:p>
      </dgm:t>
    </dgm:pt>
    <dgm:pt modelId="{28C49C84-7BF8-4AC9-9CA5-0A91DE2607D8}" type="parTrans" cxnId="{EA15BE3E-3D1F-4B15-87EC-97B64EB994EF}">
      <dgm:prSet/>
      <dgm:spPr/>
      <dgm:t>
        <a:bodyPr/>
        <a:lstStyle/>
        <a:p>
          <a:endParaRPr lang="it-IT"/>
        </a:p>
      </dgm:t>
    </dgm:pt>
    <dgm:pt modelId="{1A796877-0112-45F8-A7AB-3412CB7E4DB6}" type="sibTrans" cxnId="{EA15BE3E-3D1F-4B15-87EC-97B64EB994EF}">
      <dgm:prSet/>
      <dgm:spPr/>
      <dgm:t>
        <a:bodyPr/>
        <a:lstStyle/>
        <a:p>
          <a:endParaRPr lang="it-IT"/>
        </a:p>
      </dgm:t>
    </dgm:pt>
    <dgm:pt modelId="{905515C1-017E-4E7A-B68E-9F2555F0C12B}">
      <dgm:prSet custT="1"/>
      <dgm:spPr/>
      <dgm:t>
        <a:bodyPr/>
        <a:lstStyle/>
        <a:p>
          <a:pPr algn="just">
            <a:spcAft>
              <a:spcPct val="20000"/>
            </a:spcAft>
            <a:buNone/>
          </a:pPr>
          <a:r>
            <a:rPr lang="it-IT" sz="1200" b="0" i="0" kern="1200" dirty="0"/>
            <a:t>c) </a:t>
          </a:r>
          <a:r>
            <a:rPr lang="it-IT" sz="1200" b="1" i="0" kern="1200" dirty="0"/>
            <a:t>le somme disponibili relative ad altri interventi ultimati </a:t>
          </a:r>
          <a:r>
            <a:rPr lang="it-IT" sz="1200" b="0" i="0" kern="1200" dirty="0"/>
            <a:t>di competenza della medesima stazione appaltante e per i quali siano stati eseguiti i relativi collaudi o emessi i certificati di regolare esecuzione, nel rispetto delle procedure contabili della spesa e nei limiti della residua spesa autorizzata disponibile.</a:t>
          </a:r>
        </a:p>
      </dgm:t>
    </dgm:pt>
    <dgm:pt modelId="{FACC4BE9-9BAD-4347-8640-AB3C9600D42F}" type="parTrans" cxnId="{18FBE708-1E82-4360-A0B5-D1D8CB7DA9B6}">
      <dgm:prSet/>
      <dgm:spPr/>
      <dgm:t>
        <a:bodyPr/>
        <a:lstStyle/>
        <a:p>
          <a:endParaRPr lang="it-IT"/>
        </a:p>
      </dgm:t>
    </dgm:pt>
    <dgm:pt modelId="{A1E82842-EDEF-4B47-93A7-F73DD85995E7}" type="sibTrans" cxnId="{18FBE708-1E82-4360-A0B5-D1D8CB7DA9B6}">
      <dgm:prSet/>
      <dgm:spPr/>
      <dgm:t>
        <a:bodyPr/>
        <a:lstStyle/>
        <a:p>
          <a:endParaRPr lang="it-IT"/>
        </a:p>
      </dgm:t>
    </dgm:pt>
    <dgm:pt modelId="{E0AD3882-8BC8-44B1-B333-BDF3E485A0F8}">
      <dgm:prSet custT="1"/>
      <dgm:spPr/>
      <dgm:t>
        <a:bodyPr/>
        <a:lstStyle/>
        <a:p>
          <a:pPr algn="just">
            <a:spcAft>
              <a:spcPct val="20000"/>
            </a:spcAft>
            <a:buNone/>
          </a:pPr>
          <a:r>
            <a:rPr lang="it-IT" sz="1200" b="0" i="0" kern="1200" dirty="0"/>
            <a:t>b) una variazione del costo della fornitura o del servizio, in aumento o in diminuzione, superiore al 5 per cento dell'importo complessivo e operano nella misura dell'80 per cento del valore eccedente la variazione del 5 per cento applicata alle prestazioni da eseguire.</a:t>
          </a:r>
        </a:p>
      </dgm:t>
    </dgm:pt>
    <dgm:pt modelId="{2B1088A9-13B0-4890-A20A-E91FE52A1306}" type="parTrans" cxnId="{143ADF1E-005D-41D0-8F61-DC99BABD3DF0}">
      <dgm:prSet/>
      <dgm:spPr/>
    </dgm:pt>
    <dgm:pt modelId="{C421F128-4AF3-4F4B-A4C9-3C99F8CEB9F5}" type="sibTrans" cxnId="{143ADF1E-005D-41D0-8F61-DC99BABD3DF0}">
      <dgm:prSet/>
      <dgm:spPr/>
    </dgm:pt>
    <dgm:pt modelId="{F3E9DA8E-6BEB-C541-8508-F348F7CF35D2}" type="pres">
      <dgm:prSet presAssocID="{7429AFDC-0C37-4D4A-A294-8EDB30B98BF4}" presName="linear" presStyleCnt="0">
        <dgm:presLayoutVars>
          <dgm:animLvl val="lvl"/>
          <dgm:resizeHandles val="exact"/>
        </dgm:presLayoutVars>
      </dgm:prSet>
      <dgm:spPr/>
      <dgm:t>
        <a:bodyPr/>
        <a:lstStyle/>
        <a:p>
          <a:endParaRPr lang="it-IT"/>
        </a:p>
      </dgm:t>
    </dgm:pt>
    <dgm:pt modelId="{6BC26144-E3DF-6F45-967C-A1770300A91A}" type="pres">
      <dgm:prSet presAssocID="{29654183-9D64-D54F-985B-FB27C571ABA8}" presName="parentText" presStyleLbl="node1" presStyleIdx="0" presStyleCnt="1" custLinFactNeighborX="0" custLinFactNeighborY="-10484">
        <dgm:presLayoutVars>
          <dgm:chMax val="0"/>
          <dgm:bulletEnabled val="1"/>
        </dgm:presLayoutVars>
      </dgm:prSet>
      <dgm:spPr>
        <a:xfrm>
          <a:off x="0" y="82683"/>
          <a:ext cx="11548532" cy="1216800"/>
        </a:xfrm>
        <a:prstGeom prst="roundRect">
          <a:avLst/>
        </a:prstGeom>
      </dgm:spPr>
      <dgm:t>
        <a:bodyPr/>
        <a:lstStyle/>
        <a:p>
          <a:endParaRPr lang="it-IT"/>
        </a:p>
      </dgm:t>
    </dgm:pt>
    <dgm:pt modelId="{F333E450-2909-604C-A58C-DDAC66568675}" type="pres">
      <dgm:prSet presAssocID="{29654183-9D64-D54F-985B-FB27C571ABA8}" presName="childText" presStyleLbl="revTx" presStyleIdx="0" presStyleCnt="1">
        <dgm:presLayoutVars>
          <dgm:bulletEnabled val="1"/>
        </dgm:presLayoutVars>
      </dgm:prSet>
      <dgm:spPr/>
      <dgm:t>
        <a:bodyPr/>
        <a:lstStyle/>
        <a:p>
          <a:endParaRPr lang="it-IT"/>
        </a:p>
      </dgm:t>
    </dgm:pt>
  </dgm:ptLst>
  <dgm:cxnLst>
    <dgm:cxn modelId="{AEE7F9CB-5CAE-C54B-BA70-340834634869}" srcId="{29654183-9D64-D54F-985B-FB27C571ABA8}" destId="{BE5D7CF4-D148-EB4D-9900-12C26FECC4E9}" srcOrd="2" destOrd="0" parTransId="{E17899B4-6812-444A-9C56-37B76C3C71B0}" sibTransId="{7C3429A7-719E-4E48-9A69-B717273F82EF}"/>
    <dgm:cxn modelId="{C28305E5-8AF7-480B-A1BD-B97B4BD58052}" type="presOf" srcId="{D7B20277-C724-3D4C-82DC-1F807747470E}" destId="{F333E450-2909-604C-A58C-DDAC66568675}" srcOrd="0" destOrd="4" presId="urn:microsoft.com/office/officeart/2005/8/layout/vList2"/>
    <dgm:cxn modelId="{18FBE708-1E82-4360-A0B5-D1D8CB7DA9B6}" srcId="{475F30F1-5158-4E48-9A94-8AABF7E8F365}" destId="{905515C1-017E-4E7A-B68E-9F2555F0C12B}" srcOrd="1" destOrd="0" parTransId="{FACC4BE9-9BAD-4347-8640-AB3C9600D42F}" sibTransId="{A1E82842-EDEF-4B47-93A7-F73DD85995E7}"/>
    <dgm:cxn modelId="{34E537C9-9936-724A-831E-E5B6015A429D}" srcId="{29654183-9D64-D54F-985B-FB27C571ABA8}" destId="{262B8EA5-AC40-AD4A-8004-5EBA4270B5D1}" srcOrd="5" destOrd="0" parTransId="{E65B8B55-8276-FB41-89D6-C96537BAA5FD}" sibTransId="{5FD3D720-108A-5340-BF68-C4A07AD206D4}"/>
    <dgm:cxn modelId="{4FA296E8-97EE-410E-A439-73A2195037F2}" type="presOf" srcId="{BE5D7CF4-D148-EB4D-9900-12C26FECC4E9}" destId="{F333E450-2909-604C-A58C-DDAC66568675}" srcOrd="0" destOrd="2" presId="urn:microsoft.com/office/officeart/2005/8/layout/vList2"/>
    <dgm:cxn modelId="{971417CD-28A9-4B5E-8D76-D577C6D457CE}" type="presOf" srcId="{EDADDCAC-6010-0F43-AB69-6F54EB8B0EC5}" destId="{F333E450-2909-604C-A58C-DDAC66568675}" srcOrd="0" destOrd="9" presId="urn:microsoft.com/office/officeart/2005/8/layout/vList2"/>
    <dgm:cxn modelId="{5BCEC656-47C5-4E79-850A-0CB77E2793B6}" type="presOf" srcId="{84F78187-585A-C945-8137-363F517A1FEC}" destId="{F333E450-2909-604C-A58C-DDAC66568675}" srcOrd="0" destOrd="5" presId="urn:microsoft.com/office/officeart/2005/8/layout/vList2"/>
    <dgm:cxn modelId="{5BBC47A4-AC00-4D99-8A4C-19BAEB818D3F}" type="presOf" srcId="{475F30F1-5158-4E48-9A94-8AABF7E8F365}" destId="{F333E450-2909-604C-A58C-DDAC66568675}" srcOrd="0" destOrd="10" presId="urn:microsoft.com/office/officeart/2005/8/layout/vList2"/>
    <dgm:cxn modelId="{EA15BE3E-3D1F-4B15-87EC-97B64EB994EF}" srcId="{475F30F1-5158-4E48-9A94-8AABF7E8F365}" destId="{E198A927-C434-4AC7-AA48-376925728D23}" srcOrd="0" destOrd="0" parTransId="{28C49C84-7BF8-4AC9-9CA5-0A91DE2607D8}" sibTransId="{1A796877-0112-45F8-A7AB-3412CB7E4DB6}"/>
    <dgm:cxn modelId="{66046CE1-6172-A74C-9456-756B325E5408}" srcId="{29654183-9D64-D54F-985B-FB27C571ABA8}" destId="{B7683E1B-1871-2C40-8EDC-69C07F665D91}" srcOrd="7" destOrd="0" parTransId="{CEDDE05F-3CB1-A54A-9BC9-122052B0C99D}" sibTransId="{FAE39C1D-AA8C-F844-93FE-26D6CA093CDA}"/>
    <dgm:cxn modelId="{686A7CA5-D2D1-4E8B-B5C0-2492000891FC}" type="presOf" srcId="{29654183-9D64-D54F-985B-FB27C571ABA8}" destId="{6BC26144-E3DF-6F45-967C-A1770300A91A}" srcOrd="0" destOrd="0" presId="urn:microsoft.com/office/officeart/2005/8/layout/vList2"/>
    <dgm:cxn modelId="{143ADF1E-005D-41D0-8F61-DC99BABD3DF0}" srcId="{29654183-9D64-D54F-985B-FB27C571ABA8}" destId="{E0AD3882-8BC8-44B1-B333-BDF3E485A0F8}" srcOrd="3" destOrd="0" parTransId="{2B1088A9-13B0-4890-A20A-E91FE52A1306}" sibTransId="{C421F128-4AF3-4F4B-A4C9-3C99F8CEB9F5}"/>
    <dgm:cxn modelId="{FF6E0538-FDBF-5C4A-81FC-B45C9EE1FC2A}" srcId="{29654183-9D64-D54F-985B-FB27C571ABA8}" destId="{5723F804-2B17-6648-BAAD-03AA056E2807}" srcOrd="0" destOrd="0" parTransId="{D4A7FD54-F4BF-D94D-BAB8-6BA73CEFFA20}" sibTransId="{2680A82F-15BF-CA48-B960-0CEB54EC96DC}"/>
    <dgm:cxn modelId="{9D7EBA13-6DA7-4E9C-BDFA-E500C284ACFB}" type="presOf" srcId="{5723F804-2B17-6648-BAAD-03AA056E2807}" destId="{F333E450-2909-604C-A58C-DDAC66568675}" srcOrd="0" destOrd="0" presId="urn:microsoft.com/office/officeart/2005/8/layout/vList2"/>
    <dgm:cxn modelId="{68E3EC97-6C74-4BFA-971C-68A9FB5F70D0}" type="presOf" srcId="{905515C1-017E-4E7A-B68E-9F2555F0C12B}" destId="{F333E450-2909-604C-A58C-DDAC66568675}" srcOrd="0" destOrd="12" presId="urn:microsoft.com/office/officeart/2005/8/layout/vList2"/>
    <dgm:cxn modelId="{CB38DBD9-581F-4A5A-A2AD-6648C4A7F8AC}" type="presOf" srcId="{B7683E1B-1871-2C40-8EDC-69C07F665D91}" destId="{F333E450-2909-604C-A58C-DDAC66568675}" srcOrd="0" destOrd="8" presId="urn:microsoft.com/office/officeart/2005/8/layout/vList2"/>
    <dgm:cxn modelId="{7D0BC710-1F22-1D4F-B31D-848133DE262A}" srcId="{29654183-9D64-D54F-985B-FB27C571ABA8}" destId="{D7B20277-C724-3D4C-82DC-1F807747470E}" srcOrd="4" destOrd="0" parTransId="{7A235E9E-7031-F54B-8D76-0C145B82A1D4}" sibTransId="{C0EAE6A3-8464-6040-8ECB-E8EA050BB236}"/>
    <dgm:cxn modelId="{83CD0652-A571-4540-A76E-6CAFDF3E0422}" srcId="{29654183-9D64-D54F-985B-FB27C571ABA8}" destId="{855D897D-5582-EA47-83F2-19BC9B1BAB79}" srcOrd="6" destOrd="0" parTransId="{D2EE6DDF-A0AA-0D4F-BD4F-9DF65A58B8F3}" sibTransId="{66AD874A-23E5-D74D-80F5-7A2551CD0724}"/>
    <dgm:cxn modelId="{2C6E930D-999D-B74F-952B-B3A9B8E933BA}" srcId="{29654183-9D64-D54F-985B-FB27C571ABA8}" destId="{EDADDCAC-6010-0F43-AB69-6F54EB8B0EC5}" srcOrd="8" destOrd="0" parTransId="{D1B4D75D-97C9-CF49-8604-A7F2CFB07807}" sibTransId="{87485E8A-758C-514D-A9BE-C3B7F0EDC2DE}"/>
    <dgm:cxn modelId="{8EAB887D-6A89-6048-8CF1-4F21CD878468}" srcId="{7429AFDC-0C37-4D4A-A294-8EDB30B98BF4}" destId="{29654183-9D64-D54F-985B-FB27C571ABA8}" srcOrd="0" destOrd="0" parTransId="{28EDA40B-58E4-A046-94E4-AD32E7DA62F4}" sibTransId="{062A2606-0148-C34E-BFE5-1CD271C2CE50}"/>
    <dgm:cxn modelId="{ABEEF47D-082B-467A-9210-C980969D318F}" type="presOf" srcId="{E0AD3882-8BC8-44B1-B333-BDF3E485A0F8}" destId="{F333E450-2909-604C-A58C-DDAC66568675}" srcOrd="0" destOrd="3" presId="urn:microsoft.com/office/officeart/2005/8/layout/vList2"/>
    <dgm:cxn modelId="{6AC352F0-381F-9544-B1C6-C4EF5779D7C1}" srcId="{D7B20277-C724-3D4C-82DC-1F807747470E}" destId="{84F78187-585A-C945-8137-363F517A1FEC}" srcOrd="0" destOrd="0" parTransId="{2C9881F4-A070-0E4C-997D-A2D3D4F90A20}" sibTransId="{6AE452C7-4C72-6F42-BCA7-F6535726EDCE}"/>
    <dgm:cxn modelId="{9C3667AB-2930-4271-AA32-943A15D0772B}" type="presOf" srcId="{C13413A0-AA48-3A41-8CA4-F5EE4D4EBC7F}" destId="{F333E450-2909-604C-A58C-DDAC66568675}" srcOrd="0" destOrd="1" presId="urn:microsoft.com/office/officeart/2005/8/layout/vList2"/>
    <dgm:cxn modelId="{78DD8C25-7B5E-4DEB-B259-C2C9B2A0B8C2}" type="presOf" srcId="{E198A927-C434-4AC7-AA48-376925728D23}" destId="{F333E450-2909-604C-A58C-DDAC66568675}" srcOrd="0" destOrd="11" presId="urn:microsoft.com/office/officeart/2005/8/layout/vList2"/>
    <dgm:cxn modelId="{7CD30C79-1862-8E4F-8B59-86BB848D5AC7}" srcId="{29654183-9D64-D54F-985B-FB27C571ABA8}" destId="{475F30F1-5158-4E48-9A94-8AABF7E8F365}" srcOrd="9" destOrd="0" parTransId="{0773FCF8-84A0-3F4A-B448-9E04BD4A04EC}" sibTransId="{8D581C45-29A5-8B47-BDF5-08FB497D4C0A}"/>
    <dgm:cxn modelId="{9339D65F-CB8B-6249-965D-CEA9B1EAAA46}" srcId="{29654183-9D64-D54F-985B-FB27C571ABA8}" destId="{C13413A0-AA48-3A41-8CA4-F5EE4D4EBC7F}" srcOrd="1" destOrd="0" parTransId="{AF22D9DE-AB09-F741-B584-FC647D55A0C9}" sibTransId="{040E8A6C-1DAD-344A-8240-F8D643C7DC8C}"/>
    <dgm:cxn modelId="{EF3E94DC-F1BA-C840-9792-2D2DC8F40D33}" type="presOf" srcId="{7429AFDC-0C37-4D4A-A294-8EDB30B98BF4}" destId="{F3E9DA8E-6BEB-C541-8508-F348F7CF35D2}" srcOrd="0" destOrd="0" presId="urn:microsoft.com/office/officeart/2005/8/layout/vList2"/>
    <dgm:cxn modelId="{DB928D01-F6FE-4840-88AD-94820FF10C29}" type="presOf" srcId="{262B8EA5-AC40-AD4A-8004-5EBA4270B5D1}" destId="{F333E450-2909-604C-A58C-DDAC66568675}" srcOrd="0" destOrd="6" presId="urn:microsoft.com/office/officeart/2005/8/layout/vList2"/>
    <dgm:cxn modelId="{94E3BED6-A154-49DD-B832-C32783970FEC}" type="presOf" srcId="{855D897D-5582-EA47-83F2-19BC9B1BAB79}" destId="{F333E450-2909-604C-A58C-DDAC66568675}" srcOrd="0" destOrd="7" presId="urn:microsoft.com/office/officeart/2005/8/layout/vList2"/>
    <dgm:cxn modelId="{5B667D3E-AF5F-4BD1-8E9A-021CE0F97700}" type="presParOf" srcId="{F3E9DA8E-6BEB-C541-8508-F348F7CF35D2}" destId="{6BC26144-E3DF-6F45-967C-A1770300A91A}" srcOrd="0" destOrd="0" presId="urn:microsoft.com/office/officeart/2005/8/layout/vList2"/>
    <dgm:cxn modelId="{9A5E858D-EDC6-431A-A207-1FFA422ECE7C}" type="presParOf" srcId="{F3E9DA8E-6BEB-C541-8508-F348F7CF35D2}" destId="{F333E450-2909-604C-A58C-DDAC66568675}" srcOrd="1" destOrd="0" presId="urn:microsoft.com/office/officeart/2005/8/layout/v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429AFDC-0C37-4D4A-A294-8EDB30B98BF4}" type="doc">
      <dgm:prSet loTypeId="urn:microsoft.com/office/officeart/2005/8/layout/vList2" loCatId="" qsTypeId="urn:microsoft.com/office/officeart/2005/8/quickstyle/simple1" qsCatId="simple" csTypeId="urn:microsoft.com/office/officeart/2005/8/colors/accent1_2" csCatId="accent1" phldr="1"/>
      <dgm:spPr/>
      <dgm:t>
        <a:bodyPr/>
        <a:lstStyle/>
        <a:p>
          <a:endParaRPr lang="it-IT"/>
        </a:p>
      </dgm:t>
    </dgm:pt>
    <dgm:pt modelId="{E4980DFA-AA34-484E-B062-CF7868D83924}">
      <dgm:prSet custT="1"/>
      <dgm:spPr/>
      <dgm:t>
        <a:bodyPr/>
        <a:lstStyle/>
        <a:p>
          <a:pPr marL="15875" indent="-15875" algn="just">
            <a:buNone/>
            <a:tabLst/>
          </a:pPr>
          <a:r>
            <a:rPr lang="it-IT" sz="1600" b="1" i="0" dirty="0"/>
            <a:t>1. </a:t>
          </a:r>
          <a:r>
            <a:rPr lang="it-IT" sz="1600" b="0" i="0" dirty="0"/>
            <a:t>Fermo quanto previsto dall’</a:t>
          </a:r>
          <a:r>
            <a:rPr lang="it-IT" sz="1600" b="0" i="0" dirty="0">
              <a:hlinkClick xmlns:r="http://schemas.openxmlformats.org/officeDocument/2006/relationships" r:id="rId1"/>
            </a:rPr>
            <a:t>articolo 60</a:t>
          </a:r>
          <a:r>
            <a:rPr lang="it-IT" sz="1600" b="0" i="0" dirty="0"/>
            <a:t> ………..</a:t>
          </a:r>
          <a:endParaRPr lang="it-IT" sz="1600" dirty="0"/>
        </a:p>
      </dgm:t>
    </dgm:pt>
    <dgm:pt modelId="{6777BACB-685D-5E4E-9C31-C6C49A2512D9}" type="parTrans" cxnId="{0C64CE97-D3D6-2649-A55A-0FE193653A33}">
      <dgm:prSet/>
      <dgm:spPr/>
      <dgm:t>
        <a:bodyPr/>
        <a:lstStyle/>
        <a:p>
          <a:endParaRPr lang="it-IT"/>
        </a:p>
      </dgm:t>
    </dgm:pt>
    <dgm:pt modelId="{DD50252C-54E4-9048-861A-19CE84487996}" type="sibTrans" cxnId="{0C64CE97-D3D6-2649-A55A-0FE193653A33}">
      <dgm:prSet/>
      <dgm:spPr/>
      <dgm:t>
        <a:bodyPr/>
        <a:lstStyle/>
        <a:p>
          <a:endParaRPr lang="it-IT"/>
        </a:p>
      </dgm:t>
    </dgm:pt>
    <dgm:pt modelId="{61AB3BC4-84FB-BE40-AF56-D27BCE807DEA}">
      <dgm:prSet custT="1"/>
      <dgm:spPr/>
      <dgm:t>
        <a:bodyPr/>
        <a:lstStyle/>
        <a:p>
          <a:pPr algn="just">
            <a:buNone/>
          </a:pPr>
          <a:r>
            <a:rPr lang="it-IT" sz="2000" b="1" i="0" dirty="0"/>
            <a:t>Art. 120. (Modifica dei contratti in corso di esecuzione</a:t>
          </a:r>
          <a:r>
            <a:rPr lang="it-IT" sz="500" b="1" i="0" dirty="0"/>
            <a:t>)</a:t>
          </a:r>
          <a:endParaRPr lang="it-IT" sz="500" b="1" dirty="0"/>
        </a:p>
      </dgm:t>
    </dgm:pt>
    <dgm:pt modelId="{C3524001-3BB4-5E49-81C9-7052A08F4045}" type="parTrans" cxnId="{3CEDB4EF-2BF4-294E-B9A2-5C0F83EE71BF}">
      <dgm:prSet/>
      <dgm:spPr/>
      <dgm:t>
        <a:bodyPr/>
        <a:lstStyle/>
        <a:p>
          <a:endParaRPr lang="it-IT"/>
        </a:p>
      </dgm:t>
    </dgm:pt>
    <dgm:pt modelId="{D6B735D8-338B-2F46-A42D-1C2225DB8BB0}" type="sibTrans" cxnId="{3CEDB4EF-2BF4-294E-B9A2-5C0F83EE71BF}">
      <dgm:prSet/>
      <dgm:spPr/>
      <dgm:t>
        <a:bodyPr/>
        <a:lstStyle/>
        <a:p>
          <a:endParaRPr lang="it-IT"/>
        </a:p>
      </dgm:t>
    </dgm:pt>
    <dgm:pt modelId="{BE90EA97-A390-4C5D-8F9D-F72B269FE2BA}">
      <dgm:prSet custT="1"/>
      <dgm:spPr/>
      <dgm:t>
        <a:bodyPr/>
        <a:lstStyle/>
        <a:p>
          <a:pPr marL="15875" indent="-15875" algn="just">
            <a:buNone/>
            <a:tabLst/>
          </a:pPr>
          <a:r>
            <a:rPr lang="it-IT" sz="1600" b="1" i="0" dirty="0"/>
            <a:t>8. </a:t>
          </a:r>
          <a:r>
            <a:rPr lang="it-IT" sz="1600" b="1" i="0" u="sng" dirty="0">
              <a:solidFill>
                <a:srgbClr val="FF0000"/>
              </a:solidFill>
              <a:highlight>
                <a:srgbClr val="FFFF00"/>
              </a:highlight>
            </a:rPr>
            <a:t>Il contratto è sempre modificabile ai sensi dell’</a:t>
          </a:r>
          <a:r>
            <a:rPr lang="it-IT" sz="1600" b="1" i="0" u="sng" dirty="0">
              <a:solidFill>
                <a:srgbClr val="FF0000"/>
              </a:solidFill>
              <a:highlight>
                <a:srgbClr val="FFFF00"/>
              </a:highlight>
              <a:hlinkClick xmlns:r="http://schemas.openxmlformats.org/officeDocument/2006/relationships" r:id="rId1">
                <a:extLst>
                  <a:ext uri="{A12FA001-AC4F-418D-AE19-62706E023703}">
                    <ahyp:hlinkClr xmlns:ahyp="http://schemas.microsoft.com/office/drawing/2018/hyperlinkcolor" xmlns="" val="tx"/>
                  </a:ext>
                </a:extLst>
              </a:hlinkClick>
            </a:rPr>
            <a:t>articolo 9</a:t>
          </a:r>
          <a:r>
            <a:rPr lang="it-IT" sz="1600" b="1" i="0" u="sng" dirty="0">
              <a:solidFill>
                <a:srgbClr val="FF0000"/>
              </a:solidFill>
              <a:highlight>
                <a:srgbClr val="FFFF00"/>
              </a:highlight>
            </a:rPr>
            <a:t> e nel rispetto delle clausole di rinegoziazione contenute nel contratto</a:t>
          </a:r>
          <a:r>
            <a:rPr lang="it-IT" sz="1600" b="0" i="0" dirty="0"/>
            <a:t>. </a:t>
          </a:r>
          <a:r>
            <a:rPr lang="it-IT" sz="1600" b="1" i="0" dirty="0"/>
            <a:t>Nel caso in cui queste non siano previste, </a:t>
          </a:r>
          <a:r>
            <a:rPr lang="it-IT" sz="1600" b="1" i="0" u="sng" dirty="0">
              <a:effectLst>
                <a:outerShdw blurRad="38100" dist="38100" dir="2700000" algn="tl">
                  <a:srgbClr val="000000">
                    <a:alpha val="43137"/>
                  </a:srgbClr>
                </a:outerShdw>
              </a:effectLst>
            </a:rPr>
            <a:t>la richiesta di rinegoziazione va avanzata senza ritardo</a:t>
          </a:r>
          <a:r>
            <a:rPr lang="it-IT" sz="1600" b="1" i="0" u="none" dirty="0">
              <a:effectLst>
                <a:outerShdw blurRad="38100" dist="38100" dir="2700000" algn="tl">
                  <a:srgbClr val="000000">
                    <a:alpha val="43137"/>
                  </a:srgbClr>
                </a:outerShdw>
              </a:effectLst>
            </a:rPr>
            <a:t> </a:t>
          </a:r>
          <a:r>
            <a:rPr lang="it-IT" sz="1600" b="0" i="0" dirty="0"/>
            <a:t>e non giustifica, di per sé, la sospensione dell’esecuzione del contratto. </a:t>
          </a:r>
          <a:r>
            <a:rPr lang="it-IT" sz="1600" b="1" i="0" dirty="0">
              <a:solidFill>
                <a:srgbClr val="FF0000"/>
              </a:solidFill>
            </a:rPr>
            <a:t>Il RUP provvede a formulare la proposta di un nuovo accordo entro un termine non superiore a tre mesi. </a:t>
          </a:r>
          <a:r>
            <a:rPr lang="it-IT" sz="1600" b="0" i="0" dirty="0"/>
            <a:t>Nel caso in cui non si pervenga al nuovo accordo entro un termine ragionevole, </a:t>
          </a:r>
          <a:r>
            <a:rPr lang="it-IT" sz="1600" b="1" i="0" dirty="0">
              <a:solidFill>
                <a:srgbClr val="FF0000"/>
              </a:solidFill>
            </a:rPr>
            <a:t>la parte svantaggiata può agire in giudizio per ottenere l’adeguamento del contratto all’equilibrio originario</a:t>
          </a:r>
          <a:r>
            <a:rPr lang="it-IT" sz="1600" b="0" i="0" dirty="0"/>
            <a:t>, salva la responsabilità per la violazione dell’obbligo di rinegoziazione.</a:t>
          </a:r>
          <a:endParaRPr lang="it-IT" sz="1400" dirty="0"/>
        </a:p>
      </dgm:t>
    </dgm:pt>
    <dgm:pt modelId="{A6C9DCB1-DAAE-4CE7-B350-244BD978AF9F}" type="parTrans" cxnId="{9269F804-9829-4FF6-AA16-28795C3F6B6A}">
      <dgm:prSet/>
      <dgm:spPr/>
      <dgm:t>
        <a:bodyPr/>
        <a:lstStyle/>
        <a:p>
          <a:endParaRPr lang="it-IT"/>
        </a:p>
      </dgm:t>
    </dgm:pt>
    <dgm:pt modelId="{59A6DD5C-8986-4EA6-80A5-FEF9FBE42278}" type="sibTrans" cxnId="{9269F804-9829-4FF6-AA16-28795C3F6B6A}">
      <dgm:prSet/>
      <dgm:spPr/>
      <dgm:t>
        <a:bodyPr/>
        <a:lstStyle/>
        <a:p>
          <a:endParaRPr lang="it-IT"/>
        </a:p>
      </dgm:t>
    </dgm:pt>
    <dgm:pt modelId="{0914A52F-4BA1-4989-A44F-DD28A34F8D39}">
      <dgm:prSet custT="1"/>
      <dgm:spPr/>
      <dgm:t>
        <a:bodyPr/>
        <a:lstStyle/>
        <a:p>
          <a:pPr marL="15875" indent="-15875" algn="just">
            <a:buNone/>
            <a:tabLst/>
          </a:pPr>
          <a:endParaRPr lang="it-IT" sz="1400" dirty="0"/>
        </a:p>
      </dgm:t>
    </dgm:pt>
    <dgm:pt modelId="{D12ECECE-0A50-4287-B586-38770E005B77}" type="parTrans" cxnId="{87FA200A-5367-4408-8C32-39EC51437120}">
      <dgm:prSet/>
      <dgm:spPr/>
      <dgm:t>
        <a:bodyPr/>
        <a:lstStyle/>
        <a:p>
          <a:endParaRPr lang="it-IT"/>
        </a:p>
      </dgm:t>
    </dgm:pt>
    <dgm:pt modelId="{7F4FC32B-26CB-437A-9B4B-421B55BE06F0}" type="sibTrans" cxnId="{87FA200A-5367-4408-8C32-39EC51437120}">
      <dgm:prSet/>
      <dgm:spPr/>
      <dgm:t>
        <a:bodyPr/>
        <a:lstStyle/>
        <a:p>
          <a:endParaRPr lang="it-IT"/>
        </a:p>
      </dgm:t>
    </dgm:pt>
    <dgm:pt modelId="{FFA0BDBB-117C-4610-BB20-A42AA7382847}">
      <dgm:prSet custT="1"/>
      <dgm:spPr/>
      <dgm:t>
        <a:bodyPr/>
        <a:lstStyle/>
        <a:p>
          <a:pPr marL="15875" indent="-15875" algn="just">
            <a:buNone/>
            <a:tabLst/>
          </a:pPr>
          <a:endParaRPr lang="it-IT" sz="1400" dirty="0"/>
        </a:p>
      </dgm:t>
    </dgm:pt>
    <dgm:pt modelId="{418072D9-06A0-4AC1-A8CD-FDBC141394E3}" type="parTrans" cxnId="{A2A1E09B-0F20-479B-84F2-AC1BF8C9E0CC}">
      <dgm:prSet/>
      <dgm:spPr/>
      <dgm:t>
        <a:bodyPr/>
        <a:lstStyle/>
        <a:p>
          <a:endParaRPr lang="it-IT"/>
        </a:p>
      </dgm:t>
    </dgm:pt>
    <dgm:pt modelId="{E46A203B-E2B7-40F7-928C-46388D1BC123}" type="sibTrans" cxnId="{A2A1E09B-0F20-479B-84F2-AC1BF8C9E0CC}">
      <dgm:prSet/>
      <dgm:spPr/>
      <dgm:t>
        <a:bodyPr/>
        <a:lstStyle/>
        <a:p>
          <a:endParaRPr lang="it-IT"/>
        </a:p>
      </dgm:t>
    </dgm:pt>
    <dgm:pt modelId="{F3E9DA8E-6BEB-C541-8508-F348F7CF35D2}" type="pres">
      <dgm:prSet presAssocID="{7429AFDC-0C37-4D4A-A294-8EDB30B98BF4}" presName="linear" presStyleCnt="0">
        <dgm:presLayoutVars>
          <dgm:animLvl val="lvl"/>
          <dgm:resizeHandles val="exact"/>
        </dgm:presLayoutVars>
      </dgm:prSet>
      <dgm:spPr/>
      <dgm:t>
        <a:bodyPr/>
        <a:lstStyle/>
        <a:p>
          <a:endParaRPr lang="it-IT"/>
        </a:p>
      </dgm:t>
    </dgm:pt>
    <dgm:pt modelId="{ED930600-98E1-014F-9559-F80F3B6480CF}" type="pres">
      <dgm:prSet presAssocID="{61AB3BC4-84FB-BE40-AF56-D27BCE807DEA}" presName="parentText" presStyleLbl="node1" presStyleIdx="0" presStyleCnt="1" custLinFactNeighborX="0" custLinFactNeighborY="-4335">
        <dgm:presLayoutVars>
          <dgm:chMax val="0"/>
          <dgm:bulletEnabled val="1"/>
        </dgm:presLayoutVars>
      </dgm:prSet>
      <dgm:spPr/>
      <dgm:t>
        <a:bodyPr/>
        <a:lstStyle/>
        <a:p>
          <a:endParaRPr lang="it-IT"/>
        </a:p>
      </dgm:t>
    </dgm:pt>
    <dgm:pt modelId="{9A28A3D5-AE95-6741-8EB6-0057B4D3818D}" type="pres">
      <dgm:prSet presAssocID="{61AB3BC4-84FB-BE40-AF56-D27BCE807DEA}" presName="childText" presStyleLbl="revTx" presStyleIdx="0" presStyleCnt="1" custLinFactNeighborX="440" custLinFactNeighborY="47537">
        <dgm:presLayoutVars>
          <dgm:bulletEnabled val="1"/>
        </dgm:presLayoutVars>
      </dgm:prSet>
      <dgm:spPr/>
      <dgm:t>
        <a:bodyPr/>
        <a:lstStyle/>
        <a:p>
          <a:endParaRPr lang="it-IT"/>
        </a:p>
      </dgm:t>
    </dgm:pt>
  </dgm:ptLst>
  <dgm:cxnLst>
    <dgm:cxn modelId="{9269F804-9829-4FF6-AA16-28795C3F6B6A}" srcId="{61AB3BC4-84FB-BE40-AF56-D27BCE807DEA}" destId="{BE90EA97-A390-4C5D-8F9D-F72B269FE2BA}" srcOrd="1" destOrd="0" parTransId="{A6C9DCB1-DAAE-4CE7-B350-244BD978AF9F}" sibTransId="{59A6DD5C-8986-4EA6-80A5-FEF9FBE42278}"/>
    <dgm:cxn modelId="{C92EFA22-AD94-4B03-B10C-26C08EFD403F}" type="presOf" srcId="{FFA0BDBB-117C-4610-BB20-A42AA7382847}" destId="{9A28A3D5-AE95-6741-8EB6-0057B4D3818D}" srcOrd="0" destOrd="3" presId="urn:microsoft.com/office/officeart/2005/8/layout/vList2"/>
    <dgm:cxn modelId="{3CEDB4EF-2BF4-294E-B9A2-5C0F83EE71BF}" srcId="{7429AFDC-0C37-4D4A-A294-8EDB30B98BF4}" destId="{61AB3BC4-84FB-BE40-AF56-D27BCE807DEA}" srcOrd="0" destOrd="0" parTransId="{C3524001-3BB4-5E49-81C9-7052A08F4045}" sibTransId="{D6B735D8-338B-2F46-A42D-1C2225DB8BB0}"/>
    <dgm:cxn modelId="{A2A1E09B-0F20-479B-84F2-AC1BF8C9E0CC}" srcId="{61AB3BC4-84FB-BE40-AF56-D27BCE807DEA}" destId="{FFA0BDBB-117C-4610-BB20-A42AA7382847}" srcOrd="3" destOrd="0" parTransId="{418072D9-06A0-4AC1-A8CD-FDBC141394E3}" sibTransId="{E46A203B-E2B7-40F7-928C-46388D1BC123}"/>
    <dgm:cxn modelId="{91A0AA60-1B97-4849-B134-8F8A8B8D563B}" type="presOf" srcId="{E4980DFA-AA34-484E-B062-CF7868D83924}" destId="{9A28A3D5-AE95-6741-8EB6-0057B4D3818D}" srcOrd="0" destOrd="0" presId="urn:microsoft.com/office/officeart/2005/8/layout/vList2"/>
    <dgm:cxn modelId="{29FAD595-E802-9740-9C45-0A5E001CD733}" type="presOf" srcId="{61AB3BC4-84FB-BE40-AF56-D27BCE807DEA}" destId="{ED930600-98E1-014F-9559-F80F3B6480CF}" srcOrd="0" destOrd="0" presId="urn:microsoft.com/office/officeart/2005/8/layout/vList2"/>
    <dgm:cxn modelId="{C1A83D03-4F32-49AB-BCB0-0A0975A634D7}" type="presOf" srcId="{BE90EA97-A390-4C5D-8F9D-F72B269FE2BA}" destId="{9A28A3D5-AE95-6741-8EB6-0057B4D3818D}" srcOrd="0" destOrd="1" presId="urn:microsoft.com/office/officeart/2005/8/layout/vList2"/>
    <dgm:cxn modelId="{0C64CE97-D3D6-2649-A55A-0FE193653A33}" srcId="{61AB3BC4-84FB-BE40-AF56-D27BCE807DEA}" destId="{E4980DFA-AA34-484E-B062-CF7868D83924}" srcOrd="0" destOrd="0" parTransId="{6777BACB-685D-5E4E-9C31-C6C49A2512D9}" sibTransId="{DD50252C-54E4-9048-861A-19CE84487996}"/>
    <dgm:cxn modelId="{AA4D70D8-B3EC-4E8E-9FE2-D86D42171396}" type="presOf" srcId="{0914A52F-4BA1-4989-A44F-DD28A34F8D39}" destId="{9A28A3D5-AE95-6741-8EB6-0057B4D3818D}" srcOrd="0" destOrd="2" presId="urn:microsoft.com/office/officeart/2005/8/layout/vList2"/>
    <dgm:cxn modelId="{EF3E94DC-F1BA-C840-9792-2D2DC8F40D33}" type="presOf" srcId="{7429AFDC-0C37-4D4A-A294-8EDB30B98BF4}" destId="{F3E9DA8E-6BEB-C541-8508-F348F7CF35D2}" srcOrd="0" destOrd="0" presId="urn:microsoft.com/office/officeart/2005/8/layout/vList2"/>
    <dgm:cxn modelId="{87FA200A-5367-4408-8C32-39EC51437120}" srcId="{61AB3BC4-84FB-BE40-AF56-D27BCE807DEA}" destId="{0914A52F-4BA1-4989-A44F-DD28A34F8D39}" srcOrd="2" destOrd="0" parTransId="{D12ECECE-0A50-4287-B586-38770E005B77}" sibTransId="{7F4FC32B-26CB-437A-9B4B-421B55BE06F0}"/>
    <dgm:cxn modelId="{6B1320A4-95BB-8243-A204-B9AFFCEE18A9}" type="presParOf" srcId="{F3E9DA8E-6BEB-C541-8508-F348F7CF35D2}" destId="{ED930600-98E1-014F-9559-F80F3B6480CF}" srcOrd="0" destOrd="0" presId="urn:microsoft.com/office/officeart/2005/8/layout/vList2"/>
    <dgm:cxn modelId="{2FBC1B71-8AF8-0C4A-A282-8D1CB687EA6F}" type="presParOf" srcId="{F3E9DA8E-6BEB-C541-8508-F348F7CF35D2}" destId="{9A28A3D5-AE95-6741-8EB6-0057B4D3818D}" srcOrd="1" destOrd="0" presId="urn:microsoft.com/office/officeart/2005/8/layout/v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0017D5A-C368-9944-8B19-ED3B31245819}" type="doc">
      <dgm:prSet loTypeId="urn:microsoft.com/office/officeart/2005/8/layout/lProcess1" loCatId="" qsTypeId="urn:microsoft.com/office/officeart/2005/8/quickstyle/simple1" qsCatId="simple" csTypeId="urn:microsoft.com/office/officeart/2005/8/colors/accent1_2" csCatId="accent1" phldr="1"/>
      <dgm:spPr/>
      <dgm:t>
        <a:bodyPr/>
        <a:lstStyle/>
        <a:p>
          <a:endParaRPr lang="it-IT"/>
        </a:p>
      </dgm:t>
    </dgm:pt>
    <dgm:pt modelId="{D4DDE81B-A563-D448-AC4B-5B42D4FD3F9C}">
      <dgm:prSet phldrT="[Testo]"/>
      <dgm:spPr/>
      <dgm:t>
        <a:bodyPr/>
        <a:lstStyle/>
        <a:p>
          <a:r>
            <a:rPr lang="it-IT" dirty="0"/>
            <a:t>ART. 120</a:t>
          </a:r>
        </a:p>
      </dgm:t>
    </dgm:pt>
    <dgm:pt modelId="{36F6B00D-2F47-044F-B7E7-6AB4F63D5752}" type="parTrans" cxnId="{4960BDD0-E394-BD44-8DE1-F29634DAF63E}">
      <dgm:prSet/>
      <dgm:spPr/>
      <dgm:t>
        <a:bodyPr/>
        <a:lstStyle/>
        <a:p>
          <a:endParaRPr lang="it-IT"/>
        </a:p>
      </dgm:t>
    </dgm:pt>
    <dgm:pt modelId="{49461FE9-2CE7-264C-A905-DD31F3CD1BB3}" type="sibTrans" cxnId="{4960BDD0-E394-BD44-8DE1-F29634DAF63E}">
      <dgm:prSet/>
      <dgm:spPr/>
      <dgm:t>
        <a:bodyPr/>
        <a:lstStyle/>
        <a:p>
          <a:endParaRPr lang="it-IT"/>
        </a:p>
      </dgm:t>
    </dgm:pt>
    <dgm:pt modelId="{9FE43FB5-3A8A-6B40-83C6-C084FD37C75F}">
      <dgm:prSet phldrT="[Testo]" custT="1"/>
      <dgm:spPr>
        <a:solidFill>
          <a:srgbClr val="FFFFFF">
            <a:alpha val="90000"/>
            <a:hueOff val="0"/>
            <a:satOff val="0"/>
            <a:lumOff val="0"/>
            <a:alphaOff val="0"/>
          </a:srgbClr>
        </a:solidFill>
        <a:ln w="25400" cap="flat" cmpd="sng" algn="ctr">
          <a:solidFill>
            <a:srgbClr val="5B9BD5">
              <a:hueOff val="0"/>
              <a:satOff val="0"/>
              <a:lumOff val="0"/>
              <a:alphaOff val="0"/>
            </a:srgbClr>
          </a:solidFill>
          <a:prstDash val="solid"/>
        </a:ln>
        <a:effectLst/>
      </dgm:spPr>
      <dgm:t>
        <a:bodyPr spcFirstLastPara="0" vert="horz" wrap="square" lIns="43815" tIns="29210" rIns="43815" bIns="29210" numCol="1" spcCol="1270" anchor="ctr" anchorCtr="0"/>
        <a:lstStyle/>
        <a:p>
          <a:pPr marL="0" lvl="0" indent="0" algn="ctr" defTabSz="1022350">
            <a:lnSpc>
              <a:spcPct val="90000"/>
            </a:lnSpc>
            <a:spcBef>
              <a:spcPct val="0"/>
            </a:spcBef>
            <a:spcAft>
              <a:spcPct val="35000"/>
            </a:spcAft>
            <a:buNone/>
          </a:pPr>
          <a:r>
            <a:rPr lang="it-IT" sz="1600" b="1" kern="1200" dirty="0">
              <a:solidFill>
                <a:srgbClr val="000000">
                  <a:hueOff val="0"/>
                  <a:satOff val="0"/>
                  <a:lumOff val="0"/>
                  <a:alphaOff val="0"/>
                </a:srgbClr>
              </a:solidFill>
              <a:latin typeface="Arial"/>
              <a:ea typeface="+mn-ea"/>
              <a:cs typeface="+mn-cs"/>
            </a:rPr>
            <a:t>Art. 60 </a:t>
          </a:r>
          <a:r>
            <a:rPr lang="it-IT" sz="1600" b="0" kern="1200" dirty="0">
              <a:solidFill>
                <a:srgbClr val="000000">
                  <a:hueOff val="0"/>
                  <a:satOff val="0"/>
                  <a:lumOff val="0"/>
                  <a:alphaOff val="0"/>
                </a:srgbClr>
              </a:solidFill>
              <a:latin typeface="Arial"/>
              <a:ea typeface="+mn-ea"/>
              <a:cs typeface="+mn-cs"/>
            </a:rPr>
            <a:t>- (</a:t>
          </a:r>
          <a:r>
            <a:rPr lang="it-IT" sz="1600" kern="1200" dirty="0">
              <a:solidFill>
                <a:srgbClr val="000000">
                  <a:hueOff val="0"/>
                  <a:satOff val="0"/>
                  <a:lumOff val="0"/>
                  <a:alphaOff val="0"/>
                </a:srgbClr>
              </a:solidFill>
              <a:latin typeface="Arial"/>
              <a:ea typeface="+mn-ea"/>
              <a:cs typeface="+mn-cs"/>
            </a:rPr>
            <a:t>Revisione Prezzi) +          </a:t>
          </a:r>
          <a:r>
            <a:rPr lang="it-IT" sz="1600" b="1" kern="1200" dirty="0">
              <a:solidFill>
                <a:srgbClr val="000000">
                  <a:hueOff val="0"/>
                  <a:satOff val="0"/>
                  <a:lumOff val="0"/>
                  <a:alphaOff val="0"/>
                </a:srgbClr>
              </a:solidFill>
              <a:latin typeface="Arial"/>
              <a:ea typeface="+mn-ea"/>
              <a:cs typeface="+mn-cs"/>
            </a:rPr>
            <a:t>All. II.2 - bis</a:t>
          </a:r>
        </a:p>
      </dgm:t>
    </dgm:pt>
    <dgm:pt modelId="{0C2F5AA1-BF44-EA47-8E61-7DD64E31BD45}" type="parTrans" cxnId="{B7AABF2A-CC74-884B-9FDE-BC873712BE32}">
      <dgm:prSet/>
      <dgm:spPr/>
      <dgm:t>
        <a:bodyPr/>
        <a:lstStyle/>
        <a:p>
          <a:endParaRPr lang="it-IT"/>
        </a:p>
      </dgm:t>
    </dgm:pt>
    <dgm:pt modelId="{A4A66F23-1C17-0F4D-A1B2-DA73A596EB2C}" type="sibTrans" cxnId="{B7AABF2A-CC74-884B-9FDE-BC873712BE32}">
      <dgm:prSet/>
      <dgm:spPr/>
      <dgm:t>
        <a:bodyPr/>
        <a:lstStyle/>
        <a:p>
          <a:endParaRPr lang="it-IT"/>
        </a:p>
      </dgm:t>
    </dgm:pt>
    <dgm:pt modelId="{9F3ADED7-F6AF-3A40-B948-B30ED02C159E}">
      <dgm:prSet phldrT="[Testo]" custT="1"/>
      <dgm:spPr>
        <a:solidFill>
          <a:srgbClr val="FFFF00"/>
        </a:solidFill>
        <a:ln>
          <a:solidFill>
            <a:srgbClr val="FF0000">
              <a:alpha val="90000"/>
            </a:srgbClr>
          </a:solidFill>
        </a:ln>
      </dgm:spPr>
      <dgm:t>
        <a:bodyPr/>
        <a:lstStyle/>
        <a:p>
          <a:r>
            <a:rPr lang="it-IT" sz="2400" b="1" kern="1200" dirty="0">
              <a:solidFill>
                <a:srgbClr val="FF0000"/>
              </a:solidFill>
              <a:latin typeface="Arial"/>
              <a:ea typeface="+mn-ea"/>
              <a:cs typeface="+mn-cs"/>
            </a:rPr>
            <a:t>Revisione Ordinaria</a:t>
          </a:r>
        </a:p>
      </dgm:t>
    </dgm:pt>
    <dgm:pt modelId="{CB9BD760-6934-6247-A28B-A7D7CDC9ACD5}" type="parTrans" cxnId="{C4BED013-8BC7-CE4B-890E-8F0787CB56CB}">
      <dgm:prSet/>
      <dgm:spPr/>
      <dgm:t>
        <a:bodyPr/>
        <a:lstStyle/>
        <a:p>
          <a:endParaRPr lang="it-IT"/>
        </a:p>
      </dgm:t>
    </dgm:pt>
    <dgm:pt modelId="{D0C7EE12-E1ED-404C-A6BE-912F37113538}" type="sibTrans" cxnId="{C4BED013-8BC7-CE4B-890E-8F0787CB56CB}">
      <dgm:prSet/>
      <dgm:spPr/>
      <dgm:t>
        <a:bodyPr/>
        <a:lstStyle/>
        <a:p>
          <a:endParaRPr lang="it-IT"/>
        </a:p>
      </dgm:t>
    </dgm:pt>
    <dgm:pt modelId="{0B7A1AB4-6041-3740-A8E1-2B0EAF1B60B1}">
      <dgm:prSet phldrT="[Testo]"/>
      <dgm:spPr/>
      <dgm:t>
        <a:bodyPr/>
        <a:lstStyle/>
        <a:p>
          <a:r>
            <a:rPr lang="it-IT" dirty="0"/>
            <a:t>ART. 120</a:t>
          </a:r>
        </a:p>
      </dgm:t>
    </dgm:pt>
    <dgm:pt modelId="{64B2D1B3-55DB-454B-BD1B-97D8FB9AF20D}" type="parTrans" cxnId="{3FBDE730-3BFD-7C4A-9FAE-814BB110CF72}">
      <dgm:prSet/>
      <dgm:spPr/>
      <dgm:t>
        <a:bodyPr/>
        <a:lstStyle/>
        <a:p>
          <a:endParaRPr lang="it-IT"/>
        </a:p>
      </dgm:t>
    </dgm:pt>
    <dgm:pt modelId="{DDAD6FBA-9248-8144-B5F3-BE647EB8FBF3}" type="sibTrans" cxnId="{3FBDE730-3BFD-7C4A-9FAE-814BB110CF72}">
      <dgm:prSet/>
      <dgm:spPr/>
      <dgm:t>
        <a:bodyPr/>
        <a:lstStyle/>
        <a:p>
          <a:endParaRPr lang="it-IT"/>
        </a:p>
      </dgm:t>
    </dgm:pt>
    <dgm:pt modelId="{F5870D6F-8D7C-6E4F-AC4D-BE0E4826CF39}">
      <dgm:prSet phldrT="[Testo]" custT="1"/>
      <dgm:spPr>
        <a:solidFill>
          <a:srgbClr val="FFFFFF">
            <a:alpha val="90000"/>
            <a:hueOff val="0"/>
            <a:satOff val="0"/>
            <a:lumOff val="0"/>
            <a:alphaOff val="0"/>
          </a:srgbClr>
        </a:solidFill>
        <a:ln w="25400" cap="flat" cmpd="sng" algn="ctr">
          <a:solidFill>
            <a:srgbClr val="5B9BD5">
              <a:hueOff val="0"/>
              <a:satOff val="0"/>
              <a:lumOff val="0"/>
              <a:alphaOff val="0"/>
            </a:srgbClr>
          </a:solidFill>
          <a:prstDash val="solid"/>
        </a:ln>
        <a:effectLst/>
      </dgm:spPr>
      <dgm:t>
        <a:bodyPr spcFirstLastPara="0" vert="horz" wrap="square" lIns="43815" tIns="29210" rIns="43815" bIns="29210" numCol="1" spcCol="1270" anchor="ctr" anchorCtr="0"/>
        <a:lstStyle/>
        <a:p>
          <a:pPr marL="0" lvl="0" indent="0" algn="ctr" defTabSz="1022350">
            <a:lnSpc>
              <a:spcPct val="90000"/>
            </a:lnSpc>
            <a:spcBef>
              <a:spcPct val="0"/>
            </a:spcBef>
            <a:spcAft>
              <a:spcPct val="35000"/>
            </a:spcAft>
            <a:buNone/>
          </a:pPr>
          <a:r>
            <a:rPr lang="it-IT" sz="1600" b="1" kern="1200" dirty="0">
              <a:solidFill>
                <a:srgbClr val="000000">
                  <a:hueOff val="0"/>
                  <a:satOff val="0"/>
                  <a:lumOff val="0"/>
                  <a:alphaOff val="0"/>
                </a:srgbClr>
              </a:solidFill>
              <a:latin typeface="Arial"/>
              <a:ea typeface="+mn-ea"/>
              <a:cs typeface="+mn-cs"/>
            </a:rPr>
            <a:t>Art. 9 c. 8 - </a:t>
          </a:r>
          <a:r>
            <a:rPr lang="it-IT" sz="1600" b="0" kern="1200" dirty="0">
              <a:solidFill>
                <a:srgbClr val="000000">
                  <a:hueOff val="0"/>
                  <a:satOff val="0"/>
                  <a:lumOff val="0"/>
                  <a:alphaOff val="0"/>
                </a:srgbClr>
              </a:solidFill>
              <a:latin typeface="Arial"/>
              <a:ea typeface="+mn-ea"/>
              <a:cs typeface="+mn-cs"/>
            </a:rPr>
            <a:t>(Principio di conservazione dell’equilibrio contrattuale) </a:t>
          </a:r>
          <a:endParaRPr lang="it-IT" sz="1600" kern="1200" dirty="0">
            <a:solidFill>
              <a:srgbClr val="000000">
                <a:hueOff val="0"/>
                <a:satOff val="0"/>
                <a:lumOff val="0"/>
                <a:alphaOff val="0"/>
              </a:srgbClr>
            </a:solidFill>
            <a:latin typeface="Arial"/>
            <a:ea typeface="+mn-ea"/>
            <a:cs typeface="+mn-cs"/>
          </a:endParaRPr>
        </a:p>
      </dgm:t>
    </dgm:pt>
    <dgm:pt modelId="{735D1653-EA42-664D-9C62-F2FE4100F41A}" type="parTrans" cxnId="{0B30A68C-6517-D243-973C-A4EC8CEF6342}">
      <dgm:prSet/>
      <dgm:spPr/>
      <dgm:t>
        <a:bodyPr/>
        <a:lstStyle/>
        <a:p>
          <a:endParaRPr lang="it-IT"/>
        </a:p>
      </dgm:t>
    </dgm:pt>
    <dgm:pt modelId="{487558B8-2BA0-3046-B52F-FE0276FF8C58}" type="sibTrans" cxnId="{0B30A68C-6517-D243-973C-A4EC8CEF6342}">
      <dgm:prSet/>
      <dgm:spPr/>
      <dgm:t>
        <a:bodyPr/>
        <a:lstStyle/>
        <a:p>
          <a:endParaRPr lang="it-IT"/>
        </a:p>
      </dgm:t>
    </dgm:pt>
    <dgm:pt modelId="{3418625B-D918-A144-B406-6640FFFC2365}">
      <dgm:prSet phldrT="[Testo]" custT="1"/>
      <dgm:spPr>
        <a:solidFill>
          <a:srgbClr val="FFFF00">
            <a:alpha val="90000"/>
          </a:srgbClr>
        </a:solidFill>
        <a:ln>
          <a:solidFill>
            <a:srgbClr val="FF0000">
              <a:alpha val="90000"/>
            </a:srgbClr>
          </a:solidFill>
        </a:ln>
      </dgm:spPr>
      <dgm:t>
        <a:bodyPr/>
        <a:lstStyle/>
        <a:p>
          <a:r>
            <a:rPr lang="it-IT" sz="2400" b="1" dirty="0">
              <a:solidFill>
                <a:srgbClr val="FF0000"/>
              </a:solidFill>
            </a:rPr>
            <a:t>Rinegoziazione Straordinaria</a:t>
          </a:r>
        </a:p>
      </dgm:t>
    </dgm:pt>
    <dgm:pt modelId="{DD33A90D-06DE-D440-A309-ED7A39213B7B}" type="parTrans" cxnId="{EDA19B25-1CDB-FF49-90FE-272096299D23}">
      <dgm:prSet/>
      <dgm:spPr/>
      <dgm:t>
        <a:bodyPr/>
        <a:lstStyle/>
        <a:p>
          <a:endParaRPr lang="it-IT"/>
        </a:p>
      </dgm:t>
    </dgm:pt>
    <dgm:pt modelId="{E06C9262-EF67-9C44-B192-65061B55AD5C}" type="sibTrans" cxnId="{EDA19B25-1CDB-FF49-90FE-272096299D23}">
      <dgm:prSet/>
      <dgm:spPr/>
      <dgm:t>
        <a:bodyPr/>
        <a:lstStyle/>
        <a:p>
          <a:endParaRPr lang="it-IT"/>
        </a:p>
      </dgm:t>
    </dgm:pt>
    <dgm:pt modelId="{34BD0F10-2FF2-224B-B1AA-55D8A11504D2}" type="pres">
      <dgm:prSet presAssocID="{00017D5A-C368-9944-8B19-ED3B31245819}" presName="Name0" presStyleCnt="0">
        <dgm:presLayoutVars>
          <dgm:dir/>
          <dgm:animLvl val="lvl"/>
          <dgm:resizeHandles val="exact"/>
        </dgm:presLayoutVars>
      </dgm:prSet>
      <dgm:spPr/>
      <dgm:t>
        <a:bodyPr/>
        <a:lstStyle/>
        <a:p>
          <a:endParaRPr lang="it-IT"/>
        </a:p>
      </dgm:t>
    </dgm:pt>
    <dgm:pt modelId="{8FFEA635-E711-3549-BD9F-B7921BEBFE77}" type="pres">
      <dgm:prSet presAssocID="{D4DDE81B-A563-D448-AC4B-5B42D4FD3F9C}" presName="vertFlow" presStyleCnt="0"/>
      <dgm:spPr/>
    </dgm:pt>
    <dgm:pt modelId="{10EF5DBD-80A9-2A45-B501-BD0C2D690DFB}" type="pres">
      <dgm:prSet presAssocID="{D4DDE81B-A563-D448-AC4B-5B42D4FD3F9C}" presName="header" presStyleLbl="node1" presStyleIdx="0" presStyleCnt="2"/>
      <dgm:spPr/>
      <dgm:t>
        <a:bodyPr/>
        <a:lstStyle/>
        <a:p>
          <a:endParaRPr lang="it-IT"/>
        </a:p>
      </dgm:t>
    </dgm:pt>
    <dgm:pt modelId="{ECB26DEB-F3A3-D54A-B5EF-447DFA3F95B6}" type="pres">
      <dgm:prSet presAssocID="{0C2F5AA1-BF44-EA47-8E61-7DD64E31BD45}" presName="parTrans" presStyleLbl="sibTrans2D1" presStyleIdx="0" presStyleCnt="4"/>
      <dgm:spPr/>
      <dgm:t>
        <a:bodyPr/>
        <a:lstStyle/>
        <a:p>
          <a:endParaRPr lang="it-IT"/>
        </a:p>
      </dgm:t>
    </dgm:pt>
    <dgm:pt modelId="{386AF9B1-4F21-1842-A86C-BE90AE9E6640}" type="pres">
      <dgm:prSet presAssocID="{9FE43FB5-3A8A-6B40-83C6-C084FD37C75F}" presName="child" presStyleLbl="alignAccFollowNode1" presStyleIdx="0" presStyleCnt="4">
        <dgm:presLayoutVars>
          <dgm:chMax val="0"/>
          <dgm:bulletEnabled val="1"/>
        </dgm:presLayoutVars>
      </dgm:prSet>
      <dgm:spPr>
        <a:xfrm>
          <a:off x="2000798" y="1110955"/>
          <a:ext cx="3287537" cy="821884"/>
        </a:xfrm>
        <a:prstGeom prst="roundRect">
          <a:avLst>
            <a:gd name="adj" fmla="val 10000"/>
          </a:avLst>
        </a:prstGeom>
      </dgm:spPr>
      <dgm:t>
        <a:bodyPr/>
        <a:lstStyle/>
        <a:p>
          <a:endParaRPr lang="it-IT"/>
        </a:p>
      </dgm:t>
    </dgm:pt>
    <dgm:pt modelId="{4C6E4E20-2F5F-6149-9923-E07D1363797C}" type="pres">
      <dgm:prSet presAssocID="{A4A66F23-1C17-0F4D-A1B2-DA73A596EB2C}" presName="sibTrans" presStyleLbl="sibTrans2D1" presStyleIdx="1" presStyleCnt="4"/>
      <dgm:spPr/>
      <dgm:t>
        <a:bodyPr/>
        <a:lstStyle/>
        <a:p>
          <a:endParaRPr lang="it-IT"/>
        </a:p>
      </dgm:t>
    </dgm:pt>
    <dgm:pt modelId="{82077170-2FFC-7B4D-B88D-10EED231B693}" type="pres">
      <dgm:prSet presAssocID="{9F3ADED7-F6AF-3A40-B948-B30ED02C159E}" presName="child" presStyleLbl="alignAccFollowNode1" presStyleIdx="1" presStyleCnt="4">
        <dgm:presLayoutVars>
          <dgm:chMax val="0"/>
          <dgm:bulletEnabled val="1"/>
        </dgm:presLayoutVars>
      </dgm:prSet>
      <dgm:spPr/>
      <dgm:t>
        <a:bodyPr/>
        <a:lstStyle/>
        <a:p>
          <a:endParaRPr lang="it-IT"/>
        </a:p>
      </dgm:t>
    </dgm:pt>
    <dgm:pt modelId="{7896B67B-3B38-3044-B892-1FE428C7AA7F}" type="pres">
      <dgm:prSet presAssocID="{D4DDE81B-A563-D448-AC4B-5B42D4FD3F9C}" presName="hSp" presStyleCnt="0"/>
      <dgm:spPr/>
    </dgm:pt>
    <dgm:pt modelId="{4D1B6A4B-16DE-F34C-B8A2-878E0BCF29F4}" type="pres">
      <dgm:prSet presAssocID="{0B7A1AB4-6041-3740-A8E1-2B0EAF1B60B1}" presName="vertFlow" presStyleCnt="0"/>
      <dgm:spPr/>
    </dgm:pt>
    <dgm:pt modelId="{CCB8BD26-797B-294C-8E68-7E2103704980}" type="pres">
      <dgm:prSet presAssocID="{0B7A1AB4-6041-3740-A8E1-2B0EAF1B60B1}" presName="header" presStyleLbl="node1" presStyleIdx="1" presStyleCnt="2"/>
      <dgm:spPr/>
      <dgm:t>
        <a:bodyPr/>
        <a:lstStyle/>
        <a:p>
          <a:endParaRPr lang="it-IT"/>
        </a:p>
      </dgm:t>
    </dgm:pt>
    <dgm:pt modelId="{E41FF411-C125-6149-87EB-1096306A099E}" type="pres">
      <dgm:prSet presAssocID="{735D1653-EA42-664D-9C62-F2FE4100F41A}" presName="parTrans" presStyleLbl="sibTrans2D1" presStyleIdx="2" presStyleCnt="4"/>
      <dgm:spPr/>
      <dgm:t>
        <a:bodyPr/>
        <a:lstStyle/>
        <a:p>
          <a:endParaRPr lang="it-IT"/>
        </a:p>
      </dgm:t>
    </dgm:pt>
    <dgm:pt modelId="{3F02B80F-3298-C74A-BA9D-14BDACC40CD9}" type="pres">
      <dgm:prSet presAssocID="{F5870D6F-8D7C-6E4F-AC4D-BE0E4826CF39}" presName="child" presStyleLbl="alignAccFollowNode1" presStyleIdx="2" presStyleCnt="4">
        <dgm:presLayoutVars>
          <dgm:chMax val="0"/>
          <dgm:bulletEnabled val="1"/>
        </dgm:presLayoutVars>
      </dgm:prSet>
      <dgm:spPr/>
      <dgm:t>
        <a:bodyPr/>
        <a:lstStyle/>
        <a:p>
          <a:endParaRPr lang="it-IT"/>
        </a:p>
      </dgm:t>
    </dgm:pt>
    <dgm:pt modelId="{2A03901A-4BCC-A349-B9B8-AAE67A759D3E}" type="pres">
      <dgm:prSet presAssocID="{487558B8-2BA0-3046-B52F-FE0276FF8C58}" presName="sibTrans" presStyleLbl="sibTrans2D1" presStyleIdx="3" presStyleCnt="4"/>
      <dgm:spPr/>
      <dgm:t>
        <a:bodyPr/>
        <a:lstStyle/>
        <a:p>
          <a:endParaRPr lang="it-IT"/>
        </a:p>
      </dgm:t>
    </dgm:pt>
    <dgm:pt modelId="{E857FABE-487A-FB4C-875F-F0EA04A49FB2}" type="pres">
      <dgm:prSet presAssocID="{3418625B-D918-A144-B406-6640FFFC2365}" presName="child" presStyleLbl="alignAccFollowNode1" presStyleIdx="3" presStyleCnt="4">
        <dgm:presLayoutVars>
          <dgm:chMax val="0"/>
          <dgm:bulletEnabled val="1"/>
        </dgm:presLayoutVars>
      </dgm:prSet>
      <dgm:spPr/>
      <dgm:t>
        <a:bodyPr/>
        <a:lstStyle/>
        <a:p>
          <a:endParaRPr lang="it-IT"/>
        </a:p>
      </dgm:t>
    </dgm:pt>
  </dgm:ptLst>
  <dgm:cxnLst>
    <dgm:cxn modelId="{4452DB55-EB2C-764D-9022-A226911BC47D}" type="presOf" srcId="{487558B8-2BA0-3046-B52F-FE0276FF8C58}" destId="{2A03901A-4BCC-A349-B9B8-AAE67A759D3E}" srcOrd="0" destOrd="0" presId="urn:microsoft.com/office/officeart/2005/8/layout/lProcess1"/>
    <dgm:cxn modelId="{3FBDE730-3BFD-7C4A-9FAE-814BB110CF72}" srcId="{00017D5A-C368-9944-8B19-ED3B31245819}" destId="{0B7A1AB4-6041-3740-A8E1-2B0EAF1B60B1}" srcOrd="1" destOrd="0" parTransId="{64B2D1B3-55DB-454B-BD1B-97D8FB9AF20D}" sibTransId="{DDAD6FBA-9248-8144-B5F3-BE647EB8FBF3}"/>
    <dgm:cxn modelId="{C4BED013-8BC7-CE4B-890E-8F0787CB56CB}" srcId="{D4DDE81B-A563-D448-AC4B-5B42D4FD3F9C}" destId="{9F3ADED7-F6AF-3A40-B948-B30ED02C159E}" srcOrd="1" destOrd="0" parTransId="{CB9BD760-6934-6247-A28B-A7D7CDC9ACD5}" sibTransId="{D0C7EE12-E1ED-404C-A6BE-912F37113538}"/>
    <dgm:cxn modelId="{EB88335C-8B15-BE47-BC2C-67AE10493006}" type="presOf" srcId="{9FE43FB5-3A8A-6B40-83C6-C084FD37C75F}" destId="{386AF9B1-4F21-1842-A86C-BE90AE9E6640}" srcOrd="0" destOrd="0" presId="urn:microsoft.com/office/officeart/2005/8/layout/lProcess1"/>
    <dgm:cxn modelId="{6EC22436-F6A5-3B4F-B552-D23C1FA99855}" type="presOf" srcId="{9F3ADED7-F6AF-3A40-B948-B30ED02C159E}" destId="{82077170-2FFC-7B4D-B88D-10EED231B693}" srcOrd="0" destOrd="0" presId="urn:microsoft.com/office/officeart/2005/8/layout/lProcess1"/>
    <dgm:cxn modelId="{6CB0C735-B376-F344-A445-469426326BDD}" type="presOf" srcId="{3418625B-D918-A144-B406-6640FFFC2365}" destId="{E857FABE-487A-FB4C-875F-F0EA04A49FB2}" srcOrd="0" destOrd="0" presId="urn:microsoft.com/office/officeart/2005/8/layout/lProcess1"/>
    <dgm:cxn modelId="{0B30A68C-6517-D243-973C-A4EC8CEF6342}" srcId="{0B7A1AB4-6041-3740-A8E1-2B0EAF1B60B1}" destId="{F5870D6F-8D7C-6E4F-AC4D-BE0E4826CF39}" srcOrd="0" destOrd="0" parTransId="{735D1653-EA42-664D-9C62-F2FE4100F41A}" sibTransId="{487558B8-2BA0-3046-B52F-FE0276FF8C58}"/>
    <dgm:cxn modelId="{DB875DA4-2BCA-934B-B260-021F78222A3C}" type="presOf" srcId="{0C2F5AA1-BF44-EA47-8E61-7DD64E31BD45}" destId="{ECB26DEB-F3A3-D54A-B5EF-447DFA3F95B6}" srcOrd="0" destOrd="0" presId="urn:microsoft.com/office/officeart/2005/8/layout/lProcess1"/>
    <dgm:cxn modelId="{181D6827-7D23-4C42-A835-2D9CFAC47E8E}" type="presOf" srcId="{A4A66F23-1C17-0F4D-A1B2-DA73A596EB2C}" destId="{4C6E4E20-2F5F-6149-9923-E07D1363797C}" srcOrd="0" destOrd="0" presId="urn:microsoft.com/office/officeart/2005/8/layout/lProcess1"/>
    <dgm:cxn modelId="{69282AEB-EC2E-4443-9EB0-8CD5513D1BC4}" type="presOf" srcId="{D4DDE81B-A563-D448-AC4B-5B42D4FD3F9C}" destId="{10EF5DBD-80A9-2A45-B501-BD0C2D690DFB}" srcOrd="0" destOrd="0" presId="urn:microsoft.com/office/officeart/2005/8/layout/lProcess1"/>
    <dgm:cxn modelId="{B7AABF2A-CC74-884B-9FDE-BC873712BE32}" srcId="{D4DDE81B-A563-D448-AC4B-5B42D4FD3F9C}" destId="{9FE43FB5-3A8A-6B40-83C6-C084FD37C75F}" srcOrd="0" destOrd="0" parTransId="{0C2F5AA1-BF44-EA47-8E61-7DD64E31BD45}" sibTransId="{A4A66F23-1C17-0F4D-A1B2-DA73A596EB2C}"/>
    <dgm:cxn modelId="{4960BDD0-E394-BD44-8DE1-F29634DAF63E}" srcId="{00017D5A-C368-9944-8B19-ED3B31245819}" destId="{D4DDE81B-A563-D448-AC4B-5B42D4FD3F9C}" srcOrd="0" destOrd="0" parTransId="{36F6B00D-2F47-044F-B7E7-6AB4F63D5752}" sibTransId="{49461FE9-2CE7-264C-A905-DD31F3CD1BB3}"/>
    <dgm:cxn modelId="{BCBA80E5-8D0B-724C-89F7-1836BBFD4851}" type="presOf" srcId="{735D1653-EA42-664D-9C62-F2FE4100F41A}" destId="{E41FF411-C125-6149-87EB-1096306A099E}" srcOrd="0" destOrd="0" presId="urn:microsoft.com/office/officeart/2005/8/layout/lProcess1"/>
    <dgm:cxn modelId="{50C70A21-2A28-9146-835C-7F946FAEC96A}" type="presOf" srcId="{0B7A1AB4-6041-3740-A8E1-2B0EAF1B60B1}" destId="{CCB8BD26-797B-294C-8E68-7E2103704980}" srcOrd="0" destOrd="0" presId="urn:microsoft.com/office/officeart/2005/8/layout/lProcess1"/>
    <dgm:cxn modelId="{B62916DF-A129-A749-B343-44768073D853}" type="presOf" srcId="{00017D5A-C368-9944-8B19-ED3B31245819}" destId="{34BD0F10-2FF2-224B-B1AA-55D8A11504D2}" srcOrd="0" destOrd="0" presId="urn:microsoft.com/office/officeart/2005/8/layout/lProcess1"/>
    <dgm:cxn modelId="{EDA19B25-1CDB-FF49-90FE-272096299D23}" srcId="{0B7A1AB4-6041-3740-A8E1-2B0EAF1B60B1}" destId="{3418625B-D918-A144-B406-6640FFFC2365}" srcOrd="1" destOrd="0" parTransId="{DD33A90D-06DE-D440-A309-ED7A39213B7B}" sibTransId="{E06C9262-EF67-9C44-B192-65061B55AD5C}"/>
    <dgm:cxn modelId="{E3864FAF-8D0C-E34A-A3E9-F9CFE3F0146A}" type="presOf" srcId="{F5870D6F-8D7C-6E4F-AC4D-BE0E4826CF39}" destId="{3F02B80F-3298-C74A-BA9D-14BDACC40CD9}" srcOrd="0" destOrd="0" presId="urn:microsoft.com/office/officeart/2005/8/layout/lProcess1"/>
    <dgm:cxn modelId="{0B906494-0C34-D940-94C8-4CB8D9751F87}" type="presParOf" srcId="{34BD0F10-2FF2-224B-B1AA-55D8A11504D2}" destId="{8FFEA635-E711-3549-BD9F-B7921BEBFE77}" srcOrd="0" destOrd="0" presId="urn:microsoft.com/office/officeart/2005/8/layout/lProcess1"/>
    <dgm:cxn modelId="{EC28FE1C-DCB9-0649-B5FD-8534C405823A}" type="presParOf" srcId="{8FFEA635-E711-3549-BD9F-B7921BEBFE77}" destId="{10EF5DBD-80A9-2A45-B501-BD0C2D690DFB}" srcOrd="0" destOrd="0" presId="urn:microsoft.com/office/officeart/2005/8/layout/lProcess1"/>
    <dgm:cxn modelId="{721E8799-4A02-D141-B561-3099ED5F3545}" type="presParOf" srcId="{8FFEA635-E711-3549-BD9F-B7921BEBFE77}" destId="{ECB26DEB-F3A3-D54A-B5EF-447DFA3F95B6}" srcOrd="1" destOrd="0" presId="urn:microsoft.com/office/officeart/2005/8/layout/lProcess1"/>
    <dgm:cxn modelId="{6A8283ED-3079-B242-97B4-0C528081AE51}" type="presParOf" srcId="{8FFEA635-E711-3549-BD9F-B7921BEBFE77}" destId="{386AF9B1-4F21-1842-A86C-BE90AE9E6640}" srcOrd="2" destOrd="0" presId="urn:microsoft.com/office/officeart/2005/8/layout/lProcess1"/>
    <dgm:cxn modelId="{A15A8D2C-C4DD-8745-866F-F9875DEAA4B8}" type="presParOf" srcId="{8FFEA635-E711-3549-BD9F-B7921BEBFE77}" destId="{4C6E4E20-2F5F-6149-9923-E07D1363797C}" srcOrd="3" destOrd="0" presId="urn:microsoft.com/office/officeart/2005/8/layout/lProcess1"/>
    <dgm:cxn modelId="{07FDF1D0-9FA3-764A-A739-620D67BCD837}" type="presParOf" srcId="{8FFEA635-E711-3549-BD9F-B7921BEBFE77}" destId="{82077170-2FFC-7B4D-B88D-10EED231B693}" srcOrd="4" destOrd="0" presId="urn:microsoft.com/office/officeart/2005/8/layout/lProcess1"/>
    <dgm:cxn modelId="{42ADA2C3-0FFC-E841-B3C5-0DE2C1CFF806}" type="presParOf" srcId="{34BD0F10-2FF2-224B-B1AA-55D8A11504D2}" destId="{7896B67B-3B38-3044-B892-1FE428C7AA7F}" srcOrd="1" destOrd="0" presId="urn:microsoft.com/office/officeart/2005/8/layout/lProcess1"/>
    <dgm:cxn modelId="{54E7FA2C-7044-AD45-91AA-EBD86FE34279}" type="presParOf" srcId="{34BD0F10-2FF2-224B-B1AA-55D8A11504D2}" destId="{4D1B6A4B-16DE-F34C-B8A2-878E0BCF29F4}" srcOrd="2" destOrd="0" presId="urn:microsoft.com/office/officeart/2005/8/layout/lProcess1"/>
    <dgm:cxn modelId="{8E9E3FE8-7771-F340-87BE-34D3E88ADA11}" type="presParOf" srcId="{4D1B6A4B-16DE-F34C-B8A2-878E0BCF29F4}" destId="{CCB8BD26-797B-294C-8E68-7E2103704980}" srcOrd="0" destOrd="0" presId="urn:microsoft.com/office/officeart/2005/8/layout/lProcess1"/>
    <dgm:cxn modelId="{823C6B6A-3EF9-EC4E-8C2E-EDF4745DA4B5}" type="presParOf" srcId="{4D1B6A4B-16DE-F34C-B8A2-878E0BCF29F4}" destId="{E41FF411-C125-6149-87EB-1096306A099E}" srcOrd="1" destOrd="0" presId="urn:microsoft.com/office/officeart/2005/8/layout/lProcess1"/>
    <dgm:cxn modelId="{259FE5DD-82C2-0B45-953D-6135BEC6DC9D}" type="presParOf" srcId="{4D1B6A4B-16DE-F34C-B8A2-878E0BCF29F4}" destId="{3F02B80F-3298-C74A-BA9D-14BDACC40CD9}" srcOrd="2" destOrd="0" presId="urn:microsoft.com/office/officeart/2005/8/layout/lProcess1"/>
    <dgm:cxn modelId="{6072E730-293A-484F-9E67-C48987626891}" type="presParOf" srcId="{4D1B6A4B-16DE-F34C-B8A2-878E0BCF29F4}" destId="{2A03901A-4BCC-A349-B9B8-AAE67A759D3E}" srcOrd="3" destOrd="0" presId="urn:microsoft.com/office/officeart/2005/8/layout/lProcess1"/>
    <dgm:cxn modelId="{75BB4493-3F1D-D247-B3DA-DF2959BD83CB}" type="presParOf" srcId="{4D1B6A4B-16DE-F34C-B8A2-878E0BCF29F4}" destId="{E857FABE-487A-FB4C-875F-F0EA04A49FB2}" srcOrd="4" destOrd="0" presId="urn:microsoft.com/office/officeart/2005/8/layout/lProcess1"/>
  </dgm:cxnLst>
  <dgm:bg/>
  <dgm:whole/>
  <dgm:extLst>
    <a:ext uri="http://schemas.microsoft.com/office/drawing/2008/diagram">
      <dsp:dataModelExt xmlns:dsp="http://schemas.microsoft.com/office/drawing/2008/diagram" xmlns="" relId="rId13"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EF5DBD-80A9-2A45-B501-BD0C2D690DFB}">
      <dsp:nvSpPr>
        <dsp:cNvPr id="0" name=""/>
        <dsp:cNvSpPr/>
      </dsp:nvSpPr>
      <dsp:spPr>
        <a:xfrm>
          <a:off x="2284740" y="1411"/>
          <a:ext cx="3287537" cy="82188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r>
            <a:rPr lang="it-IT" sz="2600" kern="1200" dirty="0"/>
            <a:t>Contratti ex Dlgs. 50/2016</a:t>
          </a:r>
        </a:p>
      </dsp:txBody>
      <dsp:txXfrm>
        <a:off x="2308812" y="25483"/>
        <a:ext cx="3239393" cy="773740"/>
      </dsp:txXfrm>
    </dsp:sp>
    <dsp:sp modelId="{ECB26DEB-F3A3-D54A-B5EF-447DFA3F95B6}">
      <dsp:nvSpPr>
        <dsp:cNvPr id="0" name=""/>
        <dsp:cNvSpPr/>
      </dsp:nvSpPr>
      <dsp:spPr>
        <a:xfrm rot="5400000">
          <a:off x="3856594" y="895211"/>
          <a:ext cx="143829" cy="143829"/>
        </a:xfrm>
        <a:prstGeom prst="rightArrow">
          <a:avLst>
            <a:gd name="adj1" fmla="val 667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86AF9B1-4F21-1842-A86C-BE90AE9E6640}">
      <dsp:nvSpPr>
        <dsp:cNvPr id="0" name=""/>
        <dsp:cNvSpPr/>
      </dsp:nvSpPr>
      <dsp:spPr>
        <a:xfrm>
          <a:off x="2284740" y="1110955"/>
          <a:ext cx="3287537" cy="821884"/>
        </a:xfrm>
        <a:prstGeom prst="roundRect">
          <a:avLst>
            <a:gd name="adj" fmla="val 10000"/>
          </a:avLst>
        </a:prstGeom>
        <a:solidFill>
          <a:srgbClr val="FFFFFF">
            <a:alpha val="90000"/>
            <a:hueOff val="0"/>
            <a:satOff val="0"/>
            <a:lumOff val="0"/>
            <a:alphaOff val="0"/>
          </a:srgbClr>
        </a:solidFill>
        <a:ln w="25400" cap="flat" cmpd="sng" algn="ctr">
          <a:solidFill>
            <a:srgbClr val="5B9BD5">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3815" tIns="29210" rIns="43815" bIns="29210" numCol="1" spcCol="1270" anchor="ctr" anchorCtr="0">
          <a:noAutofit/>
        </a:bodyPr>
        <a:lstStyle/>
        <a:p>
          <a:pPr marL="0" lvl="0" indent="0" algn="ctr" defTabSz="1022350">
            <a:lnSpc>
              <a:spcPct val="90000"/>
            </a:lnSpc>
            <a:spcBef>
              <a:spcPct val="0"/>
            </a:spcBef>
            <a:spcAft>
              <a:spcPct val="35000"/>
            </a:spcAft>
            <a:buNone/>
          </a:pPr>
          <a:r>
            <a:rPr lang="it-IT" sz="2300" kern="1200" dirty="0">
              <a:solidFill>
                <a:srgbClr val="000000">
                  <a:hueOff val="0"/>
                  <a:satOff val="0"/>
                  <a:lumOff val="0"/>
                  <a:alphaOff val="0"/>
                </a:srgbClr>
              </a:solidFill>
              <a:latin typeface="Arial"/>
              <a:ea typeface="+mn-ea"/>
              <a:cs typeface="+mn-cs"/>
            </a:rPr>
            <a:t>Approccio emergenziale</a:t>
          </a:r>
        </a:p>
      </dsp:txBody>
      <dsp:txXfrm>
        <a:off x="2308812" y="1135027"/>
        <a:ext cx="3239393" cy="773740"/>
      </dsp:txXfrm>
    </dsp:sp>
    <dsp:sp modelId="{4C6E4E20-2F5F-6149-9923-E07D1363797C}">
      <dsp:nvSpPr>
        <dsp:cNvPr id="0" name=""/>
        <dsp:cNvSpPr/>
      </dsp:nvSpPr>
      <dsp:spPr>
        <a:xfrm rot="5400000">
          <a:off x="3856594" y="2004755"/>
          <a:ext cx="143829" cy="143829"/>
        </a:xfrm>
        <a:prstGeom prst="rightArrow">
          <a:avLst>
            <a:gd name="adj1" fmla="val 667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2077170-2FFC-7B4D-B88D-10EED231B693}">
      <dsp:nvSpPr>
        <dsp:cNvPr id="0" name=""/>
        <dsp:cNvSpPr/>
      </dsp:nvSpPr>
      <dsp:spPr>
        <a:xfrm>
          <a:off x="2284740" y="2220499"/>
          <a:ext cx="3287537" cy="821884"/>
        </a:xfrm>
        <a:prstGeom prst="roundRect">
          <a:avLst>
            <a:gd name="adj" fmla="val 10000"/>
          </a:avLst>
        </a:prstGeom>
        <a:solidFill>
          <a:srgbClr val="FFFF00"/>
        </a:solidFill>
        <a:ln w="25400" cap="flat" cmpd="sng" algn="ctr">
          <a:solidFill>
            <a:srgbClr val="FF0000">
              <a:alpha val="90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marL="0" lvl="0" indent="0" algn="ctr" defTabSz="1244600">
            <a:lnSpc>
              <a:spcPct val="90000"/>
            </a:lnSpc>
            <a:spcBef>
              <a:spcPct val="0"/>
            </a:spcBef>
            <a:spcAft>
              <a:spcPct val="35000"/>
            </a:spcAft>
            <a:buNone/>
          </a:pPr>
          <a:r>
            <a:rPr lang="it-IT" sz="2800" b="1" kern="1200" dirty="0">
              <a:solidFill>
                <a:srgbClr val="FF0000"/>
              </a:solidFill>
            </a:rPr>
            <a:t>Art. 26 DL 50/2022</a:t>
          </a:r>
        </a:p>
      </dsp:txBody>
      <dsp:txXfrm>
        <a:off x="2308812" y="2244571"/>
        <a:ext cx="3239393" cy="773740"/>
      </dsp:txXfrm>
    </dsp:sp>
    <dsp:sp modelId="{CCB8BD26-797B-294C-8E68-7E2103704980}">
      <dsp:nvSpPr>
        <dsp:cNvPr id="0" name=""/>
        <dsp:cNvSpPr/>
      </dsp:nvSpPr>
      <dsp:spPr>
        <a:xfrm>
          <a:off x="6032533" y="1411"/>
          <a:ext cx="3287537" cy="82188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r>
            <a:rPr lang="it-IT" sz="2600" kern="1200" dirty="0"/>
            <a:t>Contratti ex Dlgs. 36/2023</a:t>
          </a:r>
        </a:p>
      </dsp:txBody>
      <dsp:txXfrm>
        <a:off x="6056605" y="25483"/>
        <a:ext cx="3239393" cy="773740"/>
      </dsp:txXfrm>
    </dsp:sp>
    <dsp:sp modelId="{E41FF411-C125-6149-87EB-1096306A099E}">
      <dsp:nvSpPr>
        <dsp:cNvPr id="0" name=""/>
        <dsp:cNvSpPr/>
      </dsp:nvSpPr>
      <dsp:spPr>
        <a:xfrm rot="5400000">
          <a:off x="7604387" y="895211"/>
          <a:ext cx="143829" cy="143829"/>
        </a:xfrm>
        <a:prstGeom prst="rightArrow">
          <a:avLst>
            <a:gd name="adj1" fmla="val 667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F02B80F-3298-C74A-BA9D-14BDACC40CD9}">
      <dsp:nvSpPr>
        <dsp:cNvPr id="0" name=""/>
        <dsp:cNvSpPr/>
      </dsp:nvSpPr>
      <dsp:spPr>
        <a:xfrm>
          <a:off x="6032533" y="1110955"/>
          <a:ext cx="3287537" cy="821884"/>
        </a:xfrm>
        <a:prstGeom prst="roundRect">
          <a:avLst>
            <a:gd name="adj" fmla="val 10000"/>
          </a:avLst>
        </a:prstGeom>
        <a:solidFill>
          <a:srgbClr val="FFFFFF">
            <a:alpha val="90000"/>
            <a:hueOff val="0"/>
            <a:satOff val="0"/>
            <a:lumOff val="0"/>
            <a:alphaOff val="0"/>
          </a:srgbClr>
        </a:solidFill>
        <a:ln w="25400" cap="flat" cmpd="sng" algn="ctr">
          <a:solidFill>
            <a:srgbClr val="5B9BD5">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3815" tIns="29210" rIns="43815" bIns="29210" numCol="1" spcCol="1270" anchor="ctr" anchorCtr="0">
          <a:noAutofit/>
        </a:bodyPr>
        <a:lstStyle/>
        <a:p>
          <a:pPr marL="0" lvl="0" indent="0" algn="ctr" defTabSz="1022350">
            <a:lnSpc>
              <a:spcPct val="90000"/>
            </a:lnSpc>
            <a:spcBef>
              <a:spcPct val="0"/>
            </a:spcBef>
            <a:spcAft>
              <a:spcPct val="35000"/>
            </a:spcAft>
            <a:buNone/>
          </a:pPr>
          <a:r>
            <a:rPr lang="it-IT" sz="2300" kern="1200" dirty="0">
              <a:solidFill>
                <a:srgbClr val="000000">
                  <a:hueOff val="0"/>
                  <a:satOff val="0"/>
                  <a:lumOff val="0"/>
                  <a:alphaOff val="0"/>
                </a:srgbClr>
              </a:solidFill>
              <a:latin typeface="Arial"/>
              <a:ea typeface="+mn-ea"/>
              <a:cs typeface="+mn-cs"/>
            </a:rPr>
            <a:t>Approccio strutturale</a:t>
          </a:r>
        </a:p>
      </dsp:txBody>
      <dsp:txXfrm>
        <a:off x="6056605" y="1135027"/>
        <a:ext cx="3239393" cy="773740"/>
      </dsp:txXfrm>
    </dsp:sp>
    <dsp:sp modelId="{2A03901A-4BCC-A349-B9B8-AAE67A759D3E}">
      <dsp:nvSpPr>
        <dsp:cNvPr id="0" name=""/>
        <dsp:cNvSpPr/>
      </dsp:nvSpPr>
      <dsp:spPr>
        <a:xfrm rot="5400000">
          <a:off x="7604387" y="2004755"/>
          <a:ext cx="143829" cy="143829"/>
        </a:xfrm>
        <a:prstGeom prst="rightArrow">
          <a:avLst>
            <a:gd name="adj1" fmla="val 667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857FABE-487A-FB4C-875F-F0EA04A49FB2}">
      <dsp:nvSpPr>
        <dsp:cNvPr id="0" name=""/>
        <dsp:cNvSpPr/>
      </dsp:nvSpPr>
      <dsp:spPr>
        <a:xfrm>
          <a:off x="6032533" y="2220499"/>
          <a:ext cx="3287537" cy="821884"/>
        </a:xfrm>
        <a:prstGeom prst="roundRect">
          <a:avLst>
            <a:gd name="adj" fmla="val 10000"/>
          </a:avLst>
        </a:prstGeom>
        <a:solidFill>
          <a:srgbClr val="FFFF00">
            <a:alpha val="90000"/>
          </a:srgbClr>
        </a:solidFill>
        <a:ln w="25400" cap="flat" cmpd="sng" algn="ctr">
          <a:solidFill>
            <a:srgbClr val="FF0000">
              <a:alpha val="90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it-IT" sz="2400" b="1" kern="1200" dirty="0">
              <a:solidFill>
                <a:srgbClr val="FF0000"/>
              </a:solidFill>
            </a:rPr>
            <a:t>Artt. 9 e 60</a:t>
          </a:r>
        </a:p>
        <a:p>
          <a:pPr marL="0" lvl="0" indent="0" algn="ctr" defTabSz="1066800">
            <a:lnSpc>
              <a:spcPct val="90000"/>
            </a:lnSpc>
            <a:spcBef>
              <a:spcPct val="0"/>
            </a:spcBef>
            <a:spcAft>
              <a:spcPct val="35000"/>
            </a:spcAft>
            <a:buNone/>
          </a:pPr>
          <a:r>
            <a:rPr lang="it-IT" sz="2400" b="1" kern="1200" dirty="0">
              <a:solidFill>
                <a:srgbClr val="FF0000"/>
              </a:solidFill>
            </a:rPr>
            <a:t> All. II.2 bis </a:t>
          </a:r>
        </a:p>
      </dsp:txBody>
      <dsp:txXfrm>
        <a:off x="6056605" y="2244571"/>
        <a:ext cx="3239393" cy="77374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EF5DBD-80A9-2A45-B501-BD0C2D690DFB}">
      <dsp:nvSpPr>
        <dsp:cNvPr id="0" name=""/>
        <dsp:cNvSpPr/>
      </dsp:nvSpPr>
      <dsp:spPr>
        <a:xfrm>
          <a:off x="2284740" y="1411"/>
          <a:ext cx="3287537" cy="82188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180" tIns="43180" rIns="43180" bIns="43180" numCol="1" spcCol="1270" anchor="ctr" anchorCtr="0">
          <a:noAutofit/>
        </a:bodyPr>
        <a:lstStyle/>
        <a:p>
          <a:pPr marL="0" lvl="0" indent="0" algn="ctr" defTabSz="1511300">
            <a:lnSpc>
              <a:spcPct val="90000"/>
            </a:lnSpc>
            <a:spcBef>
              <a:spcPct val="0"/>
            </a:spcBef>
            <a:spcAft>
              <a:spcPct val="35000"/>
            </a:spcAft>
            <a:buNone/>
          </a:pPr>
          <a:r>
            <a:rPr lang="it-IT" sz="3400" kern="1200" dirty="0"/>
            <a:t>PRINCIPIO</a:t>
          </a:r>
        </a:p>
      </dsp:txBody>
      <dsp:txXfrm>
        <a:off x="2308812" y="25483"/>
        <a:ext cx="3239393" cy="773740"/>
      </dsp:txXfrm>
    </dsp:sp>
    <dsp:sp modelId="{ECB26DEB-F3A3-D54A-B5EF-447DFA3F95B6}">
      <dsp:nvSpPr>
        <dsp:cNvPr id="0" name=""/>
        <dsp:cNvSpPr/>
      </dsp:nvSpPr>
      <dsp:spPr>
        <a:xfrm rot="5400000">
          <a:off x="3856594" y="895211"/>
          <a:ext cx="143829" cy="143829"/>
        </a:xfrm>
        <a:prstGeom prst="rightArrow">
          <a:avLst>
            <a:gd name="adj1" fmla="val 667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86AF9B1-4F21-1842-A86C-BE90AE9E6640}">
      <dsp:nvSpPr>
        <dsp:cNvPr id="0" name=""/>
        <dsp:cNvSpPr/>
      </dsp:nvSpPr>
      <dsp:spPr>
        <a:xfrm>
          <a:off x="2284740" y="1110955"/>
          <a:ext cx="3287537" cy="821884"/>
        </a:xfrm>
        <a:prstGeom prst="roundRect">
          <a:avLst>
            <a:gd name="adj" fmla="val 10000"/>
          </a:avLst>
        </a:prstGeom>
        <a:solidFill>
          <a:srgbClr val="FFFFFF">
            <a:alpha val="90000"/>
            <a:hueOff val="0"/>
            <a:satOff val="0"/>
            <a:lumOff val="0"/>
            <a:alphaOff val="0"/>
          </a:srgbClr>
        </a:solidFill>
        <a:ln w="25400" cap="flat" cmpd="sng" algn="ctr">
          <a:solidFill>
            <a:srgbClr val="5B9BD5">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3815" tIns="29210" rIns="43815" bIns="29210" numCol="1" spcCol="1270" anchor="ctr" anchorCtr="0">
          <a:noAutofit/>
        </a:bodyPr>
        <a:lstStyle/>
        <a:p>
          <a:pPr marL="0" lvl="0" indent="0" algn="ctr" defTabSz="1022350">
            <a:lnSpc>
              <a:spcPct val="90000"/>
            </a:lnSpc>
            <a:spcBef>
              <a:spcPct val="0"/>
            </a:spcBef>
            <a:spcAft>
              <a:spcPct val="35000"/>
            </a:spcAft>
            <a:buNone/>
          </a:pPr>
          <a:r>
            <a:rPr lang="it-IT" sz="1600" b="1" kern="1200" dirty="0">
              <a:solidFill>
                <a:srgbClr val="000000">
                  <a:hueOff val="0"/>
                  <a:satOff val="0"/>
                  <a:lumOff val="0"/>
                  <a:alphaOff val="0"/>
                </a:srgbClr>
              </a:solidFill>
              <a:latin typeface="Arial"/>
              <a:ea typeface="+mn-ea"/>
              <a:cs typeface="+mn-cs"/>
            </a:rPr>
            <a:t>Art. 9 - </a:t>
          </a:r>
          <a:r>
            <a:rPr lang="it-IT" sz="1600" b="0" kern="1200" dirty="0">
              <a:solidFill>
                <a:srgbClr val="000000">
                  <a:hueOff val="0"/>
                  <a:satOff val="0"/>
                  <a:lumOff val="0"/>
                  <a:alphaOff val="0"/>
                </a:srgbClr>
              </a:solidFill>
              <a:latin typeface="Arial"/>
              <a:ea typeface="+mn-ea"/>
              <a:cs typeface="+mn-cs"/>
            </a:rPr>
            <a:t>(Principio di conservazione dell’equilibrio contrattuale) </a:t>
          </a:r>
        </a:p>
      </dsp:txBody>
      <dsp:txXfrm>
        <a:off x="2308812" y="1135027"/>
        <a:ext cx="3239393" cy="773740"/>
      </dsp:txXfrm>
    </dsp:sp>
    <dsp:sp modelId="{4C6E4E20-2F5F-6149-9923-E07D1363797C}">
      <dsp:nvSpPr>
        <dsp:cNvPr id="0" name=""/>
        <dsp:cNvSpPr/>
      </dsp:nvSpPr>
      <dsp:spPr>
        <a:xfrm rot="5400000">
          <a:off x="3856594" y="2004755"/>
          <a:ext cx="143829" cy="143829"/>
        </a:xfrm>
        <a:prstGeom prst="rightArrow">
          <a:avLst>
            <a:gd name="adj1" fmla="val 667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2077170-2FFC-7B4D-B88D-10EED231B693}">
      <dsp:nvSpPr>
        <dsp:cNvPr id="0" name=""/>
        <dsp:cNvSpPr/>
      </dsp:nvSpPr>
      <dsp:spPr>
        <a:xfrm>
          <a:off x="2284740" y="2220499"/>
          <a:ext cx="3287537" cy="821884"/>
        </a:xfrm>
        <a:prstGeom prst="roundRect">
          <a:avLst>
            <a:gd name="adj" fmla="val 10000"/>
          </a:avLst>
        </a:prstGeom>
        <a:solidFill>
          <a:srgbClr val="FFFF00"/>
        </a:solidFill>
        <a:ln w="25400" cap="flat" cmpd="sng" algn="ctr">
          <a:solidFill>
            <a:srgbClr val="FF0000">
              <a:alpha val="90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it-IT" sz="2400" b="1" kern="1200" dirty="0">
              <a:solidFill>
                <a:srgbClr val="FF0000"/>
              </a:solidFill>
              <a:latin typeface="Arial"/>
              <a:ea typeface="+mn-ea"/>
              <a:cs typeface="+mn-cs"/>
            </a:rPr>
            <a:t>Art. 2 </a:t>
          </a:r>
          <a:r>
            <a:rPr lang="it-IT" sz="2400" b="1" kern="1200" dirty="0" err="1">
              <a:solidFill>
                <a:srgbClr val="FF0000"/>
              </a:solidFill>
              <a:latin typeface="Arial"/>
              <a:ea typeface="+mn-ea"/>
              <a:cs typeface="+mn-cs"/>
            </a:rPr>
            <a:t>Alleg</a:t>
          </a:r>
          <a:r>
            <a:rPr lang="it-IT" sz="2400" b="1" kern="1200" dirty="0">
              <a:solidFill>
                <a:srgbClr val="FF0000"/>
              </a:solidFill>
              <a:latin typeface="Arial"/>
              <a:ea typeface="+mn-ea"/>
              <a:cs typeface="+mn-cs"/>
            </a:rPr>
            <a:t>. II.2 – bis</a:t>
          </a:r>
        </a:p>
      </dsp:txBody>
      <dsp:txXfrm>
        <a:off x="2308812" y="2244571"/>
        <a:ext cx="3239393" cy="773740"/>
      </dsp:txXfrm>
    </dsp:sp>
    <dsp:sp modelId="{CCB8BD26-797B-294C-8E68-7E2103704980}">
      <dsp:nvSpPr>
        <dsp:cNvPr id="0" name=""/>
        <dsp:cNvSpPr/>
      </dsp:nvSpPr>
      <dsp:spPr>
        <a:xfrm>
          <a:off x="6032533" y="1411"/>
          <a:ext cx="3287537" cy="82188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180" tIns="43180" rIns="43180" bIns="43180" numCol="1" spcCol="1270" anchor="ctr" anchorCtr="0">
          <a:noAutofit/>
        </a:bodyPr>
        <a:lstStyle/>
        <a:p>
          <a:pPr marL="0" lvl="0" indent="0" algn="ctr" defTabSz="1511300">
            <a:lnSpc>
              <a:spcPct val="90000"/>
            </a:lnSpc>
            <a:spcBef>
              <a:spcPct val="0"/>
            </a:spcBef>
            <a:spcAft>
              <a:spcPct val="35000"/>
            </a:spcAft>
            <a:buNone/>
          </a:pPr>
          <a:r>
            <a:rPr lang="it-IT" sz="3400" kern="1200" dirty="0"/>
            <a:t>APPLICAZIONE</a:t>
          </a:r>
        </a:p>
      </dsp:txBody>
      <dsp:txXfrm>
        <a:off x="6056605" y="25483"/>
        <a:ext cx="3239393" cy="773740"/>
      </dsp:txXfrm>
    </dsp:sp>
    <dsp:sp modelId="{E41FF411-C125-6149-87EB-1096306A099E}">
      <dsp:nvSpPr>
        <dsp:cNvPr id="0" name=""/>
        <dsp:cNvSpPr/>
      </dsp:nvSpPr>
      <dsp:spPr>
        <a:xfrm rot="5400000">
          <a:off x="7604387" y="895211"/>
          <a:ext cx="143829" cy="143829"/>
        </a:xfrm>
        <a:prstGeom prst="rightArrow">
          <a:avLst>
            <a:gd name="adj1" fmla="val 667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F02B80F-3298-C74A-BA9D-14BDACC40CD9}">
      <dsp:nvSpPr>
        <dsp:cNvPr id="0" name=""/>
        <dsp:cNvSpPr/>
      </dsp:nvSpPr>
      <dsp:spPr>
        <a:xfrm>
          <a:off x="6032533" y="1110955"/>
          <a:ext cx="3287537" cy="821884"/>
        </a:xfrm>
        <a:prstGeom prst="roundRect">
          <a:avLst>
            <a:gd name="adj" fmla="val 10000"/>
          </a:avLst>
        </a:prstGeom>
        <a:solidFill>
          <a:srgbClr val="FFFFFF">
            <a:alpha val="90000"/>
            <a:hueOff val="0"/>
            <a:satOff val="0"/>
            <a:lumOff val="0"/>
            <a:alphaOff val="0"/>
          </a:srgbClr>
        </a:solidFill>
        <a:ln w="25400" cap="flat" cmpd="sng" algn="ctr">
          <a:solidFill>
            <a:srgbClr val="5B9BD5">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3815" tIns="29210" rIns="43815" bIns="29210" numCol="1" spcCol="1270" anchor="ctr" anchorCtr="0">
          <a:noAutofit/>
        </a:bodyPr>
        <a:lstStyle/>
        <a:p>
          <a:pPr marL="0" lvl="0" indent="0" algn="ctr" defTabSz="1022350">
            <a:lnSpc>
              <a:spcPct val="90000"/>
            </a:lnSpc>
            <a:spcBef>
              <a:spcPct val="0"/>
            </a:spcBef>
            <a:spcAft>
              <a:spcPct val="35000"/>
            </a:spcAft>
            <a:buNone/>
          </a:pPr>
          <a:r>
            <a:rPr lang="it-IT" sz="1600" b="1" kern="1200" dirty="0">
              <a:solidFill>
                <a:srgbClr val="000000">
                  <a:hueOff val="0"/>
                  <a:satOff val="0"/>
                  <a:lumOff val="0"/>
                  <a:alphaOff val="0"/>
                </a:srgbClr>
              </a:solidFill>
              <a:latin typeface="Arial"/>
              <a:ea typeface="+mn-ea"/>
              <a:cs typeface="+mn-cs"/>
            </a:rPr>
            <a:t>Art. 60 </a:t>
          </a:r>
          <a:r>
            <a:rPr lang="it-IT" sz="1600" b="0" kern="1200" dirty="0">
              <a:solidFill>
                <a:srgbClr val="000000">
                  <a:hueOff val="0"/>
                  <a:satOff val="0"/>
                  <a:lumOff val="0"/>
                  <a:alphaOff val="0"/>
                </a:srgbClr>
              </a:solidFill>
              <a:latin typeface="Arial"/>
              <a:ea typeface="+mn-ea"/>
              <a:cs typeface="+mn-cs"/>
            </a:rPr>
            <a:t>- (</a:t>
          </a:r>
          <a:r>
            <a:rPr lang="it-IT" sz="1600" kern="1200" dirty="0">
              <a:solidFill>
                <a:srgbClr val="000000">
                  <a:hueOff val="0"/>
                  <a:satOff val="0"/>
                  <a:lumOff val="0"/>
                  <a:alphaOff val="0"/>
                </a:srgbClr>
              </a:solidFill>
              <a:latin typeface="Arial"/>
              <a:ea typeface="+mn-ea"/>
              <a:cs typeface="+mn-cs"/>
            </a:rPr>
            <a:t>Revisione Prezzi)</a:t>
          </a:r>
        </a:p>
        <a:p>
          <a:pPr marL="0" lvl="0" indent="0" algn="ctr" defTabSz="1022350">
            <a:lnSpc>
              <a:spcPct val="90000"/>
            </a:lnSpc>
            <a:spcBef>
              <a:spcPct val="0"/>
            </a:spcBef>
            <a:spcAft>
              <a:spcPct val="35000"/>
            </a:spcAft>
            <a:buNone/>
          </a:pPr>
          <a:r>
            <a:rPr lang="it-IT" sz="1600" kern="1200" dirty="0">
              <a:solidFill>
                <a:srgbClr val="000000">
                  <a:hueOff val="0"/>
                  <a:satOff val="0"/>
                  <a:lumOff val="0"/>
                  <a:alphaOff val="0"/>
                </a:srgbClr>
              </a:solidFill>
              <a:latin typeface="Arial"/>
              <a:ea typeface="+mn-ea"/>
              <a:cs typeface="+mn-cs"/>
            </a:rPr>
            <a:t> </a:t>
          </a:r>
          <a:r>
            <a:rPr lang="it-IT" sz="1600" b="1" kern="1200" dirty="0">
              <a:solidFill>
                <a:srgbClr val="000000">
                  <a:hueOff val="0"/>
                  <a:satOff val="0"/>
                  <a:lumOff val="0"/>
                  <a:alphaOff val="0"/>
                </a:srgbClr>
              </a:solidFill>
              <a:latin typeface="Arial"/>
              <a:ea typeface="+mn-ea"/>
              <a:cs typeface="+mn-cs"/>
            </a:rPr>
            <a:t>Art. 120 </a:t>
          </a:r>
          <a:r>
            <a:rPr lang="it-IT" sz="1600" b="0" kern="1200" dirty="0">
              <a:solidFill>
                <a:srgbClr val="000000">
                  <a:hueOff val="0"/>
                  <a:satOff val="0"/>
                  <a:lumOff val="0"/>
                  <a:alphaOff val="0"/>
                </a:srgbClr>
              </a:solidFill>
              <a:latin typeface="Arial"/>
              <a:ea typeface="+mn-ea"/>
              <a:cs typeface="+mn-cs"/>
            </a:rPr>
            <a:t>- </a:t>
          </a:r>
          <a:r>
            <a:rPr lang="it-IT" sz="1600" kern="1200" dirty="0">
              <a:solidFill>
                <a:srgbClr val="000000">
                  <a:hueOff val="0"/>
                  <a:satOff val="0"/>
                  <a:lumOff val="0"/>
                  <a:alphaOff val="0"/>
                </a:srgbClr>
              </a:solidFill>
              <a:latin typeface="Arial"/>
              <a:ea typeface="+mn-ea"/>
              <a:cs typeface="+mn-cs"/>
            </a:rPr>
            <a:t>(Modifiche dei contratti in corso di esecuzione)</a:t>
          </a:r>
        </a:p>
      </dsp:txBody>
      <dsp:txXfrm>
        <a:off x="6056605" y="1135027"/>
        <a:ext cx="3239393" cy="773740"/>
      </dsp:txXfrm>
    </dsp:sp>
    <dsp:sp modelId="{2A03901A-4BCC-A349-B9B8-AAE67A759D3E}">
      <dsp:nvSpPr>
        <dsp:cNvPr id="0" name=""/>
        <dsp:cNvSpPr/>
      </dsp:nvSpPr>
      <dsp:spPr>
        <a:xfrm rot="5400000">
          <a:off x="7604387" y="2004755"/>
          <a:ext cx="143829" cy="143829"/>
        </a:xfrm>
        <a:prstGeom prst="rightArrow">
          <a:avLst>
            <a:gd name="adj1" fmla="val 667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857FABE-487A-FB4C-875F-F0EA04A49FB2}">
      <dsp:nvSpPr>
        <dsp:cNvPr id="0" name=""/>
        <dsp:cNvSpPr/>
      </dsp:nvSpPr>
      <dsp:spPr>
        <a:xfrm>
          <a:off x="6032533" y="2220499"/>
          <a:ext cx="3287537" cy="821884"/>
        </a:xfrm>
        <a:prstGeom prst="roundRect">
          <a:avLst>
            <a:gd name="adj" fmla="val 10000"/>
          </a:avLst>
        </a:prstGeom>
        <a:solidFill>
          <a:srgbClr val="FFFF00">
            <a:alpha val="90000"/>
          </a:srgbClr>
        </a:solidFill>
        <a:ln w="25400" cap="flat" cmpd="sng" algn="ctr">
          <a:solidFill>
            <a:srgbClr val="FF0000">
              <a:alpha val="90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it-IT" sz="2400" b="1" kern="1200" dirty="0" err="1">
              <a:solidFill>
                <a:srgbClr val="FF0000"/>
              </a:solidFill>
            </a:rPr>
            <a:t>Alleg</a:t>
          </a:r>
          <a:r>
            <a:rPr lang="it-IT" sz="2400" b="1" kern="1200" dirty="0">
              <a:solidFill>
                <a:srgbClr val="FF0000"/>
              </a:solidFill>
            </a:rPr>
            <a:t>. II.2 - bis</a:t>
          </a:r>
        </a:p>
      </dsp:txBody>
      <dsp:txXfrm>
        <a:off x="6056605" y="2244571"/>
        <a:ext cx="3239393" cy="77374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3ECD17-64FA-2944-B159-3E60CE846623}">
      <dsp:nvSpPr>
        <dsp:cNvPr id="0" name=""/>
        <dsp:cNvSpPr/>
      </dsp:nvSpPr>
      <dsp:spPr>
        <a:xfrm>
          <a:off x="0" y="51183"/>
          <a:ext cx="11548532" cy="4890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it-IT" sz="2100" b="1" i="0" kern="1200" dirty="0">
              <a:solidFill>
                <a:srgbClr val="FFFFFF"/>
              </a:solidFill>
              <a:latin typeface="Arial"/>
              <a:ea typeface="+mn-ea"/>
              <a:cs typeface="+mn-cs"/>
            </a:rPr>
            <a:t>Art. 9 (Principio di conservazione dell’equilibrio contrattuale)</a:t>
          </a:r>
        </a:p>
      </dsp:txBody>
      <dsp:txXfrm>
        <a:off x="23874" y="75057"/>
        <a:ext cx="11500784" cy="441312"/>
      </dsp:txXfrm>
    </dsp:sp>
    <dsp:sp modelId="{6236F7F7-CCD2-9F46-9907-6B716DEB598B}">
      <dsp:nvSpPr>
        <dsp:cNvPr id="0" name=""/>
        <dsp:cNvSpPr/>
      </dsp:nvSpPr>
      <dsp:spPr>
        <a:xfrm>
          <a:off x="0" y="540243"/>
          <a:ext cx="11548532" cy="48272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6666" tIns="27940" rIns="156464" bIns="27940" numCol="1" spcCol="1270" anchor="t" anchorCtr="0">
          <a:noAutofit/>
        </a:bodyPr>
        <a:lstStyle/>
        <a:p>
          <a:pPr marL="171450" lvl="1" indent="-171450" algn="just" defTabSz="755650">
            <a:lnSpc>
              <a:spcPct val="90000"/>
            </a:lnSpc>
            <a:spcBef>
              <a:spcPct val="0"/>
            </a:spcBef>
            <a:spcAft>
              <a:spcPct val="20000"/>
            </a:spcAft>
            <a:buNone/>
          </a:pPr>
          <a:r>
            <a:rPr lang="it-IT" sz="1700" b="0" i="0" kern="1200" dirty="0">
              <a:highlight>
                <a:srgbClr val="FFFF00"/>
              </a:highlight>
            </a:rPr>
            <a:t>1. Se sopravvengono circostanze straordinarie e imprevedibili, </a:t>
          </a:r>
          <a:r>
            <a:rPr lang="it-IT" sz="1700" b="1" i="0" u="sng" kern="1200" dirty="0">
              <a:highlight>
                <a:srgbClr val="FFFF00"/>
              </a:highlight>
            </a:rPr>
            <a:t>estranee alla normale alea</a:t>
          </a:r>
          <a:r>
            <a:rPr lang="it-IT" sz="1700" b="0" i="0" kern="1200" dirty="0">
              <a:highlight>
                <a:srgbClr val="FFFF00"/>
              </a:highlight>
            </a:rPr>
            <a:t>, all’ordinaria fluttuazione economica e </a:t>
          </a:r>
          <a:r>
            <a:rPr lang="it-IT" sz="1700" b="1" i="0" u="sng" kern="1200" dirty="0">
              <a:highlight>
                <a:srgbClr val="FFFF00"/>
              </a:highlight>
            </a:rPr>
            <a:t>al rischio di mercato</a:t>
          </a:r>
          <a:r>
            <a:rPr lang="it-IT" sz="1700" b="1" i="0" u="none" kern="1200" dirty="0">
              <a:highlight>
                <a:srgbClr val="FFFF00"/>
              </a:highlight>
            </a:rPr>
            <a:t> </a:t>
          </a:r>
          <a:r>
            <a:rPr lang="it-IT" sz="1700" b="0" i="0" u="none" kern="1200" dirty="0">
              <a:highlight>
                <a:srgbClr val="FFFF00"/>
              </a:highlight>
            </a:rPr>
            <a:t>e </a:t>
          </a:r>
          <a:r>
            <a:rPr lang="it-IT" sz="1700" b="0" i="0" kern="1200" dirty="0">
              <a:highlight>
                <a:srgbClr val="FFFF00"/>
              </a:highlight>
            </a:rPr>
            <a:t>tali da alterare in maniera rilevante l’equilibrio originario del contratto, la parte svantaggiata, che non abbia volontariamente assunto il relativo rischio, ha diritto alla rinegoziazione secondo buona fede delle condizioni contrattuali. </a:t>
          </a:r>
          <a:r>
            <a:rPr lang="it-IT" sz="1700" b="1" i="0" kern="1200" dirty="0">
              <a:highlight>
                <a:srgbClr val="FFFF00"/>
              </a:highlight>
            </a:rPr>
            <a:t>Gli oneri per la rinegoziazione sono riconosciuti all’esecutore a valere sulle somme a disposizione indicate nel quadro economico dell’intervento, alle voci imprevisti e accantonamenti e, se necessario, anche utilizzando le economie da ribasso d’asta</a:t>
          </a:r>
          <a:r>
            <a:rPr lang="it-IT" sz="1700" b="0" i="0" kern="1200" dirty="0">
              <a:highlight>
                <a:srgbClr val="FFFF00"/>
              </a:highlight>
            </a:rPr>
            <a:t>.</a:t>
          </a:r>
          <a:endParaRPr lang="it-IT" sz="1700" b="1" kern="1200" dirty="0">
            <a:highlight>
              <a:srgbClr val="FFFF00"/>
            </a:highlight>
          </a:endParaRPr>
        </a:p>
        <a:p>
          <a:pPr marL="171450" lvl="1" indent="-171450" algn="just" defTabSz="755650">
            <a:lnSpc>
              <a:spcPct val="90000"/>
            </a:lnSpc>
            <a:spcBef>
              <a:spcPct val="0"/>
            </a:spcBef>
            <a:spcAft>
              <a:spcPct val="20000"/>
            </a:spcAft>
            <a:buNone/>
          </a:pPr>
          <a:r>
            <a:rPr lang="it-IT" sz="1700" b="0" i="0" kern="1200" dirty="0"/>
            <a:t>2. Nell’ambito delle risorse individuate al comma 1, </a:t>
          </a:r>
          <a:r>
            <a:rPr lang="it-IT" sz="1700" b="1" i="0" kern="1200" dirty="0"/>
            <a:t>la rinegoziazione si limita al ripristino dell’originario equilibrio </a:t>
          </a:r>
          <a:r>
            <a:rPr lang="it-IT" sz="1700" b="0" i="0" kern="1200" dirty="0"/>
            <a:t>del contratto oggetto dell’affidamento, quale risultante dal bando e dal provvedimento di aggiudicazione, </a:t>
          </a:r>
          <a:r>
            <a:rPr lang="it-IT" sz="1700" b="1" i="0" kern="1200" dirty="0"/>
            <a:t>senza alterarne la sostanza economica</a:t>
          </a:r>
          <a:r>
            <a:rPr lang="it-IT" sz="1700" b="0" i="0" kern="1200" dirty="0"/>
            <a:t>.</a:t>
          </a:r>
        </a:p>
        <a:p>
          <a:pPr marL="171450" lvl="1" indent="-171450" algn="just" defTabSz="755650">
            <a:lnSpc>
              <a:spcPct val="90000"/>
            </a:lnSpc>
            <a:spcBef>
              <a:spcPct val="0"/>
            </a:spcBef>
            <a:spcAft>
              <a:spcPct val="20000"/>
            </a:spcAft>
            <a:buNone/>
          </a:pPr>
          <a:r>
            <a:rPr lang="it-IT" sz="1700" b="0" i="0" kern="1200" dirty="0"/>
            <a:t>3. Se le circostanze sopravvenute di cui al comma 1 rendono la </a:t>
          </a:r>
          <a:r>
            <a:rPr lang="it-IT" sz="1700" b="1" i="0" kern="1200" dirty="0"/>
            <a:t>prestazione</a:t>
          </a:r>
          <a:r>
            <a:rPr lang="it-IT" sz="1700" b="0" i="0" kern="1200" dirty="0"/>
            <a:t>, in parte o temporaneamente, </a:t>
          </a:r>
          <a:r>
            <a:rPr lang="it-IT" sz="1700" b="1" i="0" kern="1200" dirty="0"/>
            <a:t>inutile o inutilizzabile</a:t>
          </a:r>
          <a:r>
            <a:rPr lang="it-IT" sz="1700" b="0" i="0" kern="1200" dirty="0"/>
            <a:t> per uno dei contraenti, questi ha diritto a una riduzione proporzionale del corrispettivo, secondo le </a:t>
          </a:r>
          <a:r>
            <a:rPr lang="it-IT" sz="1700" b="1" i="0" kern="1200" dirty="0">
              <a:solidFill>
                <a:srgbClr val="FF0000"/>
              </a:solidFill>
            </a:rPr>
            <a:t>regole dell’impossibilità parziale</a:t>
          </a:r>
          <a:r>
            <a:rPr lang="it-IT" sz="1700" b="0" i="0" kern="1200" dirty="0"/>
            <a:t>.</a:t>
          </a:r>
        </a:p>
        <a:p>
          <a:pPr marL="171450" lvl="1" indent="-171450" algn="just" defTabSz="755650">
            <a:lnSpc>
              <a:spcPct val="90000"/>
            </a:lnSpc>
            <a:spcBef>
              <a:spcPct val="0"/>
            </a:spcBef>
            <a:spcAft>
              <a:spcPct val="20000"/>
            </a:spcAft>
            <a:buNone/>
          </a:pPr>
          <a:r>
            <a:rPr lang="it-IT" sz="1700" b="0" i="0" kern="1200" dirty="0"/>
            <a:t>4. Le stazioni appaltanti e gli enti concedenti favoriscono l’inserimento nel contratto di </a:t>
          </a:r>
          <a:r>
            <a:rPr lang="it-IT" sz="1700" b="1" i="0" kern="1200" dirty="0">
              <a:solidFill>
                <a:srgbClr val="FF0000"/>
              </a:solidFill>
            </a:rPr>
            <a:t>clausole di rinegoziazione</a:t>
          </a:r>
          <a:r>
            <a:rPr lang="it-IT" sz="1700" b="0" i="0" kern="1200" dirty="0"/>
            <a:t>, dandone pubblicità nel bando o nell’avviso di indizione della gara, </a:t>
          </a:r>
          <a:r>
            <a:rPr lang="it-IT" sz="1700" b="1" i="0" kern="1200" dirty="0">
              <a:solidFill>
                <a:srgbClr val="FF0000"/>
              </a:solidFill>
            </a:rPr>
            <a:t>specie quando il contratto risulta particolarmente esposto per la sua durata</a:t>
          </a:r>
          <a:r>
            <a:rPr lang="it-IT" sz="1700" b="0" i="0" kern="1200" dirty="0"/>
            <a:t>, </a:t>
          </a:r>
          <a:r>
            <a:rPr lang="it-IT" sz="1700" b="1" i="0" kern="1200" dirty="0">
              <a:solidFill>
                <a:srgbClr val="FF0000"/>
              </a:solidFill>
            </a:rPr>
            <a:t>per il contesto economico di riferimento</a:t>
          </a:r>
          <a:r>
            <a:rPr lang="it-IT" sz="1700" b="0" i="0" kern="1200" dirty="0"/>
            <a:t> o per altre circostanze, al rischio delle interferenze da sopravvenienze.</a:t>
          </a:r>
        </a:p>
        <a:p>
          <a:pPr marL="171450" lvl="1" indent="-171450" algn="l" defTabSz="755650">
            <a:lnSpc>
              <a:spcPct val="90000"/>
            </a:lnSpc>
            <a:spcBef>
              <a:spcPct val="0"/>
            </a:spcBef>
            <a:spcAft>
              <a:spcPct val="20000"/>
            </a:spcAft>
            <a:buNone/>
          </a:pPr>
          <a:r>
            <a:rPr lang="it-IT" sz="1700" b="0" i="0" kern="1200" dirty="0"/>
            <a:t>5. </a:t>
          </a:r>
          <a:r>
            <a:rPr lang="it-IT" sz="1700" b="1" i="0" kern="1200" dirty="0"/>
            <a:t>In applicazione del principio di conservazione dell’equilibrio contrattuale si applicano le disposizioni di cui agli </a:t>
          </a:r>
          <a:r>
            <a:rPr lang="it-IT" sz="1700" b="1" i="0" kern="1200" dirty="0">
              <a:hlinkClick xmlns:r="http://schemas.openxmlformats.org/officeDocument/2006/relationships" r:id="rId1"/>
            </a:rPr>
            <a:t>articoli 60</a:t>
          </a:r>
          <a:r>
            <a:rPr lang="it-IT" sz="1700" b="1" i="0" kern="1200" dirty="0"/>
            <a:t> e </a:t>
          </a:r>
          <a:r>
            <a:rPr lang="it-IT" sz="1700" b="1" i="0" kern="1200" dirty="0">
              <a:hlinkClick xmlns:r="http://schemas.openxmlformats.org/officeDocument/2006/relationships" r:id="rId2"/>
            </a:rPr>
            <a:t>120</a:t>
          </a:r>
          <a:r>
            <a:rPr lang="it-IT" sz="1700" b="1" i="0" kern="1200" dirty="0"/>
            <a:t>.</a:t>
          </a:r>
        </a:p>
        <a:p>
          <a:pPr marL="171450" lvl="1" indent="-171450" algn="l" defTabSz="755650">
            <a:lnSpc>
              <a:spcPct val="90000"/>
            </a:lnSpc>
            <a:spcBef>
              <a:spcPct val="0"/>
            </a:spcBef>
            <a:spcAft>
              <a:spcPct val="20000"/>
            </a:spcAft>
            <a:buNone/>
          </a:pPr>
          <a:endParaRPr lang="it-IT" sz="1700" kern="1200" dirty="0"/>
        </a:p>
      </dsp:txBody>
      <dsp:txXfrm>
        <a:off x="0" y="540243"/>
        <a:ext cx="11548532" cy="482724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C26144-E3DF-6F45-967C-A1770300A91A}">
      <dsp:nvSpPr>
        <dsp:cNvPr id="0" name=""/>
        <dsp:cNvSpPr/>
      </dsp:nvSpPr>
      <dsp:spPr>
        <a:xfrm>
          <a:off x="0" y="0"/>
          <a:ext cx="11548532" cy="509269"/>
        </a:xfrm>
        <a:prstGeom prst="roundRect">
          <a:avLst/>
        </a:prstGeom>
        <a:solidFill>
          <a:srgbClr val="5B9BD5">
            <a:hueOff val="0"/>
            <a:satOff val="0"/>
            <a:lumOff val="0"/>
            <a:alphaOff val="0"/>
          </a:srgbClr>
        </a:solid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just" defTabSz="1022350">
            <a:lnSpc>
              <a:spcPct val="90000"/>
            </a:lnSpc>
            <a:spcBef>
              <a:spcPct val="0"/>
            </a:spcBef>
            <a:spcAft>
              <a:spcPct val="35000"/>
            </a:spcAft>
            <a:buNone/>
          </a:pPr>
          <a:r>
            <a:rPr lang="it-IT" sz="2300" b="1" i="0" kern="1200" dirty="0">
              <a:solidFill>
                <a:srgbClr val="FFFFFF"/>
              </a:solidFill>
              <a:latin typeface="Arial"/>
              <a:ea typeface="+mn-ea"/>
              <a:cs typeface="+mn-cs"/>
            </a:rPr>
            <a:t>Art. 60 (Revisione dei prezzi)</a:t>
          </a:r>
        </a:p>
      </dsp:txBody>
      <dsp:txXfrm>
        <a:off x="24860" y="24860"/>
        <a:ext cx="11498812" cy="459549"/>
      </dsp:txXfrm>
    </dsp:sp>
    <dsp:sp modelId="{F333E450-2909-604C-A58C-DDAC66568675}">
      <dsp:nvSpPr>
        <dsp:cNvPr id="0" name=""/>
        <dsp:cNvSpPr/>
      </dsp:nvSpPr>
      <dsp:spPr>
        <a:xfrm>
          <a:off x="0" y="509674"/>
          <a:ext cx="11548532" cy="43412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6666" tIns="15240" rIns="85344" bIns="15240" numCol="1" spcCol="1270" anchor="t" anchorCtr="0">
          <a:noAutofit/>
        </a:bodyPr>
        <a:lstStyle/>
        <a:p>
          <a:pPr marL="15875" lvl="1" indent="-15875" algn="just" defTabSz="533400">
            <a:lnSpc>
              <a:spcPct val="90000"/>
            </a:lnSpc>
            <a:spcBef>
              <a:spcPct val="0"/>
            </a:spcBef>
            <a:spcAft>
              <a:spcPct val="20000"/>
            </a:spcAft>
            <a:buNone/>
            <a:tabLst/>
          </a:pPr>
          <a:r>
            <a:rPr lang="it-IT" sz="1200" b="1" i="0" kern="1200" dirty="0"/>
            <a:t>1. </a:t>
          </a:r>
          <a:r>
            <a:rPr lang="it-IT" sz="1200" b="0" i="0" kern="1200" dirty="0"/>
            <a:t>Nei documenti di gara iniziali delle procedure di affidamento è obbligatorio l'inserimento delle clausole di revisione prezzi riferite alle prestazioni oggetto del contratto.</a:t>
          </a:r>
          <a:endParaRPr lang="it-IT" sz="1200" b="1" kern="1200" dirty="0">
            <a:highlight>
              <a:srgbClr val="FFFF00"/>
            </a:highlight>
          </a:endParaRPr>
        </a:p>
        <a:p>
          <a:pPr marL="114300" lvl="1" indent="-114300" algn="just" defTabSz="533400">
            <a:lnSpc>
              <a:spcPct val="90000"/>
            </a:lnSpc>
            <a:spcBef>
              <a:spcPct val="0"/>
            </a:spcBef>
            <a:spcAft>
              <a:spcPct val="20000"/>
            </a:spcAft>
            <a:buNone/>
          </a:pPr>
          <a:r>
            <a:rPr lang="it-IT" sz="1200" b="1" i="0" kern="1200" dirty="0"/>
            <a:t>2. </a:t>
          </a:r>
          <a:r>
            <a:rPr lang="it-IT" sz="1200" b="0" i="0" kern="1200" dirty="0"/>
            <a:t>Queste clausole non apportano modifiche che alterino la natura generale del contratto o dell'accordo quadro; si attivano al verificarsi di particolari condizioni di natura oggettiva, che determinano:</a:t>
          </a:r>
        </a:p>
        <a:p>
          <a:pPr marL="114300" lvl="1" indent="-114300" algn="just" defTabSz="533400">
            <a:lnSpc>
              <a:spcPct val="90000"/>
            </a:lnSpc>
            <a:spcBef>
              <a:spcPct val="0"/>
            </a:spcBef>
            <a:spcAft>
              <a:spcPct val="20000"/>
            </a:spcAft>
            <a:buNone/>
          </a:pPr>
          <a:r>
            <a:rPr lang="it-IT" sz="1200" b="0" i="0" kern="1200" dirty="0">
              <a:highlight>
                <a:srgbClr val="FFFF00"/>
              </a:highlight>
            </a:rPr>
            <a:t>   </a:t>
          </a:r>
          <a:r>
            <a:rPr lang="it-IT" sz="1200" b="1" i="0" kern="1200" dirty="0">
              <a:highlight>
                <a:srgbClr val="FFFF00"/>
              </a:highlight>
            </a:rPr>
            <a:t>a)</a:t>
          </a:r>
          <a:r>
            <a:rPr lang="it-IT" sz="1200" b="0" i="0" kern="1200" dirty="0">
              <a:highlight>
                <a:srgbClr val="FFFF00"/>
              </a:highlight>
            </a:rPr>
            <a:t> </a:t>
          </a:r>
          <a:r>
            <a:rPr lang="it-IT" sz="1200" b="1" i="0" kern="1200" dirty="0">
              <a:highlight>
                <a:srgbClr val="FFFF00"/>
              </a:highlight>
            </a:rPr>
            <a:t>una variazione del costo dell'opera, in aumento o in diminuzione, superiore al 3 per cento dell'importo complessivo e operano nella misura del 90 per cento del valore eccedente la variazione del 3 per cento applicata alle prestazioni da eseguire;</a:t>
          </a:r>
          <a:endParaRPr lang="it-IT" sz="1200" b="0" i="0" kern="1200" dirty="0"/>
        </a:p>
        <a:p>
          <a:pPr marL="114300" lvl="1" indent="-114300" algn="just" defTabSz="533400">
            <a:lnSpc>
              <a:spcPct val="90000"/>
            </a:lnSpc>
            <a:spcBef>
              <a:spcPct val="0"/>
            </a:spcBef>
            <a:spcAft>
              <a:spcPct val="20000"/>
            </a:spcAft>
            <a:buNone/>
          </a:pPr>
          <a:r>
            <a:rPr lang="it-IT" sz="1200" b="0" i="0" kern="1200" dirty="0"/>
            <a:t>b) una variazione del costo della fornitura o del servizio, in aumento o in diminuzione, superiore al 5 per cento dell'importo complessivo e operano nella misura dell'80 per cento del valore eccedente la variazione del 5 per cento applicata alle prestazioni da eseguire.</a:t>
          </a:r>
        </a:p>
        <a:p>
          <a:pPr marL="114300" lvl="1" indent="-114300" algn="just" defTabSz="533400">
            <a:lnSpc>
              <a:spcPct val="90000"/>
            </a:lnSpc>
            <a:spcBef>
              <a:spcPct val="0"/>
            </a:spcBef>
            <a:spcAft>
              <a:spcPct val="20000"/>
            </a:spcAft>
            <a:buNone/>
          </a:pPr>
          <a:r>
            <a:rPr lang="it-IT" sz="1200" b="1" i="0" kern="1200" dirty="0"/>
            <a:t>3. </a:t>
          </a:r>
          <a:r>
            <a:rPr lang="it-IT" sz="1200" b="0" i="0" kern="1200" dirty="0"/>
            <a:t>Ai fini della determinazione della variazione dei costi e dei prezzi di cui al comma 1, si utilizzano i seguenti indici sintetici:</a:t>
          </a:r>
        </a:p>
        <a:p>
          <a:pPr marL="228600" lvl="2" indent="-114300" algn="just" defTabSz="533400">
            <a:lnSpc>
              <a:spcPct val="90000"/>
            </a:lnSpc>
            <a:spcBef>
              <a:spcPct val="0"/>
            </a:spcBef>
            <a:spcAft>
              <a:spcPct val="20000"/>
            </a:spcAft>
            <a:buNone/>
          </a:pPr>
          <a:r>
            <a:rPr lang="it-IT" sz="1200" b="1" i="0" kern="1200" dirty="0">
              <a:highlight>
                <a:srgbClr val="FFFF00"/>
              </a:highlight>
            </a:rPr>
            <a:t>a) con riguardo ai contratti di lavori, gli indici sintetici individuati ai sensi del comma 4-quater;</a:t>
          </a:r>
        </a:p>
        <a:p>
          <a:pPr marL="114300" lvl="1" indent="-114300" algn="just" defTabSz="533400">
            <a:lnSpc>
              <a:spcPct val="90000"/>
            </a:lnSpc>
            <a:spcBef>
              <a:spcPct val="0"/>
            </a:spcBef>
            <a:spcAft>
              <a:spcPct val="20000"/>
            </a:spcAft>
            <a:buNone/>
          </a:pPr>
          <a:r>
            <a:rPr lang="it-IT" sz="1200" b="1" i="0" kern="1200" dirty="0">
              <a:solidFill>
                <a:schemeClr val="tx1"/>
              </a:solidFill>
              <a:highlight>
                <a:srgbClr val="FFFF00"/>
              </a:highlight>
            </a:rPr>
            <a:t>4. Con provvedimento adottato dal Ministero dell'infrastrutture e dei trasporti, sentito l'ISTAT, sono adottati i singoli indici di costo delle lavorazioni, sulla base delle tipologie omogenee di cui alla tabella A dell'allegato II.2-bis, per la determinazione degli indici sintetici individuati ai sensi del comma 4-quater. 	</a:t>
          </a:r>
          <a:r>
            <a:rPr lang="it-IT" sz="1200" b="1" i="0" kern="1200" dirty="0">
              <a:solidFill>
                <a:srgbClr val="FF0000"/>
              </a:solidFill>
              <a:highlight>
                <a:srgbClr val="FFFF00"/>
              </a:highlight>
            </a:rPr>
            <a:t>N.B. IL PROVVEDIMENTO E’ STATO ADOTTATO CON </a:t>
          </a:r>
          <a:r>
            <a:rPr lang="it-IT" sz="1200" b="1" i="0" kern="1200" dirty="0" err="1">
              <a:solidFill>
                <a:srgbClr val="FF0000"/>
              </a:solidFill>
              <a:highlight>
                <a:srgbClr val="FFFF00"/>
              </a:highlight>
            </a:rPr>
            <a:t>CON</a:t>
          </a:r>
          <a:r>
            <a:rPr lang="it-IT" sz="1200" b="1" i="0" kern="1200" dirty="0">
              <a:solidFill>
                <a:srgbClr val="FF0000"/>
              </a:solidFill>
              <a:highlight>
                <a:srgbClr val="FFFF00"/>
              </a:highlight>
            </a:rPr>
            <a:t> DECRETO DIRIGENZIALE n. 730/2026 REGISTRATO ALLA </a:t>
          </a:r>
          <a:r>
            <a:rPr lang="it-IT" sz="1200" b="1" i="0" kern="1200" dirty="0" err="1">
              <a:solidFill>
                <a:srgbClr val="FF0000"/>
              </a:solidFill>
              <a:highlight>
                <a:srgbClr val="FFFF00"/>
              </a:highlight>
            </a:rPr>
            <a:t>CdC</a:t>
          </a:r>
          <a:r>
            <a:rPr lang="it-IT" sz="1200" b="1" i="0" kern="1200" dirty="0">
              <a:solidFill>
                <a:srgbClr val="FF0000"/>
              </a:solidFill>
              <a:highlight>
                <a:srgbClr val="FFFF00"/>
              </a:highlight>
            </a:rPr>
            <a:t> il 17.04.2026</a:t>
          </a:r>
        </a:p>
        <a:p>
          <a:pPr marL="114300" lvl="1" indent="-114300" algn="just" defTabSz="533400">
            <a:lnSpc>
              <a:spcPct val="90000"/>
            </a:lnSpc>
            <a:spcBef>
              <a:spcPct val="0"/>
            </a:spcBef>
            <a:spcAft>
              <a:spcPct val="20000"/>
            </a:spcAft>
            <a:buNone/>
          </a:pPr>
          <a:r>
            <a:rPr lang="it-IT" sz="1200" b="1" i="0" kern="1200" dirty="0"/>
            <a:t>4-bis. </a:t>
          </a:r>
          <a:r>
            <a:rPr lang="it-IT" sz="1200" b="0" i="0" kern="1200" dirty="0"/>
            <a:t>Gli indici di prezzo di cui al comma 3, lettera b), sono pubblicati, unitamente alla relativa metodologia di calcolo, sul portale istituzionale dell'ISTAT in conformità alle pertinenti disposizioni normative europee e nazionali in materia di comunicazione e diffusione dell'informazione statistica ufficiale.</a:t>
          </a:r>
        </a:p>
        <a:p>
          <a:pPr marL="114300" lvl="1" indent="-114300" algn="just" defTabSz="533400">
            <a:lnSpc>
              <a:spcPct val="90000"/>
            </a:lnSpc>
            <a:spcBef>
              <a:spcPct val="0"/>
            </a:spcBef>
            <a:spcAft>
              <a:spcPct val="20000"/>
            </a:spcAft>
            <a:buNone/>
          </a:pPr>
          <a:r>
            <a:rPr lang="it-IT" sz="1200" b="1" i="0" kern="1200" dirty="0">
              <a:highlight>
                <a:srgbClr val="FFFF00"/>
              </a:highlight>
            </a:rPr>
            <a:t>4-quater. </a:t>
          </a:r>
          <a:r>
            <a:rPr lang="it-IT" sz="1200" b="1" i="0" u="sng" kern="1200" dirty="0">
              <a:solidFill>
                <a:srgbClr val="FF0000"/>
              </a:solidFill>
              <a:highlight>
                <a:srgbClr val="FFFF00"/>
              </a:highlight>
              <a:latin typeface="Arial"/>
              <a:ea typeface="+mn-ea"/>
              <a:cs typeface="+mn-cs"/>
            </a:rPr>
            <a:t>L'</a:t>
          </a:r>
          <a:r>
            <a:rPr lang="it-IT" sz="1200" b="1" i="0" u="sng" kern="1200" dirty="0">
              <a:solidFill>
                <a:srgbClr val="FF0000"/>
              </a:solidFill>
              <a:highlight>
                <a:srgbClr val="FFFF00"/>
              </a:highlight>
              <a:latin typeface="Arial"/>
              <a:ea typeface="+mn-ea"/>
              <a:cs typeface="+mn-cs"/>
              <a:hlinkClick xmlns:r="http://schemas.openxmlformats.org/officeDocument/2006/relationships" r:id="rId1">
                <a:extLst>
                  <a:ext uri="{A12FA001-AC4F-418D-AE19-62706E023703}">
                    <ahyp:hlinkClr xmlns:ahyp="http://schemas.microsoft.com/office/drawing/2018/hyperlinkcolor" val="tx"/>
                  </a:ext>
                </a:extLst>
              </a:hlinkClick>
            </a:rPr>
            <a:t>allegato II.2-bis</a:t>
          </a:r>
          <a:r>
            <a:rPr lang="it-IT" sz="1200" b="1" i="0" u="none" kern="1200" dirty="0">
              <a:solidFill>
                <a:srgbClr val="FF0000"/>
              </a:solidFill>
              <a:highlight>
                <a:srgbClr val="FFFF00"/>
              </a:highlight>
              <a:latin typeface="Arial"/>
              <a:ea typeface="+mn-ea"/>
              <a:cs typeface="+mn-cs"/>
            </a:rPr>
            <a:t> </a:t>
          </a:r>
          <a:r>
            <a:rPr lang="it-IT" sz="1200" b="1" i="0" kern="1200" dirty="0">
              <a:highlight>
                <a:srgbClr val="FFFF00"/>
              </a:highlight>
            </a:rPr>
            <a:t>disciplina le modalità di applicazione delle clausole di revisione dei prezzi, tenuto conto della natura e del settore merceologico dell'appalto, e degli indici disponibili e ne specifica le modalità di corresponsione, anche in considerazione dell'eventuale ricorso al subappalto.</a:t>
          </a:r>
        </a:p>
        <a:p>
          <a:pPr marL="114300" lvl="1" indent="-114300" algn="just" defTabSz="533400">
            <a:lnSpc>
              <a:spcPct val="90000"/>
            </a:lnSpc>
            <a:spcBef>
              <a:spcPct val="0"/>
            </a:spcBef>
            <a:spcAft>
              <a:spcPts val="0"/>
            </a:spcAft>
            <a:buNone/>
          </a:pPr>
          <a:r>
            <a:rPr lang="it-IT" sz="1200" b="1" i="0" kern="1200" dirty="0"/>
            <a:t>5. </a:t>
          </a:r>
          <a:r>
            <a:rPr lang="it-IT" sz="1200" b="0" i="0" kern="1200" dirty="0"/>
            <a:t>Per far fronte ai maggiori oneri derivanti dalla revisione prezzi di cui al presente articolo </a:t>
          </a:r>
          <a:r>
            <a:rPr lang="it-IT" sz="1200" b="1" i="0" kern="1200" dirty="0"/>
            <a:t>le stazioni appaltanti utilizzano:</a:t>
          </a:r>
        </a:p>
        <a:p>
          <a:pPr marL="114300" lvl="1" indent="-114300" algn="just" defTabSz="533400">
            <a:lnSpc>
              <a:spcPct val="90000"/>
            </a:lnSpc>
            <a:spcBef>
              <a:spcPct val="0"/>
            </a:spcBef>
            <a:spcAft>
              <a:spcPts val="0"/>
            </a:spcAft>
            <a:buNone/>
          </a:pPr>
          <a:r>
            <a:rPr lang="it-IT" sz="1200" b="0" i="0" kern="1200" dirty="0"/>
            <a:t>   a) </a:t>
          </a:r>
          <a:r>
            <a:rPr lang="it-IT" sz="1200" b="1" i="0" kern="1200" dirty="0"/>
            <a:t>nel limite del 50 per cento</a:t>
          </a:r>
          <a:r>
            <a:rPr lang="it-IT" sz="1200" b="0" i="0" kern="1200" dirty="0"/>
            <a:t>, le risorse appositamente accantonate per imprevisti nel quadro economico di ogni intervento, fatte salve le somme relative agli impegni contrattuali già assunti, e le eventuali ulteriori somme a disposizione della medesima stazione appaltante e stanziate annualmente relativamente allo stesso intervento;</a:t>
          </a:r>
        </a:p>
        <a:p>
          <a:pPr marL="228600" lvl="2" indent="-114300" algn="just" defTabSz="533400">
            <a:lnSpc>
              <a:spcPct val="90000"/>
            </a:lnSpc>
            <a:spcBef>
              <a:spcPct val="0"/>
            </a:spcBef>
            <a:spcAft>
              <a:spcPct val="20000"/>
            </a:spcAft>
            <a:buNone/>
          </a:pPr>
          <a:r>
            <a:rPr lang="it-IT" sz="1200" b="0" i="0" kern="1200" dirty="0"/>
            <a:t>b</a:t>
          </a:r>
          <a:r>
            <a:rPr lang="it-IT" sz="1200" b="1" i="0" kern="1200" dirty="0"/>
            <a:t>) le somme derivanti da ribassi d'asta</a:t>
          </a:r>
          <a:r>
            <a:rPr lang="it-IT" sz="1200" b="0" i="0" kern="1200" dirty="0"/>
            <a:t>, se non ne è prevista una diversa destinazione dalle norme vigenti;</a:t>
          </a:r>
        </a:p>
        <a:p>
          <a:pPr marL="228600" lvl="2" indent="-114300" algn="just" defTabSz="533400">
            <a:lnSpc>
              <a:spcPct val="90000"/>
            </a:lnSpc>
            <a:spcBef>
              <a:spcPct val="0"/>
            </a:spcBef>
            <a:spcAft>
              <a:spcPct val="20000"/>
            </a:spcAft>
            <a:buNone/>
          </a:pPr>
          <a:r>
            <a:rPr lang="it-IT" sz="1200" b="0" i="0" kern="1200" dirty="0"/>
            <a:t>c) </a:t>
          </a:r>
          <a:r>
            <a:rPr lang="it-IT" sz="1200" b="1" i="0" kern="1200" dirty="0"/>
            <a:t>le somme disponibili relative ad altri interventi ultimati </a:t>
          </a:r>
          <a:r>
            <a:rPr lang="it-IT" sz="1200" b="0" i="0" kern="1200" dirty="0"/>
            <a:t>di competenza della medesima stazione appaltante e per i quali siano stati eseguiti i relativi collaudi o emessi i certificati di regolare esecuzione, nel rispetto delle procedure contabili della spesa e nei limiti della residua spesa autorizzata disponibile.</a:t>
          </a:r>
        </a:p>
      </dsp:txBody>
      <dsp:txXfrm>
        <a:off x="0" y="509674"/>
        <a:ext cx="11548532" cy="434125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D930600-98E1-014F-9559-F80F3B6480CF}">
      <dsp:nvSpPr>
        <dsp:cNvPr id="0" name=""/>
        <dsp:cNvSpPr/>
      </dsp:nvSpPr>
      <dsp:spPr>
        <a:xfrm>
          <a:off x="0" y="0"/>
          <a:ext cx="11548532" cy="8611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just" defTabSz="889000">
            <a:lnSpc>
              <a:spcPct val="90000"/>
            </a:lnSpc>
            <a:spcBef>
              <a:spcPct val="0"/>
            </a:spcBef>
            <a:spcAft>
              <a:spcPct val="35000"/>
            </a:spcAft>
            <a:buNone/>
          </a:pPr>
          <a:r>
            <a:rPr lang="it-IT" sz="2000" b="1" i="0" kern="1200" dirty="0"/>
            <a:t>Art. 120. (Modifica dei contratti in corso di esecuzione</a:t>
          </a:r>
          <a:r>
            <a:rPr lang="it-IT" sz="500" b="1" i="0" kern="1200" dirty="0"/>
            <a:t>)</a:t>
          </a:r>
          <a:endParaRPr lang="it-IT" sz="500" b="1" kern="1200" dirty="0"/>
        </a:p>
      </dsp:txBody>
      <dsp:txXfrm>
        <a:off x="42036" y="42036"/>
        <a:ext cx="11464460" cy="777048"/>
      </dsp:txXfrm>
    </dsp:sp>
    <dsp:sp modelId="{9A28A3D5-AE95-6741-8EB6-0057B4D3818D}">
      <dsp:nvSpPr>
        <dsp:cNvPr id="0" name=""/>
        <dsp:cNvSpPr/>
      </dsp:nvSpPr>
      <dsp:spPr>
        <a:xfrm>
          <a:off x="0" y="861517"/>
          <a:ext cx="11548532" cy="20472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6666" tIns="20320" rIns="113792" bIns="20320" numCol="1" spcCol="1270" anchor="t" anchorCtr="0">
          <a:noAutofit/>
        </a:bodyPr>
        <a:lstStyle/>
        <a:p>
          <a:pPr marL="15875" lvl="1" indent="-15875" algn="just" defTabSz="711200">
            <a:lnSpc>
              <a:spcPct val="90000"/>
            </a:lnSpc>
            <a:spcBef>
              <a:spcPct val="0"/>
            </a:spcBef>
            <a:spcAft>
              <a:spcPct val="20000"/>
            </a:spcAft>
            <a:buNone/>
            <a:tabLst/>
          </a:pPr>
          <a:r>
            <a:rPr lang="it-IT" sz="1600" b="1" i="0" kern="1200" dirty="0"/>
            <a:t>1. </a:t>
          </a:r>
          <a:r>
            <a:rPr lang="it-IT" sz="1600" b="0" i="0" kern="1200" dirty="0"/>
            <a:t>Fermo quanto previsto dall’</a:t>
          </a:r>
          <a:r>
            <a:rPr lang="it-IT" sz="1600" b="0" i="0" kern="1200" dirty="0">
              <a:hlinkClick xmlns:r="http://schemas.openxmlformats.org/officeDocument/2006/relationships" r:id="rId1"/>
            </a:rPr>
            <a:t>articolo 60</a:t>
          </a:r>
          <a:r>
            <a:rPr lang="it-IT" sz="1600" b="0" i="0" kern="1200" dirty="0"/>
            <a:t> ………..</a:t>
          </a:r>
          <a:endParaRPr lang="it-IT" sz="1600" kern="1200" dirty="0"/>
        </a:p>
        <a:p>
          <a:pPr marL="15875" lvl="1" indent="-15875" algn="just" defTabSz="711200">
            <a:lnSpc>
              <a:spcPct val="90000"/>
            </a:lnSpc>
            <a:spcBef>
              <a:spcPct val="0"/>
            </a:spcBef>
            <a:spcAft>
              <a:spcPct val="20000"/>
            </a:spcAft>
            <a:buNone/>
            <a:tabLst/>
          </a:pPr>
          <a:r>
            <a:rPr lang="it-IT" sz="1600" b="1" i="0" kern="1200" dirty="0"/>
            <a:t>8. </a:t>
          </a:r>
          <a:r>
            <a:rPr lang="it-IT" sz="1600" b="1" i="0" u="sng" kern="1200" dirty="0">
              <a:solidFill>
                <a:srgbClr val="FF0000"/>
              </a:solidFill>
              <a:highlight>
                <a:srgbClr val="FFFF00"/>
              </a:highlight>
            </a:rPr>
            <a:t>Il contratto è sempre modificabile ai sensi dell’</a:t>
          </a:r>
          <a:r>
            <a:rPr lang="it-IT" sz="1600" b="1" i="0" u="sng" kern="1200" dirty="0">
              <a:solidFill>
                <a:srgbClr val="FF0000"/>
              </a:solidFill>
              <a:highlight>
                <a:srgbClr val="FFFF00"/>
              </a:highlight>
              <a:hlinkClick xmlns:r="http://schemas.openxmlformats.org/officeDocument/2006/relationships" r:id="rId2">
                <a:extLst>
                  <a:ext uri="{A12FA001-AC4F-418D-AE19-62706E023703}">
                    <ahyp:hlinkClr xmlns:ahyp="http://schemas.microsoft.com/office/drawing/2018/hyperlinkcolor" val="tx"/>
                  </a:ext>
                </a:extLst>
              </a:hlinkClick>
            </a:rPr>
            <a:t>articolo 9</a:t>
          </a:r>
          <a:r>
            <a:rPr lang="it-IT" sz="1600" b="1" i="0" u="sng" kern="1200" dirty="0">
              <a:solidFill>
                <a:srgbClr val="FF0000"/>
              </a:solidFill>
              <a:highlight>
                <a:srgbClr val="FFFF00"/>
              </a:highlight>
            </a:rPr>
            <a:t> e nel rispetto delle clausole di rinegoziazione contenute nel contratto</a:t>
          </a:r>
          <a:r>
            <a:rPr lang="it-IT" sz="1600" b="0" i="0" kern="1200" dirty="0"/>
            <a:t>. </a:t>
          </a:r>
          <a:r>
            <a:rPr lang="it-IT" sz="1600" b="1" i="0" kern="1200" dirty="0"/>
            <a:t>Nel caso in cui queste non siano previste, </a:t>
          </a:r>
          <a:r>
            <a:rPr lang="it-IT" sz="1600" b="1" i="0" u="sng" kern="1200" dirty="0">
              <a:effectLst>
                <a:outerShdw blurRad="38100" dist="38100" dir="2700000" algn="tl">
                  <a:srgbClr val="000000">
                    <a:alpha val="43137"/>
                  </a:srgbClr>
                </a:outerShdw>
              </a:effectLst>
            </a:rPr>
            <a:t>la richiesta di rinegoziazione va avanzata senza ritardo</a:t>
          </a:r>
          <a:r>
            <a:rPr lang="it-IT" sz="1600" b="1" i="0" u="none" kern="1200" dirty="0">
              <a:effectLst>
                <a:outerShdw blurRad="38100" dist="38100" dir="2700000" algn="tl">
                  <a:srgbClr val="000000">
                    <a:alpha val="43137"/>
                  </a:srgbClr>
                </a:outerShdw>
              </a:effectLst>
            </a:rPr>
            <a:t> </a:t>
          </a:r>
          <a:r>
            <a:rPr lang="it-IT" sz="1600" b="0" i="0" kern="1200" dirty="0"/>
            <a:t>e non giustifica, di per sé, la sospensione dell’esecuzione del contratto. </a:t>
          </a:r>
          <a:r>
            <a:rPr lang="it-IT" sz="1600" b="1" i="0" kern="1200" dirty="0">
              <a:solidFill>
                <a:srgbClr val="FF0000"/>
              </a:solidFill>
            </a:rPr>
            <a:t>Il RUP provvede a formulare la proposta di un nuovo accordo entro un termine non superiore a tre mesi. </a:t>
          </a:r>
          <a:r>
            <a:rPr lang="it-IT" sz="1600" b="0" i="0" kern="1200" dirty="0"/>
            <a:t>Nel caso in cui non si pervenga al nuovo accordo entro un termine ragionevole, </a:t>
          </a:r>
          <a:r>
            <a:rPr lang="it-IT" sz="1600" b="1" i="0" kern="1200" dirty="0">
              <a:solidFill>
                <a:srgbClr val="FF0000"/>
              </a:solidFill>
            </a:rPr>
            <a:t>la parte svantaggiata può agire in giudizio per ottenere l’adeguamento del contratto all’equilibrio originario</a:t>
          </a:r>
          <a:r>
            <a:rPr lang="it-IT" sz="1600" b="0" i="0" kern="1200" dirty="0"/>
            <a:t>, salva la responsabilità per la violazione dell’obbligo di rinegoziazione.</a:t>
          </a:r>
          <a:endParaRPr lang="it-IT" sz="1400" kern="1200" dirty="0"/>
        </a:p>
        <a:p>
          <a:pPr marL="15875" lvl="1" indent="-15875" algn="just" defTabSz="622300">
            <a:lnSpc>
              <a:spcPct val="90000"/>
            </a:lnSpc>
            <a:spcBef>
              <a:spcPct val="0"/>
            </a:spcBef>
            <a:spcAft>
              <a:spcPct val="20000"/>
            </a:spcAft>
            <a:buNone/>
            <a:tabLst/>
          </a:pPr>
          <a:endParaRPr lang="it-IT" sz="1400" kern="1200" dirty="0"/>
        </a:p>
        <a:p>
          <a:pPr marL="15875" lvl="1" indent="-15875" algn="just" defTabSz="622300">
            <a:lnSpc>
              <a:spcPct val="90000"/>
            </a:lnSpc>
            <a:spcBef>
              <a:spcPct val="0"/>
            </a:spcBef>
            <a:spcAft>
              <a:spcPct val="20000"/>
            </a:spcAft>
            <a:buNone/>
            <a:tabLst/>
          </a:pPr>
          <a:endParaRPr lang="it-IT" sz="1400" kern="1200" dirty="0"/>
        </a:p>
      </dsp:txBody>
      <dsp:txXfrm>
        <a:off x="0" y="861517"/>
        <a:ext cx="11548532" cy="204723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EF5DBD-80A9-2A45-B501-BD0C2D690DFB}">
      <dsp:nvSpPr>
        <dsp:cNvPr id="0" name=""/>
        <dsp:cNvSpPr/>
      </dsp:nvSpPr>
      <dsp:spPr>
        <a:xfrm>
          <a:off x="2584697" y="1291"/>
          <a:ext cx="3007204" cy="75180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2000250">
            <a:lnSpc>
              <a:spcPct val="90000"/>
            </a:lnSpc>
            <a:spcBef>
              <a:spcPct val="0"/>
            </a:spcBef>
            <a:spcAft>
              <a:spcPct val="35000"/>
            </a:spcAft>
            <a:buNone/>
          </a:pPr>
          <a:r>
            <a:rPr lang="it-IT" sz="4500" kern="1200" dirty="0"/>
            <a:t>ART. 120</a:t>
          </a:r>
        </a:p>
      </dsp:txBody>
      <dsp:txXfrm>
        <a:off x="2606716" y="23310"/>
        <a:ext cx="2963166" cy="707763"/>
      </dsp:txXfrm>
    </dsp:sp>
    <dsp:sp modelId="{ECB26DEB-F3A3-D54A-B5EF-447DFA3F95B6}">
      <dsp:nvSpPr>
        <dsp:cNvPr id="0" name=""/>
        <dsp:cNvSpPr/>
      </dsp:nvSpPr>
      <dsp:spPr>
        <a:xfrm rot="5400000">
          <a:off x="4022516" y="818875"/>
          <a:ext cx="131565" cy="131565"/>
        </a:xfrm>
        <a:prstGeom prst="rightArrow">
          <a:avLst>
            <a:gd name="adj1" fmla="val 667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86AF9B1-4F21-1842-A86C-BE90AE9E6640}">
      <dsp:nvSpPr>
        <dsp:cNvPr id="0" name=""/>
        <dsp:cNvSpPr/>
      </dsp:nvSpPr>
      <dsp:spPr>
        <a:xfrm>
          <a:off x="2584697" y="1016222"/>
          <a:ext cx="3007204" cy="751801"/>
        </a:xfrm>
        <a:prstGeom prst="roundRect">
          <a:avLst>
            <a:gd name="adj" fmla="val 10000"/>
          </a:avLst>
        </a:prstGeom>
        <a:solidFill>
          <a:srgbClr val="FFFFFF">
            <a:alpha val="90000"/>
            <a:hueOff val="0"/>
            <a:satOff val="0"/>
            <a:lumOff val="0"/>
            <a:alphaOff val="0"/>
          </a:srgbClr>
        </a:solidFill>
        <a:ln w="25400" cap="flat" cmpd="sng" algn="ctr">
          <a:solidFill>
            <a:srgbClr val="5B9BD5">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3815" tIns="29210" rIns="43815" bIns="29210" numCol="1" spcCol="1270" anchor="ctr" anchorCtr="0">
          <a:noAutofit/>
        </a:bodyPr>
        <a:lstStyle/>
        <a:p>
          <a:pPr marL="0" lvl="0" indent="0" algn="ctr" defTabSz="1022350">
            <a:lnSpc>
              <a:spcPct val="90000"/>
            </a:lnSpc>
            <a:spcBef>
              <a:spcPct val="0"/>
            </a:spcBef>
            <a:spcAft>
              <a:spcPct val="35000"/>
            </a:spcAft>
            <a:buNone/>
          </a:pPr>
          <a:r>
            <a:rPr lang="it-IT" sz="1600" b="1" kern="1200" dirty="0">
              <a:solidFill>
                <a:srgbClr val="000000">
                  <a:hueOff val="0"/>
                  <a:satOff val="0"/>
                  <a:lumOff val="0"/>
                  <a:alphaOff val="0"/>
                </a:srgbClr>
              </a:solidFill>
              <a:latin typeface="Arial"/>
              <a:ea typeface="+mn-ea"/>
              <a:cs typeface="+mn-cs"/>
            </a:rPr>
            <a:t>Art. 60 </a:t>
          </a:r>
          <a:r>
            <a:rPr lang="it-IT" sz="1600" b="0" kern="1200" dirty="0">
              <a:solidFill>
                <a:srgbClr val="000000">
                  <a:hueOff val="0"/>
                  <a:satOff val="0"/>
                  <a:lumOff val="0"/>
                  <a:alphaOff val="0"/>
                </a:srgbClr>
              </a:solidFill>
              <a:latin typeface="Arial"/>
              <a:ea typeface="+mn-ea"/>
              <a:cs typeface="+mn-cs"/>
            </a:rPr>
            <a:t>- (</a:t>
          </a:r>
          <a:r>
            <a:rPr lang="it-IT" sz="1600" kern="1200" dirty="0">
              <a:solidFill>
                <a:srgbClr val="000000">
                  <a:hueOff val="0"/>
                  <a:satOff val="0"/>
                  <a:lumOff val="0"/>
                  <a:alphaOff val="0"/>
                </a:srgbClr>
              </a:solidFill>
              <a:latin typeface="Arial"/>
              <a:ea typeface="+mn-ea"/>
              <a:cs typeface="+mn-cs"/>
            </a:rPr>
            <a:t>Revisione Prezzi) +          </a:t>
          </a:r>
          <a:r>
            <a:rPr lang="it-IT" sz="1600" b="1" kern="1200" dirty="0">
              <a:solidFill>
                <a:srgbClr val="000000">
                  <a:hueOff val="0"/>
                  <a:satOff val="0"/>
                  <a:lumOff val="0"/>
                  <a:alphaOff val="0"/>
                </a:srgbClr>
              </a:solidFill>
              <a:latin typeface="Arial"/>
              <a:ea typeface="+mn-ea"/>
              <a:cs typeface="+mn-cs"/>
            </a:rPr>
            <a:t>All. II.2 - bis</a:t>
          </a:r>
        </a:p>
      </dsp:txBody>
      <dsp:txXfrm>
        <a:off x="2606716" y="1038241"/>
        <a:ext cx="2963166" cy="707763"/>
      </dsp:txXfrm>
    </dsp:sp>
    <dsp:sp modelId="{4C6E4E20-2F5F-6149-9923-E07D1363797C}">
      <dsp:nvSpPr>
        <dsp:cNvPr id="0" name=""/>
        <dsp:cNvSpPr/>
      </dsp:nvSpPr>
      <dsp:spPr>
        <a:xfrm rot="5400000">
          <a:off x="4022516" y="1833806"/>
          <a:ext cx="131565" cy="131565"/>
        </a:xfrm>
        <a:prstGeom prst="rightArrow">
          <a:avLst>
            <a:gd name="adj1" fmla="val 667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2077170-2FFC-7B4D-B88D-10EED231B693}">
      <dsp:nvSpPr>
        <dsp:cNvPr id="0" name=""/>
        <dsp:cNvSpPr/>
      </dsp:nvSpPr>
      <dsp:spPr>
        <a:xfrm>
          <a:off x="2584697" y="2031154"/>
          <a:ext cx="3007204" cy="751801"/>
        </a:xfrm>
        <a:prstGeom prst="roundRect">
          <a:avLst>
            <a:gd name="adj" fmla="val 10000"/>
          </a:avLst>
        </a:prstGeom>
        <a:solidFill>
          <a:srgbClr val="FFFF00"/>
        </a:solidFill>
        <a:ln w="25400" cap="flat" cmpd="sng" algn="ctr">
          <a:solidFill>
            <a:srgbClr val="FF0000">
              <a:alpha val="90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it-IT" sz="2400" b="1" kern="1200" dirty="0">
              <a:solidFill>
                <a:srgbClr val="FF0000"/>
              </a:solidFill>
              <a:latin typeface="Arial"/>
              <a:ea typeface="+mn-ea"/>
              <a:cs typeface="+mn-cs"/>
            </a:rPr>
            <a:t>Revisione Ordinaria</a:t>
          </a:r>
        </a:p>
      </dsp:txBody>
      <dsp:txXfrm>
        <a:off x="2606716" y="2053173"/>
        <a:ext cx="2963166" cy="707763"/>
      </dsp:txXfrm>
    </dsp:sp>
    <dsp:sp modelId="{CCB8BD26-797B-294C-8E68-7E2103704980}">
      <dsp:nvSpPr>
        <dsp:cNvPr id="0" name=""/>
        <dsp:cNvSpPr/>
      </dsp:nvSpPr>
      <dsp:spPr>
        <a:xfrm>
          <a:off x="6012910" y="1291"/>
          <a:ext cx="3007204" cy="75180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2000250">
            <a:lnSpc>
              <a:spcPct val="90000"/>
            </a:lnSpc>
            <a:spcBef>
              <a:spcPct val="0"/>
            </a:spcBef>
            <a:spcAft>
              <a:spcPct val="35000"/>
            </a:spcAft>
            <a:buNone/>
          </a:pPr>
          <a:r>
            <a:rPr lang="it-IT" sz="4500" kern="1200" dirty="0"/>
            <a:t>ART. 120</a:t>
          </a:r>
        </a:p>
      </dsp:txBody>
      <dsp:txXfrm>
        <a:off x="6034929" y="23310"/>
        <a:ext cx="2963166" cy="707763"/>
      </dsp:txXfrm>
    </dsp:sp>
    <dsp:sp modelId="{E41FF411-C125-6149-87EB-1096306A099E}">
      <dsp:nvSpPr>
        <dsp:cNvPr id="0" name=""/>
        <dsp:cNvSpPr/>
      </dsp:nvSpPr>
      <dsp:spPr>
        <a:xfrm rot="5400000">
          <a:off x="7450729" y="818875"/>
          <a:ext cx="131565" cy="131565"/>
        </a:xfrm>
        <a:prstGeom prst="rightArrow">
          <a:avLst>
            <a:gd name="adj1" fmla="val 667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F02B80F-3298-C74A-BA9D-14BDACC40CD9}">
      <dsp:nvSpPr>
        <dsp:cNvPr id="0" name=""/>
        <dsp:cNvSpPr/>
      </dsp:nvSpPr>
      <dsp:spPr>
        <a:xfrm>
          <a:off x="6012910" y="1016222"/>
          <a:ext cx="3007204" cy="751801"/>
        </a:xfrm>
        <a:prstGeom prst="roundRect">
          <a:avLst>
            <a:gd name="adj" fmla="val 10000"/>
          </a:avLst>
        </a:prstGeom>
        <a:solidFill>
          <a:srgbClr val="FFFFFF">
            <a:alpha val="90000"/>
            <a:hueOff val="0"/>
            <a:satOff val="0"/>
            <a:lumOff val="0"/>
            <a:alphaOff val="0"/>
          </a:srgbClr>
        </a:solidFill>
        <a:ln w="25400" cap="flat" cmpd="sng" algn="ctr">
          <a:solidFill>
            <a:srgbClr val="5B9BD5">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3815" tIns="29210" rIns="43815" bIns="29210" numCol="1" spcCol="1270" anchor="ctr" anchorCtr="0">
          <a:noAutofit/>
        </a:bodyPr>
        <a:lstStyle/>
        <a:p>
          <a:pPr marL="0" lvl="0" indent="0" algn="ctr" defTabSz="1022350">
            <a:lnSpc>
              <a:spcPct val="90000"/>
            </a:lnSpc>
            <a:spcBef>
              <a:spcPct val="0"/>
            </a:spcBef>
            <a:spcAft>
              <a:spcPct val="35000"/>
            </a:spcAft>
            <a:buNone/>
          </a:pPr>
          <a:r>
            <a:rPr lang="it-IT" sz="1600" b="1" kern="1200" dirty="0">
              <a:solidFill>
                <a:srgbClr val="000000">
                  <a:hueOff val="0"/>
                  <a:satOff val="0"/>
                  <a:lumOff val="0"/>
                  <a:alphaOff val="0"/>
                </a:srgbClr>
              </a:solidFill>
              <a:latin typeface="Arial"/>
              <a:ea typeface="+mn-ea"/>
              <a:cs typeface="+mn-cs"/>
            </a:rPr>
            <a:t>Art. 9 c. 8 - </a:t>
          </a:r>
          <a:r>
            <a:rPr lang="it-IT" sz="1600" b="0" kern="1200" dirty="0">
              <a:solidFill>
                <a:srgbClr val="000000">
                  <a:hueOff val="0"/>
                  <a:satOff val="0"/>
                  <a:lumOff val="0"/>
                  <a:alphaOff val="0"/>
                </a:srgbClr>
              </a:solidFill>
              <a:latin typeface="Arial"/>
              <a:ea typeface="+mn-ea"/>
              <a:cs typeface="+mn-cs"/>
            </a:rPr>
            <a:t>(Principio di conservazione dell’equilibrio contrattuale) </a:t>
          </a:r>
          <a:endParaRPr lang="it-IT" sz="1600" kern="1200" dirty="0">
            <a:solidFill>
              <a:srgbClr val="000000">
                <a:hueOff val="0"/>
                <a:satOff val="0"/>
                <a:lumOff val="0"/>
                <a:alphaOff val="0"/>
              </a:srgbClr>
            </a:solidFill>
            <a:latin typeface="Arial"/>
            <a:ea typeface="+mn-ea"/>
            <a:cs typeface="+mn-cs"/>
          </a:endParaRPr>
        </a:p>
      </dsp:txBody>
      <dsp:txXfrm>
        <a:off x="6034929" y="1038241"/>
        <a:ext cx="2963166" cy="707763"/>
      </dsp:txXfrm>
    </dsp:sp>
    <dsp:sp modelId="{2A03901A-4BCC-A349-B9B8-AAE67A759D3E}">
      <dsp:nvSpPr>
        <dsp:cNvPr id="0" name=""/>
        <dsp:cNvSpPr/>
      </dsp:nvSpPr>
      <dsp:spPr>
        <a:xfrm rot="5400000">
          <a:off x="7450729" y="1833806"/>
          <a:ext cx="131565" cy="131565"/>
        </a:xfrm>
        <a:prstGeom prst="rightArrow">
          <a:avLst>
            <a:gd name="adj1" fmla="val 667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857FABE-487A-FB4C-875F-F0EA04A49FB2}">
      <dsp:nvSpPr>
        <dsp:cNvPr id="0" name=""/>
        <dsp:cNvSpPr/>
      </dsp:nvSpPr>
      <dsp:spPr>
        <a:xfrm>
          <a:off x="6012910" y="2031154"/>
          <a:ext cx="3007204" cy="751801"/>
        </a:xfrm>
        <a:prstGeom prst="roundRect">
          <a:avLst>
            <a:gd name="adj" fmla="val 10000"/>
          </a:avLst>
        </a:prstGeom>
        <a:solidFill>
          <a:srgbClr val="FFFF00">
            <a:alpha val="90000"/>
          </a:srgbClr>
        </a:solidFill>
        <a:ln w="25400" cap="flat" cmpd="sng" algn="ctr">
          <a:solidFill>
            <a:srgbClr val="FF0000">
              <a:alpha val="90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it-IT" sz="2400" b="1" kern="1200" dirty="0">
              <a:solidFill>
                <a:srgbClr val="FF0000"/>
              </a:solidFill>
            </a:rPr>
            <a:t>Rinegoziazione Straordinaria</a:t>
          </a:r>
        </a:p>
      </dsp:txBody>
      <dsp:txXfrm>
        <a:off x="6034929" y="2053173"/>
        <a:ext cx="2963166" cy="707763"/>
      </dsp:txXfrm>
    </dsp:sp>
  </dsp:spTree>
</dsp:drawing>
</file>

<file path=ppt/diagrams/layout1.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45659" cy="498056"/>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50443" y="0"/>
            <a:ext cx="2945659" cy="498056"/>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428584"/>
            <a:ext cx="2945659" cy="498055"/>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it-IT" sz="1200" b="0" i="0" u="none" strike="noStrike" cap="none">
                <a:solidFill>
                  <a:schemeClr val="dk1"/>
                </a:solidFill>
                <a:latin typeface="Calibri"/>
                <a:ea typeface="Calibri"/>
                <a:cs typeface="Calibri"/>
                <a:sym typeface="Calibri"/>
              </a:rPr>
              <a:pPr marL="0" marR="0" lvl="0" indent="0" algn="r" rtl="0">
                <a:spcBef>
                  <a:spcPts val="0"/>
                </a:spcBef>
                <a:spcAft>
                  <a:spcPts val="0"/>
                </a:spcAft>
                <a:buNone/>
              </a:p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1: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 name="Google Shape;102;p1: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3" name="Google Shape;103;p1: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1200"/>
              <a:buFont typeface="Calibri"/>
              <a:buNone/>
            </a:pPr>
            <a:fld id="{00000000-1234-1234-1234-123412341234}" type="slidenum">
              <a:rPr lang="it-IT" sz="1200" b="0" i="0">
                <a:latin typeface="Calibri"/>
                <a:ea typeface="Calibri"/>
                <a:cs typeface="Calibri"/>
                <a:sym typeface="Calibri"/>
              </a:rPr>
              <a:pPr marL="0" lvl="0" indent="0" algn="r" rtl="0">
                <a:spcBef>
                  <a:spcPts val="0"/>
                </a:spcBef>
                <a:spcAft>
                  <a:spcPts val="0"/>
                </a:spcAft>
                <a:buClr>
                  <a:schemeClr val="dk1"/>
                </a:buClr>
                <a:buSzPts val="1200"/>
                <a:buFont typeface="Calibri"/>
                <a:buNone/>
              </a:pPr>
              <a:t>1</a:t>
            </a:fld>
            <a:endParaRPr sz="1200" b="0" i="0">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a:extLst>
            <a:ext uri="{FF2B5EF4-FFF2-40B4-BE49-F238E27FC236}">
              <a16:creationId xmlns:a16="http://schemas.microsoft.com/office/drawing/2014/main" xmlns="" id="{59770C93-D5D0-EC36-F7A7-C09D07174F2D}"/>
            </a:ext>
          </a:extLst>
        </p:cNvPr>
        <p:cNvGrpSpPr/>
        <p:nvPr/>
      </p:nvGrpSpPr>
      <p:grpSpPr>
        <a:xfrm>
          <a:off x="0" y="0"/>
          <a:ext cx="0" cy="0"/>
          <a:chOff x="0" y="0"/>
          <a:chExt cx="0" cy="0"/>
        </a:xfrm>
      </p:grpSpPr>
      <p:sp>
        <p:nvSpPr>
          <p:cNvPr id="116" name="Google Shape;116;p2:notes">
            <a:extLst>
              <a:ext uri="{FF2B5EF4-FFF2-40B4-BE49-F238E27FC236}">
                <a16:creationId xmlns:a16="http://schemas.microsoft.com/office/drawing/2014/main" xmlns="" id="{2583E3DD-816D-DD1E-AE94-F6C47A7BC2BE}"/>
              </a:ext>
            </a:extLst>
          </p:cNvPr>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7" name="Google Shape;117;p2:notes">
            <a:extLst>
              <a:ext uri="{FF2B5EF4-FFF2-40B4-BE49-F238E27FC236}">
                <a16:creationId xmlns:a16="http://schemas.microsoft.com/office/drawing/2014/main" xmlns="" id="{B48FF1A5-6D35-A535-2482-5AE8743AD7E6}"/>
              </a:ext>
            </a:extLst>
          </p:cNvPr>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8" name="Google Shape;118;p2:notes">
            <a:extLst>
              <a:ext uri="{FF2B5EF4-FFF2-40B4-BE49-F238E27FC236}">
                <a16:creationId xmlns:a16="http://schemas.microsoft.com/office/drawing/2014/main" xmlns="" id="{1F578B5C-DC09-E04B-D0A8-688FE56B66A8}"/>
              </a:ext>
            </a:extLst>
          </p:cNvPr>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IT"/>
              <a:pPr marL="0" lvl="0" indent="0" algn="r" rtl="0">
                <a:spcBef>
                  <a:spcPts val="0"/>
                </a:spcBef>
                <a:spcAft>
                  <a:spcPts val="0"/>
                </a:spcAft>
                <a:buNone/>
              </a:pPr>
              <a:t>10</a:t>
            </a:fld>
            <a:endParaRPr/>
          </a:p>
        </p:txBody>
      </p:sp>
    </p:spTree>
    <p:extLst>
      <p:ext uri="{BB962C8B-B14F-4D97-AF65-F5344CB8AC3E}">
        <p14:creationId xmlns:p14="http://schemas.microsoft.com/office/powerpoint/2010/main" xmlns="" val="41673850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a:extLst>
            <a:ext uri="{FF2B5EF4-FFF2-40B4-BE49-F238E27FC236}">
              <a16:creationId xmlns:a16="http://schemas.microsoft.com/office/drawing/2014/main" xmlns="" id="{B3DB0428-AC2E-6193-1B3A-CE09B285AF57}"/>
            </a:ext>
          </a:extLst>
        </p:cNvPr>
        <p:cNvGrpSpPr/>
        <p:nvPr/>
      </p:nvGrpSpPr>
      <p:grpSpPr>
        <a:xfrm>
          <a:off x="0" y="0"/>
          <a:ext cx="0" cy="0"/>
          <a:chOff x="0" y="0"/>
          <a:chExt cx="0" cy="0"/>
        </a:xfrm>
      </p:grpSpPr>
      <p:sp>
        <p:nvSpPr>
          <p:cNvPr id="116" name="Google Shape;116;p2:notes">
            <a:extLst>
              <a:ext uri="{FF2B5EF4-FFF2-40B4-BE49-F238E27FC236}">
                <a16:creationId xmlns:a16="http://schemas.microsoft.com/office/drawing/2014/main" xmlns="" id="{BDFA2F03-AC78-2D02-A01C-9EEB641F553F}"/>
              </a:ext>
            </a:extLst>
          </p:cNvPr>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7" name="Google Shape;117;p2:notes">
            <a:extLst>
              <a:ext uri="{FF2B5EF4-FFF2-40B4-BE49-F238E27FC236}">
                <a16:creationId xmlns:a16="http://schemas.microsoft.com/office/drawing/2014/main" xmlns="" id="{277B0F57-280B-9513-E281-5DE123D79A35}"/>
              </a:ext>
            </a:extLst>
          </p:cNvPr>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8" name="Google Shape;118;p2:notes">
            <a:extLst>
              <a:ext uri="{FF2B5EF4-FFF2-40B4-BE49-F238E27FC236}">
                <a16:creationId xmlns:a16="http://schemas.microsoft.com/office/drawing/2014/main" xmlns="" id="{E87D0E8A-DC90-C5E0-1C4E-EBA5ADDD81B2}"/>
              </a:ext>
            </a:extLst>
          </p:cNvPr>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IT"/>
              <a:pPr marL="0" lvl="0" indent="0" algn="r" rtl="0">
                <a:spcBef>
                  <a:spcPts val="0"/>
                </a:spcBef>
                <a:spcAft>
                  <a:spcPts val="0"/>
                </a:spcAft>
                <a:buNone/>
              </a:pPr>
              <a:t>11</a:t>
            </a:fld>
            <a:endParaRPr/>
          </a:p>
        </p:txBody>
      </p:sp>
    </p:spTree>
    <p:extLst>
      <p:ext uri="{BB962C8B-B14F-4D97-AF65-F5344CB8AC3E}">
        <p14:creationId xmlns:p14="http://schemas.microsoft.com/office/powerpoint/2010/main" xmlns="" val="37383866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a:extLst>
            <a:ext uri="{FF2B5EF4-FFF2-40B4-BE49-F238E27FC236}">
              <a16:creationId xmlns:a16="http://schemas.microsoft.com/office/drawing/2014/main" xmlns="" id="{B147A08B-D09D-EABB-D993-D74F989913D5}"/>
            </a:ext>
          </a:extLst>
        </p:cNvPr>
        <p:cNvGrpSpPr/>
        <p:nvPr/>
      </p:nvGrpSpPr>
      <p:grpSpPr>
        <a:xfrm>
          <a:off x="0" y="0"/>
          <a:ext cx="0" cy="0"/>
          <a:chOff x="0" y="0"/>
          <a:chExt cx="0" cy="0"/>
        </a:xfrm>
      </p:grpSpPr>
      <p:sp>
        <p:nvSpPr>
          <p:cNvPr id="116" name="Google Shape;116;p2:notes">
            <a:extLst>
              <a:ext uri="{FF2B5EF4-FFF2-40B4-BE49-F238E27FC236}">
                <a16:creationId xmlns:a16="http://schemas.microsoft.com/office/drawing/2014/main" xmlns="" id="{ADCBEB89-0D33-0329-09E1-3436E60A033F}"/>
              </a:ext>
            </a:extLst>
          </p:cNvPr>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7" name="Google Shape;117;p2:notes">
            <a:extLst>
              <a:ext uri="{FF2B5EF4-FFF2-40B4-BE49-F238E27FC236}">
                <a16:creationId xmlns:a16="http://schemas.microsoft.com/office/drawing/2014/main" xmlns="" id="{50BA343D-33C9-B10C-21F2-B962CBB139C4}"/>
              </a:ext>
            </a:extLst>
          </p:cNvPr>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8" name="Google Shape;118;p2:notes">
            <a:extLst>
              <a:ext uri="{FF2B5EF4-FFF2-40B4-BE49-F238E27FC236}">
                <a16:creationId xmlns:a16="http://schemas.microsoft.com/office/drawing/2014/main" xmlns="" id="{0ED580C5-979A-380D-7C92-F69D38F27B2D}"/>
              </a:ext>
            </a:extLst>
          </p:cNvPr>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IT"/>
              <a:pPr marL="0" lvl="0" indent="0" algn="r" rtl="0">
                <a:spcBef>
                  <a:spcPts val="0"/>
                </a:spcBef>
                <a:spcAft>
                  <a:spcPts val="0"/>
                </a:spcAft>
                <a:buNone/>
              </a:pPr>
              <a:t>12</a:t>
            </a:fld>
            <a:endParaRPr/>
          </a:p>
        </p:txBody>
      </p:sp>
    </p:spTree>
    <p:extLst>
      <p:ext uri="{BB962C8B-B14F-4D97-AF65-F5344CB8AC3E}">
        <p14:creationId xmlns:p14="http://schemas.microsoft.com/office/powerpoint/2010/main" xmlns="" val="22359960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a:extLst>
            <a:ext uri="{FF2B5EF4-FFF2-40B4-BE49-F238E27FC236}">
              <a16:creationId xmlns:a16="http://schemas.microsoft.com/office/drawing/2014/main" xmlns="" id="{ECAA0EB1-DCE7-B4CB-A9E5-9B8E52F7C4A7}"/>
            </a:ext>
          </a:extLst>
        </p:cNvPr>
        <p:cNvGrpSpPr/>
        <p:nvPr/>
      </p:nvGrpSpPr>
      <p:grpSpPr>
        <a:xfrm>
          <a:off x="0" y="0"/>
          <a:ext cx="0" cy="0"/>
          <a:chOff x="0" y="0"/>
          <a:chExt cx="0" cy="0"/>
        </a:xfrm>
      </p:grpSpPr>
      <p:sp>
        <p:nvSpPr>
          <p:cNvPr id="116" name="Google Shape;116;p2:notes">
            <a:extLst>
              <a:ext uri="{FF2B5EF4-FFF2-40B4-BE49-F238E27FC236}">
                <a16:creationId xmlns:a16="http://schemas.microsoft.com/office/drawing/2014/main" xmlns="" id="{D3BBEA9A-4D1E-FD28-BE14-9A2EF2AD2B2A}"/>
              </a:ext>
            </a:extLst>
          </p:cNvPr>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7" name="Google Shape;117;p2:notes">
            <a:extLst>
              <a:ext uri="{FF2B5EF4-FFF2-40B4-BE49-F238E27FC236}">
                <a16:creationId xmlns:a16="http://schemas.microsoft.com/office/drawing/2014/main" xmlns="" id="{7728DAB6-4D9F-3CF2-3A29-CDD1A5079E84}"/>
              </a:ext>
            </a:extLst>
          </p:cNvPr>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8" name="Google Shape;118;p2:notes">
            <a:extLst>
              <a:ext uri="{FF2B5EF4-FFF2-40B4-BE49-F238E27FC236}">
                <a16:creationId xmlns:a16="http://schemas.microsoft.com/office/drawing/2014/main" xmlns="" id="{D884DAE1-26D4-97A5-BA0C-0B1218686697}"/>
              </a:ext>
            </a:extLst>
          </p:cNvPr>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IT"/>
              <a:pPr marL="0" lvl="0" indent="0" algn="r" rtl="0">
                <a:spcBef>
                  <a:spcPts val="0"/>
                </a:spcBef>
                <a:spcAft>
                  <a:spcPts val="0"/>
                </a:spcAft>
                <a:buNone/>
              </a:pPr>
              <a:t>13</a:t>
            </a:fld>
            <a:endParaRPr/>
          </a:p>
        </p:txBody>
      </p:sp>
    </p:spTree>
    <p:extLst>
      <p:ext uri="{BB962C8B-B14F-4D97-AF65-F5344CB8AC3E}">
        <p14:creationId xmlns:p14="http://schemas.microsoft.com/office/powerpoint/2010/main" xmlns="" val="36105059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a:extLst>
            <a:ext uri="{FF2B5EF4-FFF2-40B4-BE49-F238E27FC236}">
              <a16:creationId xmlns:a16="http://schemas.microsoft.com/office/drawing/2014/main" xmlns="" id="{82870AB3-017C-E9A7-F4FB-263E7313DBD0}"/>
            </a:ext>
          </a:extLst>
        </p:cNvPr>
        <p:cNvGrpSpPr/>
        <p:nvPr/>
      </p:nvGrpSpPr>
      <p:grpSpPr>
        <a:xfrm>
          <a:off x="0" y="0"/>
          <a:ext cx="0" cy="0"/>
          <a:chOff x="0" y="0"/>
          <a:chExt cx="0" cy="0"/>
        </a:xfrm>
      </p:grpSpPr>
      <p:sp>
        <p:nvSpPr>
          <p:cNvPr id="116" name="Google Shape;116;p2:notes">
            <a:extLst>
              <a:ext uri="{FF2B5EF4-FFF2-40B4-BE49-F238E27FC236}">
                <a16:creationId xmlns:a16="http://schemas.microsoft.com/office/drawing/2014/main" xmlns="" id="{81CAE696-2DB9-98AA-1FEE-959973FA6373}"/>
              </a:ext>
            </a:extLst>
          </p:cNvPr>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7" name="Google Shape;117;p2:notes">
            <a:extLst>
              <a:ext uri="{FF2B5EF4-FFF2-40B4-BE49-F238E27FC236}">
                <a16:creationId xmlns:a16="http://schemas.microsoft.com/office/drawing/2014/main" xmlns="" id="{7F89EB29-828A-A3FE-2EF1-9A155EC4C63F}"/>
              </a:ext>
            </a:extLst>
          </p:cNvPr>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8" name="Google Shape;118;p2:notes">
            <a:extLst>
              <a:ext uri="{FF2B5EF4-FFF2-40B4-BE49-F238E27FC236}">
                <a16:creationId xmlns:a16="http://schemas.microsoft.com/office/drawing/2014/main" xmlns="" id="{14BB511A-46C8-02DE-A468-C0DE6C8CF0DF}"/>
              </a:ext>
            </a:extLst>
          </p:cNvPr>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IT"/>
              <a:pPr marL="0" lvl="0" indent="0" algn="r" rtl="0">
                <a:spcBef>
                  <a:spcPts val="0"/>
                </a:spcBef>
                <a:spcAft>
                  <a:spcPts val="0"/>
                </a:spcAft>
                <a:buNone/>
              </a:pPr>
              <a:t>14</a:t>
            </a:fld>
            <a:endParaRPr/>
          </a:p>
        </p:txBody>
      </p:sp>
    </p:spTree>
    <p:extLst>
      <p:ext uri="{BB962C8B-B14F-4D97-AF65-F5344CB8AC3E}">
        <p14:creationId xmlns:p14="http://schemas.microsoft.com/office/powerpoint/2010/main" xmlns="" val="36721536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a:extLst>
            <a:ext uri="{FF2B5EF4-FFF2-40B4-BE49-F238E27FC236}">
              <a16:creationId xmlns:a16="http://schemas.microsoft.com/office/drawing/2014/main" xmlns="" id="{95005E15-1ACF-A7B4-0967-41F836729D33}"/>
            </a:ext>
          </a:extLst>
        </p:cNvPr>
        <p:cNvGrpSpPr/>
        <p:nvPr/>
      </p:nvGrpSpPr>
      <p:grpSpPr>
        <a:xfrm>
          <a:off x="0" y="0"/>
          <a:ext cx="0" cy="0"/>
          <a:chOff x="0" y="0"/>
          <a:chExt cx="0" cy="0"/>
        </a:xfrm>
      </p:grpSpPr>
      <p:sp>
        <p:nvSpPr>
          <p:cNvPr id="116" name="Google Shape;116;p2:notes">
            <a:extLst>
              <a:ext uri="{FF2B5EF4-FFF2-40B4-BE49-F238E27FC236}">
                <a16:creationId xmlns:a16="http://schemas.microsoft.com/office/drawing/2014/main" xmlns="" id="{A58FCB71-338D-7C1C-1401-5482D3C83953}"/>
              </a:ext>
            </a:extLst>
          </p:cNvPr>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7" name="Google Shape;117;p2:notes">
            <a:extLst>
              <a:ext uri="{FF2B5EF4-FFF2-40B4-BE49-F238E27FC236}">
                <a16:creationId xmlns:a16="http://schemas.microsoft.com/office/drawing/2014/main" xmlns="" id="{6903AE71-B0DE-B8B2-9A40-DDE0522571EB}"/>
              </a:ext>
            </a:extLst>
          </p:cNvPr>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8" name="Google Shape;118;p2:notes">
            <a:extLst>
              <a:ext uri="{FF2B5EF4-FFF2-40B4-BE49-F238E27FC236}">
                <a16:creationId xmlns:a16="http://schemas.microsoft.com/office/drawing/2014/main" xmlns="" id="{73BBABBF-6BF0-5D04-730F-835EA35DB456}"/>
              </a:ext>
            </a:extLst>
          </p:cNvPr>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IT"/>
              <a:pPr marL="0" lvl="0" indent="0" algn="r" rtl="0">
                <a:spcBef>
                  <a:spcPts val="0"/>
                </a:spcBef>
                <a:spcAft>
                  <a:spcPts val="0"/>
                </a:spcAft>
                <a:buNone/>
              </a:pPr>
              <a:t>15</a:t>
            </a:fld>
            <a:endParaRPr/>
          </a:p>
        </p:txBody>
      </p:sp>
    </p:spTree>
    <p:extLst>
      <p:ext uri="{BB962C8B-B14F-4D97-AF65-F5344CB8AC3E}">
        <p14:creationId xmlns:p14="http://schemas.microsoft.com/office/powerpoint/2010/main" xmlns="" val="34882794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a:extLst>
            <a:ext uri="{FF2B5EF4-FFF2-40B4-BE49-F238E27FC236}">
              <a16:creationId xmlns:a16="http://schemas.microsoft.com/office/drawing/2014/main" xmlns="" id="{421E16C0-2281-6872-11ED-929CE48A41CD}"/>
            </a:ext>
          </a:extLst>
        </p:cNvPr>
        <p:cNvGrpSpPr/>
        <p:nvPr/>
      </p:nvGrpSpPr>
      <p:grpSpPr>
        <a:xfrm>
          <a:off x="0" y="0"/>
          <a:ext cx="0" cy="0"/>
          <a:chOff x="0" y="0"/>
          <a:chExt cx="0" cy="0"/>
        </a:xfrm>
      </p:grpSpPr>
      <p:sp>
        <p:nvSpPr>
          <p:cNvPr id="116" name="Google Shape;116;p2:notes">
            <a:extLst>
              <a:ext uri="{FF2B5EF4-FFF2-40B4-BE49-F238E27FC236}">
                <a16:creationId xmlns:a16="http://schemas.microsoft.com/office/drawing/2014/main" xmlns="" id="{ECFF0A8A-40A1-0538-9D21-A57FECB1BF88}"/>
              </a:ext>
            </a:extLst>
          </p:cNvPr>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7" name="Google Shape;117;p2:notes">
            <a:extLst>
              <a:ext uri="{FF2B5EF4-FFF2-40B4-BE49-F238E27FC236}">
                <a16:creationId xmlns:a16="http://schemas.microsoft.com/office/drawing/2014/main" xmlns="" id="{3539195D-B44A-DBAF-8C98-0D3761B4B4B2}"/>
              </a:ext>
            </a:extLst>
          </p:cNvPr>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8" name="Google Shape;118;p2:notes">
            <a:extLst>
              <a:ext uri="{FF2B5EF4-FFF2-40B4-BE49-F238E27FC236}">
                <a16:creationId xmlns:a16="http://schemas.microsoft.com/office/drawing/2014/main" xmlns="" id="{F79A932B-AC54-661C-6883-3A29E367D531}"/>
              </a:ext>
            </a:extLst>
          </p:cNvPr>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IT"/>
              <a:pPr marL="0" lvl="0" indent="0" algn="r" rtl="0">
                <a:spcBef>
                  <a:spcPts val="0"/>
                </a:spcBef>
                <a:spcAft>
                  <a:spcPts val="0"/>
                </a:spcAft>
                <a:buNone/>
              </a:pPr>
              <a:t>16</a:t>
            </a:fld>
            <a:endParaRPr/>
          </a:p>
        </p:txBody>
      </p:sp>
    </p:spTree>
    <p:extLst>
      <p:ext uri="{BB962C8B-B14F-4D97-AF65-F5344CB8AC3E}">
        <p14:creationId xmlns:p14="http://schemas.microsoft.com/office/powerpoint/2010/main" xmlns="" val="12621898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a:extLst>
            <a:ext uri="{FF2B5EF4-FFF2-40B4-BE49-F238E27FC236}">
              <a16:creationId xmlns:a16="http://schemas.microsoft.com/office/drawing/2014/main" xmlns="" id="{0B10CF69-ACE3-FA59-19A4-DF8F72FFF804}"/>
            </a:ext>
          </a:extLst>
        </p:cNvPr>
        <p:cNvGrpSpPr/>
        <p:nvPr/>
      </p:nvGrpSpPr>
      <p:grpSpPr>
        <a:xfrm>
          <a:off x="0" y="0"/>
          <a:ext cx="0" cy="0"/>
          <a:chOff x="0" y="0"/>
          <a:chExt cx="0" cy="0"/>
        </a:xfrm>
      </p:grpSpPr>
      <p:sp>
        <p:nvSpPr>
          <p:cNvPr id="116" name="Google Shape;116;p2:notes">
            <a:extLst>
              <a:ext uri="{FF2B5EF4-FFF2-40B4-BE49-F238E27FC236}">
                <a16:creationId xmlns:a16="http://schemas.microsoft.com/office/drawing/2014/main" xmlns="" id="{86E11321-2078-AEA3-A0B0-C5ECDDBBFA2C}"/>
              </a:ext>
            </a:extLst>
          </p:cNvPr>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7" name="Google Shape;117;p2:notes">
            <a:extLst>
              <a:ext uri="{FF2B5EF4-FFF2-40B4-BE49-F238E27FC236}">
                <a16:creationId xmlns:a16="http://schemas.microsoft.com/office/drawing/2014/main" xmlns="" id="{5A1CC1E6-5DBA-2260-5CF3-5B799EFD23C5}"/>
              </a:ext>
            </a:extLst>
          </p:cNvPr>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8" name="Google Shape;118;p2:notes">
            <a:extLst>
              <a:ext uri="{FF2B5EF4-FFF2-40B4-BE49-F238E27FC236}">
                <a16:creationId xmlns:a16="http://schemas.microsoft.com/office/drawing/2014/main" xmlns="" id="{92C84B36-8DE1-3FCD-F4F6-2CFD17A19212}"/>
              </a:ext>
            </a:extLst>
          </p:cNvPr>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IT"/>
              <a:pPr marL="0" lvl="0" indent="0" algn="r" rtl="0">
                <a:spcBef>
                  <a:spcPts val="0"/>
                </a:spcBef>
                <a:spcAft>
                  <a:spcPts val="0"/>
                </a:spcAft>
                <a:buNone/>
              </a:pPr>
              <a:t>17</a:t>
            </a:fld>
            <a:endParaRPr/>
          </a:p>
        </p:txBody>
      </p:sp>
    </p:spTree>
    <p:extLst>
      <p:ext uri="{BB962C8B-B14F-4D97-AF65-F5344CB8AC3E}">
        <p14:creationId xmlns:p14="http://schemas.microsoft.com/office/powerpoint/2010/main" xmlns="" val="13721793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a:extLst>
            <a:ext uri="{FF2B5EF4-FFF2-40B4-BE49-F238E27FC236}">
              <a16:creationId xmlns:a16="http://schemas.microsoft.com/office/drawing/2014/main" xmlns="" id="{9959BC76-AE76-8F29-6D72-8B400381DFA8}"/>
            </a:ext>
          </a:extLst>
        </p:cNvPr>
        <p:cNvGrpSpPr/>
        <p:nvPr/>
      </p:nvGrpSpPr>
      <p:grpSpPr>
        <a:xfrm>
          <a:off x="0" y="0"/>
          <a:ext cx="0" cy="0"/>
          <a:chOff x="0" y="0"/>
          <a:chExt cx="0" cy="0"/>
        </a:xfrm>
      </p:grpSpPr>
      <p:sp>
        <p:nvSpPr>
          <p:cNvPr id="116" name="Google Shape;116;p2:notes">
            <a:extLst>
              <a:ext uri="{FF2B5EF4-FFF2-40B4-BE49-F238E27FC236}">
                <a16:creationId xmlns:a16="http://schemas.microsoft.com/office/drawing/2014/main" xmlns="" id="{FB29DF6C-BC82-D312-B48A-A5733E99839F}"/>
              </a:ext>
            </a:extLst>
          </p:cNvPr>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7" name="Google Shape;117;p2:notes">
            <a:extLst>
              <a:ext uri="{FF2B5EF4-FFF2-40B4-BE49-F238E27FC236}">
                <a16:creationId xmlns:a16="http://schemas.microsoft.com/office/drawing/2014/main" xmlns="" id="{2A9C663B-D980-92FE-31B0-271D86627ECB}"/>
              </a:ext>
            </a:extLst>
          </p:cNvPr>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8" name="Google Shape;118;p2:notes">
            <a:extLst>
              <a:ext uri="{FF2B5EF4-FFF2-40B4-BE49-F238E27FC236}">
                <a16:creationId xmlns:a16="http://schemas.microsoft.com/office/drawing/2014/main" xmlns="" id="{363A1FED-337E-1C9C-E457-2F9B534FEBDF}"/>
              </a:ext>
            </a:extLst>
          </p:cNvPr>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IT"/>
              <a:pPr marL="0" lvl="0" indent="0" algn="r" rtl="0">
                <a:spcBef>
                  <a:spcPts val="0"/>
                </a:spcBef>
                <a:spcAft>
                  <a:spcPts val="0"/>
                </a:spcAft>
                <a:buNone/>
              </a:pPr>
              <a:t>18</a:t>
            </a:fld>
            <a:endParaRPr/>
          </a:p>
        </p:txBody>
      </p:sp>
    </p:spTree>
    <p:extLst>
      <p:ext uri="{BB962C8B-B14F-4D97-AF65-F5344CB8AC3E}">
        <p14:creationId xmlns:p14="http://schemas.microsoft.com/office/powerpoint/2010/main" xmlns="" val="11555914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a:extLst>
            <a:ext uri="{FF2B5EF4-FFF2-40B4-BE49-F238E27FC236}">
              <a16:creationId xmlns:a16="http://schemas.microsoft.com/office/drawing/2014/main" xmlns="" id="{493D92D4-7BD8-352F-534B-CC2B82C3EE79}"/>
            </a:ext>
          </a:extLst>
        </p:cNvPr>
        <p:cNvGrpSpPr/>
        <p:nvPr/>
      </p:nvGrpSpPr>
      <p:grpSpPr>
        <a:xfrm>
          <a:off x="0" y="0"/>
          <a:ext cx="0" cy="0"/>
          <a:chOff x="0" y="0"/>
          <a:chExt cx="0" cy="0"/>
        </a:xfrm>
      </p:grpSpPr>
      <p:sp>
        <p:nvSpPr>
          <p:cNvPr id="116" name="Google Shape;116;p2:notes">
            <a:extLst>
              <a:ext uri="{FF2B5EF4-FFF2-40B4-BE49-F238E27FC236}">
                <a16:creationId xmlns:a16="http://schemas.microsoft.com/office/drawing/2014/main" xmlns="" id="{6BC2C3E5-BE50-D7E0-02EE-F09335446822}"/>
              </a:ext>
            </a:extLst>
          </p:cNvPr>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7" name="Google Shape;117;p2:notes">
            <a:extLst>
              <a:ext uri="{FF2B5EF4-FFF2-40B4-BE49-F238E27FC236}">
                <a16:creationId xmlns:a16="http://schemas.microsoft.com/office/drawing/2014/main" xmlns="" id="{5FE49F3B-5D14-3191-00E4-8236B2E7AAB8}"/>
              </a:ext>
            </a:extLst>
          </p:cNvPr>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8" name="Google Shape;118;p2:notes">
            <a:extLst>
              <a:ext uri="{FF2B5EF4-FFF2-40B4-BE49-F238E27FC236}">
                <a16:creationId xmlns:a16="http://schemas.microsoft.com/office/drawing/2014/main" xmlns="" id="{672F5612-F0C7-8C04-3A0D-53223B98A2B4}"/>
              </a:ext>
            </a:extLst>
          </p:cNvPr>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IT"/>
              <a:pPr marL="0" lvl="0" indent="0" algn="r" rtl="0">
                <a:spcBef>
                  <a:spcPts val="0"/>
                </a:spcBef>
                <a:spcAft>
                  <a:spcPts val="0"/>
                </a:spcAft>
                <a:buNone/>
              </a:pPr>
              <a:t>19</a:t>
            </a:fld>
            <a:endParaRPr/>
          </a:p>
        </p:txBody>
      </p:sp>
    </p:spTree>
    <p:extLst>
      <p:ext uri="{BB962C8B-B14F-4D97-AF65-F5344CB8AC3E}">
        <p14:creationId xmlns:p14="http://schemas.microsoft.com/office/powerpoint/2010/main" xmlns="" val="29708347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a:extLst>
            <a:ext uri="{FF2B5EF4-FFF2-40B4-BE49-F238E27FC236}">
              <a16:creationId xmlns:a16="http://schemas.microsoft.com/office/drawing/2014/main" xmlns="" id="{8BF35F70-A9E8-16CC-B038-889A1D73581E}"/>
            </a:ext>
          </a:extLst>
        </p:cNvPr>
        <p:cNvGrpSpPr/>
        <p:nvPr/>
      </p:nvGrpSpPr>
      <p:grpSpPr>
        <a:xfrm>
          <a:off x="0" y="0"/>
          <a:ext cx="0" cy="0"/>
          <a:chOff x="0" y="0"/>
          <a:chExt cx="0" cy="0"/>
        </a:xfrm>
      </p:grpSpPr>
      <p:sp>
        <p:nvSpPr>
          <p:cNvPr id="124" name="Google Shape;124;p3:notes">
            <a:extLst>
              <a:ext uri="{FF2B5EF4-FFF2-40B4-BE49-F238E27FC236}">
                <a16:creationId xmlns:a16="http://schemas.microsoft.com/office/drawing/2014/main" xmlns="" id="{06174AEA-369A-356D-2AF6-3C6D69E8376D}"/>
              </a:ext>
            </a:extLst>
          </p:cNvPr>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5" name="Google Shape;125;p3:notes">
            <a:extLst>
              <a:ext uri="{FF2B5EF4-FFF2-40B4-BE49-F238E27FC236}">
                <a16:creationId xmlns:a16="http://schemas.microsoft.com/office/drawing/2014/main" xmlns="" id="{56960029-971C-0618-C67B-1DA00055B94A}"/>
              </a:ext>
            </a:extLst>
          </p:cNvPr>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6" name="Google Shape;126;p3:notes">
            <a:extLst>
              <a:ext uri="{FF2B5EF4-FFF2-40B4-BE49-F238E27FC236}">
                <a16:creationId xmlns:a16="http://schemas.microsoft.com/office/drawing/2014/main" xmlns="" id="{2F5FD4B3-8CBC-B11F-A687-F31E0D80F117}"/>
              </a:ext>
            </a:extLst>
          </p:cNvPr>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IT"/>
              <a:pPr marL="0" lvl="0" indent="0" algn="r" rtl="0">
                <a:spcBef>
                  <a:spcPts val="0"/>
                </a:spcBef>
                <a:spcAft>
                  <a:spcPts val="0"/>
                </a:spcAft>
                <a:buNone/>
              </a:pPr>
              <a:t>2</a:t>
            </a:fld>
            <a:endParaRPr/>
          </a:p>
        </p:txBody>
      </p:sp>
    </p:spTree>
    <p:extLst>
      <p:ext uri="{BB962C8B-B14F-4D97-AF65-F5344CB8AC3E}">
        <p14:creationId xmlns:p14="http://schemas.microsoft.com/office/powerpoint/2010/main" xmlns="" val="22283371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a:extLst>
            <a:ext uri="{FF2B5EF4-FFF2-40B4-BE49-F238E27FC236}">
              <a16:creationId xmlns:a16="http://schemas.microsoft.com/office/drawing/2014/main" xmlns="" id="{22F00E2F-3A1C-E123-9F63-67B8D1B7C670}"/>
            </a:ext>
          </a:extLst>
        </p:cNvPr>
        <p:cNvGrpSpPr/>
        <p:nvPr/>
      </p:nvGrpSpPr>
      <p:grpSpPr>
        <a:xfrm>
          <a:off x="0" y="0"/>
          <a:ext cx="0" cy="0"/>
          <a:chOff x="0" y="0"/>
          <a:chExt cx="0" cy="0"/>
        </a:xfrm>
      </p:grpSpPr>
      <p:sp>
        <p:nvSpPr>
          <p:cNvPr id="116" name="Google Shape;116;p2:notes">
            <a:extLst>
              <a:ext uri="{FF2B5EF4-FFF2-40B4-BE49-F238E27FC236}">
                <a16:creationId xmlns:a16="http://schemas.microsoft.com/office/drawing/2014/main" xmlns="" id="{3CAD789B-4FBD-5C43-58E4-97C88FB6E982}"/>
              </a:ext>
            </a:extLst>
          </p:cNvPr>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7" name="Google Shape;117;p2:notes">
            <a:extLst>
              <a:ext uri="{FF2B5EF4-FFF2-40B4-BE49-F238E27FC236}">
                <a16:creationId xmlns:a16="http://schemas.microsoft.com/office/drawing/2014/main" xmlns="" id="{8564A7EA-654C-4C28-EAD7-CE484D016E59}"/>
              </a:ext>
            </a:extLst>
          </p:cNvPr>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8" name="Google Shape;118;p2:notes">
            <a:extLst>
              <a:ext uri="{FF2B5EF4-FFF2-40B4-BE49-F238E27FC236}">
                <a16:creationId xmlns:a16="http://schemas.microsoft.com/office/drawing/2014/main" xmlns="" id="{5C9A652B-7079-F1FF-5AE4-3212463C6283}"/>
              </a:ext>
            </a:extLst>
          </p:cNvPr>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IT"/>
              <a:pPr marL="0" lvl="0" indent="0" algn="r" rtl="0">
                <a:spcBef>
                  <a:spcPts val="0"/>
                </a:spcBef>
                <a:spcAft>
                  <a:spcPts val="0"/>
                </a:spcAft>
                <a:buNone/>
              </a:pPr>
              <a:t>20</a:t>
            </a:fld>
            <a:endParaRPr/>
          </a:p>
        </p:txBody>
      </p:sp>
    </p:spTree>
    <p:extLst>
      <p:ext uri="{BB962C8B-B14F-4D97-AF65-F5344CB8AC3E}">
        <p14:creationId xmlns:p14="http://schemas.microsoft.com/office/powerpoint/2010/main" xmlns="" val="29629054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a:extLst>
            <a:ext uri="{FF2B5EF4-FFF2-40B4-BE49-F238E27FC236}">
              <a16:creationId xmlns:a16="http://schemas.microsoft.com/office/drawing/2014/main" xmlns="" id="{B6EFC2AA-0750-C307-B201-02E434AF13DA}"/>
            </a:ext>
          </a:extLst>
        </p:cNvPr>
        <p:cNvGrpSpPr/>
        <p:nvPr/>
      </p:nvGrpSpPr>
      <p:grpSpPr>
        <a:xfrm>
          <a:off x="0" y="0"/>
          <a:ext cx="0" cy="0"/>
          <a:chOff x="0" y="0"/>
          <a:chExt cx="0" cy="0"/>
        </a:xfrm>
      </p:grpSpPr>
      <p:sp>
        <p:nvSpPr>
          <p:cNvPr id="116" name="Google Shape;116;p2:notes">
            <a:extLst>
              <a:ext uri="{FF2B5EF4-FFF2-40B4-BE49-F238E27FC236}">
                <a16:creationId xmlns:a16="http://schemas.microsoft.com/office/drawing/2014/main" xmlns="" id="{B19037C1-C2D2-386F-0DC6-D73F70B3B174}"/>
              </a:ext>
            </a:extLst>
          </p:cNvPr>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7" name="Google Shape;117;p2:notes">
            <a:extLst>
              <a:ext uri="{FF2B5EF4-FFF2-40B4-BE49-F238E27FC236}">
                <a16:creationId xmlns:a16="http://schemas.microsoft.com/office/drawing/2014/main" xmlns="" id="{5C4007E1-3779-DE9C-4335-0323FC7B5BA4}"/>
              </a:ext>
            </a:extLst>
          </p:cNvPr>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8" name="Google Shape;118;p2:notes">
            <a:extLst>
              <a:ext uri="{FF2B5EF4-FFF2-40B4-BE49-F238E27FC236}">
                <a16:creationId xmlns:a16="http://schemas.microsoft.com/office/drawing/2014/main" xmlns="" id="{7914CF3C-2AA2-10B4-DA4E-0593266DEE7B}"/>
              </a:ext>
            </a:extLst>
          </p:cNvPr>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IT"/>
              <a:pPr marL="0" lvl="0" indent="0" algn="r" rtl="0">
                <a:spcBef>
                  <a:spcPts val="0"/>
                </a:spcBef>
                <a:spcAft>
                  <a:spcPts val="0"/>
                </a:spcAft>
                <a:buNone/>
              </a:pPr>
              <a:t>21</a:t>
            </a:fld>
            <a:endParaRPr/>
          </a:p>
        </p:txBody>
      </p:sp>
    </p:spTree>
    <p:extLst>
      <p:ext uri="{BB962C8B-B14F-4D97-AF65-F5344CB8AC3E}">
        <p14:creationId xmlns:p14="http://schemas.microsoft.com/office/powerpoint/2010/main" xmlns="" val="16208027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a:extLst>
            <a:ext uri="{FF2B5EF4-FFF2-40B4-BE49-F238E27FC236}">
              <a16:creationId xmlns:a16="http://schemas.microsoft.com/office/drawing/2014/main" xmlns="" id="{B3EBCB2B-CDB2-B60D-BC3D-4E3C9146B5A3}"/>
            </a:ext>
          </a:extLst>
        </p:cNvPr>
        <p:cNvGrpSpPr/>
        <p:nvPr/>
      </p:nvGrpSpPr>
      <p:grpSpPr>
        <a:xfrm>
          <a:off x="0" y="0"/>
          <a:ext cx="0" cy="0"/>
          <a:chOff x="0" y="0"/>
          <a:chExt cx="0" cy="0"/>
        </a:xfrm>
      </p:grpSpPr>
      <p:sp>
        <p:nvSpPr>
          <p:cNvPr id="116" name="Google Shape;116;p2:notes">
            <a:extLst>
              <a:ext uri="{FF2B5EF4-FFF2-40B4-BE49-F238E27FC236}">
                <a16:creationId xmlns:a16="http://schemas.microsoft.com/office/drawing/2014/main" xmlns="" id="{EB583BD6-8D37-8F37-9424-B9ECB1B68BC3}"/>
              </a:ext>
            </a:extLst>
          </p:cNvPr>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7" name="Google Shape;117;p2:notes">
            <a:extLst>
              <a:ext uri="{FF2B5EF4-FFF2-40B4-BE49-F238E27FC236}">
                <a16:creationId xmlns:a16="http://schemas.microsoft.com/office/drawing/2014/main" xmlns="" id="{DDDE4AFF-C077-773E-CD76-7B0A3344E50C}"/>
              </a:ext>
            </a:extLst>
          </p:cNvPr>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8" name="Google Shape;118;p2:notes">
            <a:extLst>
              <a:ext uri="{FF2B5EF4-FFF2-40B4-BE49-F238E27FC236}">
                <a16:creationId xmlns:a16="http://schemas.microsoft.com/office/drawing/2014/main" xmlns="" id="{0754CE62-A260-5B33-1721-9F44CABD2B6E}"/>
              </a:ext>
            </a:extLst>
          </p:cNvPr>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IT"/>
              <a:pPr marL="0" lvl="0" indent="0" algn="r" rtl="0">
                <a:spcBef>
                  <a:spcPts val="0"/>
                </a:spcBef>
                <a:spcAft>
                  <a:spcPts val="0"/>
                </a:spcAft>
                <a:buNone/>
              </a:pPr>
              <a:t>22</a:t>
            </a:fld>
            <a:endParaRPr/>
          </a:p>
        </p:txBody>
      </p:sp>
    </p:spTree>
    <p:extLst>
      <p:ext uri="{BB962C8B-B14F-4D97-AF65-F5344CB8AC3E}">
        <p14:creationId xmlns:p14="http://schemas.microsoft.com/office/powerpoint/2010/main" xmlns="" val="13554889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a:extLst>
            <a:ext uri="{FF2B5EF4-FFF2-40B4-BE49-F238E27FC236}">
              <a16:creationId xmlns:a16="http://schemas.microsoft.com/office/drawing/2014/main" xmlns="" id="{5EE839EC-30E0-F880-317E-B50109FD6E0C}"/>
            </a:ext>
          </a:extLst>
        </p:cNvPr>
        <p:cNvGrpSpPr/>
        <p:nvPr/>
      </p:nvGrpSpPr>
      <p:grpSpPr>
        <a:xfrm>
          <a:off x="0" y="0"/>
          <a:ext cx="0" cy="0"/>
          <a:chOff x="0" y="0"/>
          <a:chExt cx="0" cy="0"/>
        </a:xfrm>
      </p:grpSpPr>
      <p:sp>
        <p:nvSpPr>
          <p:cNvPr id="116" name="Google Shape;116;p2:notes">
            <a:extLst>
              <a:ext uri="{FF2B5EF4-FFF2-40B4-BE49-F238E27FC236}">
                <a16:creationId xmlns:a16="http://schemas.microsoft.com/office/drawing/2014/main" xmlns="" id="{E1AB24DA-0194-B3D0-B27E-F60A77818F8B}"/>
              </a:ext>
            </a:extLst>
          </p:cNvPr>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7" name="Google Shape;117;p2:notes">
            <a:extLst>
              <a:ext uri="{FF2B5EF4-FFF2-40B4-BE49-F238E27FC236}">
                <a16:creationId xmlns:a16="http://schemas.microsoft.com/office/drawing/2014/main" xmlns="" id="{F55815B4-E4F0-0828-747A-557D6527A55A}"/>
              </a:ext>
            </a:extLst>
          </p:cNvPr>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8" name="Google Shape;118;p2:notes">
            <a:extLst>
              <a:ext uri="{FF2B5EF4-FFF2-40B4-BE49-F238E27FC236}">
                <a16:creationId xmlns:a16="http://schemas.microsoft.com/office/drawing/2014/main" xmlns="" id="{1E9BB0F5-F161-BA30-110D-C6D8DB6E93A7}"/>
              </a:ext>
            </a:extLst>
          </p:cNvPr>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IT"/>
              <a:pPr marL="0" lvl="0" indent="0" algn="r" rtl="0">
                <a:spcBef>
                  <a:spcPts val="0"/>
                </a:spcBef>
                <a:spcAft>
                  <a:spcPts val="0"/>
                </a:spcAft>
                <a:buNone/>
              </a:pPr>
              <a:t>23</a:t>
            </a:fld>
            <a:endParaRPr/>
          </a:p>
        </p:txBody>
      </p:sp>
    </p:spTree>
    <p:extLst>
      <p:ext uri="{BB962C8B-B14F-4D97-AF65-F5344CB8AC3E}">
        <p14:creationId xmlns:p14="http://schemas.microsoft.com/office/powerpoint/2010/main" xmlns="" val="31703036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a:extLst>
            <a:ext uri="{FF2B5EF4-FFF2-40B4-BE49-F238E27FC236}">
              <a16:creationId xmlns:a16="http://schemas.microsoft.com/office/drawing/2014/main" xmlns="" id="{08AC2166-D8BC-AA7A-A938-B648D193A003}"/>
            </a:ext>
          </a:extLst>
        </p:cNvPr>
        <p:cNvGrpSpPr/>
        <p:nvPr/>
      </p:nvGrpSpPr>
      <p:grpSpPr>
        <a:xfrm>
          <a:off x="0" y="0"/>
          <a:ext cx="0" cy="0"/>
          <a:chOff x="0" y="0"/>
          <a:chExt cx="0" cy="0"/>
        </a:xfrm>
      </p:grpSpPr>
      <p:sp>
        <p:nvSpPr>
          <p:cNvPr id="116" name="Google Shape;116;p2:notes">
            <a:extLst>
              <a:ext uri="{FF2B5EF4-FFF2-40B4-BE49-F238E27FC236}">
                <a16:creationId xmlns:a16="http://schemas.microsoft.com/office/drawing/2014/main" xmlns="" id="{4891A66D-2A6D-DBFC-8E3B-1851EEF99552}"/>
              </a:ext>
            </a:extLst>
          </p:cNvPr>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7" name="Google Shape;117;p2:notes">
            <a:extLst>
              <a:ext uri="{FF2B5EF4-FFF2-40B4-BE49-F238E27FC236}">
                <a16:creationId xmlns:a16="http://schemas.microsoft.com/office/drawing/2014/main" xmlns="" id="{99C2EEB3-9DCA-EEC1-1B95-0F8E4616423C}"/>
              </a:ext>
            </a:extLst>
          </p:cNvPr>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8" name="Google Shape;118;p2:notes">
            <a:extLst>
              <a:ext uri="{FF2B5EF4-FFF2-40B4-BE49-F238E27FC236}">
                <a16:creationId xmlns:a16="http://schemas.microsoft.com/office/drawing/2014/main" xmlns="" id="{377B7827-F745-F81C-25BC-168DF36AFFF6}"/>
              </a:ext>
            </a:extLst>
          </p:cNvPr>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IT"/>
              <a:pPr marL="0" lvl="0" indent="0" algn="r" rtl="0">
                <a:spcBef>
                  <a:spcPts val="0"/>
                </a:spcBef>
                <a:spcAft>
                  <a:spcPts val="0"/>
                </a:spcAft>
                <a:buNone/>
              </a:pPr>
              <a:t>24</a:t>
            </a:fld>
            <a:endParaRPr/>
          </a:p>
        </p:txBody>
      </p:sp>
    </p:spTree>
    <p:extLst>
      <p:ext uri="{BB962C8B-B14F-4D97-AF65-F5344CB8AC3E}">
        <p14:creationId xmlns:p14="http://schemas.microsoft.com/office/powerpoint/2010/main" xmlns="" val="3643875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a:extLst>
            <a:ext uri="{FF2B5EF4-FFF2-40B4-BE49-F238E27FC236}">
              <a16:creationId xmlns:a16="http://schemas.microsoft.com/office/drawing/2014/main" xmlns="" id="{82239DF7-AE91-AE9F-BEF6-E30B1B0B4BA4}"/>
            </a:ext>
          </a:extLst>
        </p:cNvPr>
        <p:cNvGrpSpPr/>
        <p:nvPr/>
      </p:nvGrpSpPr>
      <p:grpSpPr>
        <a:xfrm>
          <a:off x="0" y="0"/>
          <a:ext cx="0" cy="0"/>
          <a:chOff x="0" y="0"/>
          <a:chExt cx="0" cy="0"/>
        </a:xfrm>
      </p:grpSpPr>
      <p:sp>
        <p:nvSpPr>
          <p:cNvPr id="116" name="Google Shape;116;p2:notes">
            <a:extLst>
              <a:ext uri="{FF2B5EF4-FFF2-40B4-BE49-F238E27FC236}">
                <a16:creationId xmlns:a16="http://schemas.microsoft.com/office/drawing/2014/main" xmlns="" id="{D8028ED4-9F6C-FA28-789F-A0900CBE5189}"/>
              </a:ext>
            </a:extLst>
          </p:cNvPr>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7" name="Google Shape;117;p2:notes">
            <a:extLst>
              <a:ext uri="{FF2B5EF4-FFF2-40B4-BE49-F238E27FC236}">
                <a16:creationId xmlns:a16="http://schemas.microsoft.com/office/drawing/2014/main" xmlns="" id="{FEAB997E-E25A-2CBB-DFCB-650AA0BEF252}"/>
              </a:ext>
            </a:extLst>
          </p:cNvPr>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8" name="Google Shape;118;p2:notes">
            <a:extLst>
              <a:ext uri="{FF2B5EF4-FFF2-40B4-BE49-F238E27FC236}">
                <a16:creationId xmlns:a16="http://schemas.microsoft.com/office/drawing/2014/main" xmlns="" id="{7CC4BA79-3D49-D6B0-4854-6BF7B3D4158A}"/>
              </a:ext>
            </a:extLst>
          </p:cNvPr>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IT"/>
              <a:pPr marL="0" lvl="0" indent="0" algn="r" rtl="0">
                <a:spcBef>
                  <a:spcPts val="0"/>
                </a:spcBef>
                <a:spcAft>
                  <a:spcPts val="0"/>
                </a:spcAft>
                <a:buNone/>
              </a:pPr>
              <a:t>25</a:t>
            </a:fld>
            <a:endParaRPr/>
          </a:p>
        </p:txBody>
      </p:sp>
    </p:spTree>
    <p:extLst>
      <p:ext uri="{BB962C8B-B14F-4D97-AF65-F5344CB8AC3E}">
        <p14:creationId xmlns:p14="http://schemas.microsoft.com/office/powerpoint/2010/main" xmlns="" val="34011881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a:extLst>
            <a:ext uri="{FF2B5EF4-FFF2-40B4-BE49-F238E27FC236}">
              <a16:creationId xmlns:a16="http://schemas.microsoft.com/office/drawing/2014/main" xmlns="" id="{ED07F0F6-B4FA-C84F-C578-E6223544D660}"/>
            </a:ext>
          </a:extLst>
        </p:cNvPr>
        <p:cNvGrpSpPr/>
        <p:nvPr/>
      </p:nvGrpSpPr>
      <p:grpSpPr>
        <a:xfrm>
          <a:off x="0" y="0"/>
          <a:ext cx="0" cy="0"/>
          <a:chOff x="0" y="0"/>
          <a:chExt cx="0" cy="0"/>
        </a:xfrm>
      </p:grpSpPr>
      <p:sp>
        <p:nvSpPr>
          <p:cNvPr id="116" name="Google Shape;116;p2:notes">
            <a:extLst>
              <a:ext uri="{FF2B5EF4-FFF2-40B4-BE49-F238E27FC236}">
                <a16:creationId xmlns:a16="http://schemas.microsoft.com/office/drawing/2014/main" xmlns="" id="{0154CF49-DD42-2FB4-40E0-869898C2952B}"/>
              </a:ext>
            </a:extLst>
          </p:cNvPr>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7" name="Google Shape;117;p2:notes">
            <a:extLst>
              <a:ext uri="{FF2B5EF4-FFF2-40B4-BE49-F238E27FC236}">
                <a16:creationId xmlns:a16="http://schemas.microsoft.com/office/drawing/2014/main" xmlns="" id="{0D2D01F4-F603-95C3-6AA2-659242562868}"/>
              </a:ext>
            </a:extLst>
          </p:cNvPr>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8" name="Google Shape;118;p2:notes">
            <a:extLst>
              <a:ext uri="{FF2B5EF4-FFF2-40B4-BE49-F238E27FC236}">
                <a16:creationId xmlns:a16="http://schemas.microsoft.com/office/drawing/2014/main" xmlns="" id="{221C6FAC-91B9-9754-FD73-CDA056CE147F}"/>
              </a:ext>
            </a:extLst>
          </p:cNvPr>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IT"/>
              <a:pPr marL="0" lvl="0" indent="0" algn="r" rtl="0">
                <a:spcBef>
                  <a:spcPts val="0"/>
                </a:spcBef>
                <a:spcAft>
                  <a:spcPts val="0"/>
                </a:spcAft>
                <a:buNone/>
              </a:pPr>
              <a:t>26</a:t>
            </a:fld>
            <a:endParaRPr/>
          </a:p>
        </p:txBody>
      </p:sp>
    </p:spTree>
    <p:extLst>
      <p:ext uri="{BB962C8B-B14F-4D97-AF65-F5344CB8AC3E}">
        <p14:creationId xmlns:p14="http://schemas.microsoft.com/office/powerpoint/2010/main" xmlns="" val="31797130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a:extLst>
            <a:ext uri="{FF2B5EF4-FFF2-40B4-BE49-F238E27FC236}">
              <a16:creationId xmlns:a16="http://schemas.microsoft.com/office/drawing/2014/main" xmlns="" id="{B4097B29-7BDE-F562-CDE1-CADE6E65B8B6}"/>
            </a:ext>
          </a:extLst>
        </p:cNvPr>
        <p:cNvGrpSpPr/>
        <p:nvPr/>
      </p:nvGrpSpPr>
      <p:grpSpPr>
        <a:xfrm>
          <a:off x="0" y="0"/>
          <a:ext cx="0" cy="0"/>
          <a:chOff x="0" y="0"/>
          <a:chExt cx="0" cy="0"/>
        </a:xfrm>
      </p:grpSpPr>
      <p:sp>
        <p:nvSpPr>
          <p:cNvPr id="116" name="Google Shape;116;p2:notes">
            <a:extLst>
              <a:ext uri="{FF2B5EF4-FFF2-40B4-BE49-F238E27FC236}">
                <a16:creationId xmlns:a16="http://schemas.microsoft.com/office/drawing/2014/main" xmlns="" id="{C1140638-3968-C974-A09E-C92B7BCAA07A}"/>
              </a:ext>
            </a:extLst>
          </p:cNvPr>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7" name="Google Shape;117;p2:notes">
            <a:extLst>
              <a:ext uri="{FF2B5EF4-FFF2-40B4-BE49-F238E27FC236}">
                <a16:creationId xmlns:a16="http://schemas.microsoft.com/office/drawing/2014/main" xmlns="" id="{356829FD-F9D5-DD62-0ACE-96AB3AE96D22}"/>
              </a:ext>
            </a:extLst>
          </p:cNvPr>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8" name="Google Shape;118;p2:notes">
            <a:extLst>
              <a:ext uri="{FF2B5EF4-FFF2-40B4-BE49-F238E27FC236}">
                <a16:creationId xmlns:a16="http://schemas.microsoft.com/office/drawing/2014/main" xmlns="" id="{6F06F633-3B2D-8432-229B-6B56442EE44E}"/>
              </a:ext>
            </a:extLst>
          </p:cNvPr>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IT"/>
              <a:pPr marL="0" lvl="0" indent="0" algn="r" rtl="0">
                <a:spcBef>
                  <a:spcPts val="0"/>
                </a:spcBef>
                <a:spcAft>
                  <a:spcPts val="0"/>
                </a:spcAft>
                <a:buNone/>
              </a:pPr>
              <a:t>27</a:t>
            </a:fld>
            <a:endParaRPr/>
          </a:p>
        </p:txBody>
      </p:sp>
    </p:spTree>
    <p:extLst>
      <p:ext uri="{BB962C8B-B14F-4D97-AF65-F5344CB8AC3E}">
        <p14:creationId xmlns:p14="http://schemas.microsoft.com/office/powerpoint/2010/main" xmlns="" val="20480001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a:extLst>
            <a:ext uri="{FF2B5EF4-FFF2-40B4-BE49-F238E27FC236}">
              <a16:creationId xmlns:a16="http://schemas.microsoft.com/office/drawing/2014/main" xmlns="" id="{76E01380-E04C-2A31-F266-BE6C2E3EAB8B}"/>
            </a:ext>
          </a:extLst>
        </p:cNvPr>
        <p:cNvGrpSpPr/>
        <p:nvPr/>
      </p:nvGrpSpPr>
      <p:grpSpPr>
        <a:xfrm>
          <a:off x="0" y="0"/>
          <a:ext cx="0" cy="0"/>
          <a:chOff x="0" y="0"/>
          <a:chExt cx="0" cy="0"/>
        </a:xfrm>
      </p:grpSpPr>
      <p:sp>
        <p:nvSpPr>
          <p:cNvPr id="116" name="Google Shape;116;p2:notes">
            <a:extLst>
              <a:ext uri="{FF2B5EF4-FFF2-40B4-BE49-F238E27FC236}">
                <a16:creationId xmlns:a16="http://schemas.microsoft.com/office/drawing/2014/main" xmlns="" id="{EB69BA14-AC57-7033-F3CE-274BF1CDE1B8}"/>
              </a:ext>
            </a:extLst>
          </p:cNvPr>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7" name="Google Shape;117;p2:notes">
            <a:extLst>
              <a:ext uri="{FF2B5EF4-FFF2-40B4-BE49-F238E27FC236}">
                <a16:creationId xmlns:a16="http://schemas.microsoft.com/office/drawing/2014/main" xmlns="" id="{DD3D22F0-C18B-7B62-6B95-5443100A5C99}"/>
              </a:ext>
            </a:extLst>
          </p:cNvPr>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8" name="Google Shape;118;p2:notes">
            <a:extLst>
              <a:ext uri="{FF2B5EF4-FFF2-40B4-BE49-F238E27FC236}">
                <a16:creationId xmlns:a16="http://schemas.microsoft.com/office/drawing/2014/main" xmlns="" id="{518A41E5-5E4B-D20E-6B8C-F899DA74FB25}"/>
              </a:ext>
            </a:extLst>
          </p:cNvPr>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IT"/>
              <a:pPr marL="0" lvl="0" indent="0" algn="r" rtl="0">
                <a:spcBef>
                  <a:spcPts val="0"/>
                </a:spcBef>
                <a:spcAft>
                  <a:spcPts val="0"/>
                </a:spcAft>
                <a:buNone/>
              </a:pPr>
              <a:t>28</a:t>
            </a:fld>
            <a:endParaRPr/>
          </a:p>
        </p:txBody>
      </p:sp>
    </p:spTree>
    <p:extLst>
      <p:ext uri="{BB962C8B-B14F-4D97-AF65-F5344CB8AC3E}">
        <p14:creationId xmlns:p14="http://schemas.microsoft.com/office/powerpoint/2010/main" xmlns="" val="30018356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a:extLst>
            <a:ext uri="{FF2B5EF4-FFF2-40B4-BE49-F238E27FC236}">
              <a16:creationId xmlns:a16="http://schemas.microsoft.com/office/drawing/2014/main" xmlns="" id="{F72AD51E-EF5F-9E6F-34EE-7728F0161EB4}"/>
            </a:ext>
          </a:extLst>
        </p:cNvPr>
        <p:cNvGrpSpPr/>
        <p:nvPr/>
      </p:nvGrpSpPr>
      <p:grpSpPr>
        <a:xfrm>
          <a:off x="0" y="0"/>
          <a:ext cx="0" cy="0"/>
          <a:chOff x="0" y="0"/>
          <a:chExt cx="0" cy="0"/>
        </a:xfrm>
      </p:grpSpPr>
      <p:sp>
        <p:nvSpPr>
          <p:cNvPr id="116" name="Google Shape;116;p2:notes">
            <a:extLst>
              <a:ext uri="{FF2B5EF4-FFF2-40B4-BE49-F238E27FC236}">
                <a16:creationId xmlns:a16="http://schemas.microsoft.com/office/drawing/2014/main" xmlns="" id="{A3099CD4-3068-2885-6930-8DCEDC155A89}"/>
              </a:ext>
            </a:extLst>
          </p:cNvPr>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7" name="Google Shape;117;p2:notes">
            <a:extLst>
              <a:ext uri="{FF2B5EF4-FFF2-40B4-BE49-F238E27FC236}">
                <a16:creationId xmlns:a16="http://schemas.microsoft.com/office/drawing/2014/main" xmlns="" id="{54B67E22-4E09-C250-DE0B-0EE7B02DE765}"/>
              </a:ext>
            </a:extLst>
          </p:cNvPr>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8" name="Google Shape;118;p2:notes">
            <a:extLst>
              <a:ext uri="{FF2B5EF4-FFF2-40B4-BE49-F238E27FC236}">
                <a16:creationId xmlns:a16="http://schemas.microsoft.com/office/drawing/2014/main" xmlns="" id="{71473DA2-CB38-B91B-A859-F5418DE5E167}"/>
              </a:ext>
            </a:extLst>
          </p:cNvPr>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IT"/>
              <a:pPr marL="0" lvl="0" indent="0" algn="r" rtl="0">
                <a:spcBef>
                  <a:spcPts val="0"/>
                </a:spcBef>
                <a:spcAft>
                  <a:spcPts val="0"/>
                </a:spcAft>
                <a:buNone/>
              </a:pPr>
              <a:t>29</a:t>
            </a:fld>
            <a:endParaRPr/>
          </a:p>
        </p:txBody>
      </p:sp>
    </p:spTree>
    <p:extLst>
      <p:ext uri="{BB962C8B-B14F-4D97-AF65-F5344CB8AC3E}">
        <p14:creationId xmlns:p14="http://schemas.microsoft.com/office/powerpoint/2010/main" xmlns="" val="11017371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a:extLst>
            <a:ext uri="{FF2B5EF4-FFF2-40B4-BE49-F238E27FC236}">
              <a16:creationId xmlns:a16="http://schemas.microsoft.com/office/drawing/2014/main" xmlns="" id="{7AE6DF8D-7E67-017E-85EB-F704AA3E2635}"/>
            </a:ext>
          </a:extLst>
        </p:cNvPr>
        <p:cNvGrpSpPr/>
        <p:nvPr/>
      </p:nvGrpSpPr>
      <p:grpSpPr>
        <a:xfrm>
          <a:off x="0" y="0"/>
          <a:ext cx="0" cy="0"/>
          <a:chOff x="0" y="0"/>
          <a:chExt cx="0" cy="0"/>
        </a:xfrm>
      </p:grpSpPr>
      <p:sp>
        <p:nvSpPr>
          <p:cNvPr id="124" name="Google Shape;124;p3:notes">
            <a:extLst>
              <a:ext uri="{FF2B5EF4-FFF2-40B4-BE49-F238E27FC236}">
                <a16:creationId xmlns:a16="http://schemas.microsoft.com/office/drawing/2014/main" xmlns="" id="{B69BC29E-5427-17C8-92FA-F66C4FD2034D}"/>
              </a:ext>
            </a:extLst>
          </p:cNvPr>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5" name="Google Shape;125;p3:notes">
            <a:extLst>
              <a:ext uri="{FF2B5EF4-FFF2-40B4-BE49-F238E27FC236}">
                <a16:creationId xmlns:a16="http://schemas.microsoft.com/office/drawing/2014/main" xmlns="" id="{B8E0069A-9BF6-CD53-A58E-CB2B60492909}"/>
              </a:ext>
            </a:extLst>
          </p:cNvPr>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6" name="Google Shape;126;p3:notes">
            <a:extLst>
              <a:ext uri="{FF2B5EF4-FFF2-40B4-BE49-F238E27FC236}">
                <a16:creationId xmlns:a16="http://schemas.microsoft.com/office/drawing/2014/main" xmlns="" id="{061CC678-C341-8523-CFF8-88A8E6A1D83D}"/>
              </a:ext>
            </a:extLst>
          </p:cNvPr>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IT"/>
              <a:pPr marL="0" lvl="0" indent="0" algn="r" rtl="0">
                <a:spcBef>
                  <a:spcPts val="0"/>
                </a:spcBef>
                <a:spcAft>
                  <a:spcPts val="0"/>
                </a:spcAft>
                <a:buNone/>
              </a:pPr>
              <a:t>3</a:t>
            </a:fld>
            <a:endParaRPr/>
          </a:p>
        </p:txBody>
      </p:sp>
    </p:spTree>
    <p:extLst>
      <p:ext uri="{BB962C8B-B14F-4D97-AF65-F5344CB8AC3E}">
        <p14:creationId xmlns:p14="http://schemas.microsoft.com/office/powerpoint/2010/main" xmlns="" val="203443851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a:extLst>
            <a:ext uri="{FF2B5EF4-FFF2-40B4-BE49-F238E27FC236}">
              <a16:creationId xmlns:a16="http://schemas.microsoft.com/office/drawing/2014/main" xmlns="" id="{E561F271-120B-60CE-501F-49D45EE82EC2}"/>
            </a:ext>
          </a:extLst>
        </p:cNvPr>
        <p:cNvGrpSpPr/>
        <p:nvPr/>
      </p:nvGrpSpPr>
      <p:grpSpPr>
        <a:xfrm>
          <a:off x="0" y="0"/>
          <a:ext cx="0" cy="0"/>
          <a:chOff x="0" y="0"/>
          <a:chExt cx="0" cy="0"/>
        </a:xfrm>
      </p:grpSpPr>
      <p:sp>
        <p:nvSpPr>
          <p:cNvPr id="116" name="Google Shape;116;p2:notes">
            <a:extLst>
              <a:ext uri="{FF2B5EF4-FFF2-40B4-BE49-F238E27FC236}">
                <a16:creationId xmlns:a16="http://schemas.microsoft.com/office/drawing/2014/main" xmlns="" id="{051249EA-2A1B-25A3-A1E5-41F8F5E1E192}"/>
              </a:ext>
            </a:extLst>
          </p:cNvPr>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7" name="Google Shape;117;p2:notes">
            <a:extLst>
              <a:ext uri="{FF2B5EF4-FFF2-40B4-BE49-F238E27FC236}">
                <a16:creationId xmlns:a16="http://schemas.microsoft.com/office/drawing/2014/main" xmlns="" id="{6B62E508-EA6E-4ED7-ECC4-A855D953C0DF}"/>
              </a:ext>
            </a:extLst>
          </p:cNvPr>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8" name="Google Shape;118;p2:notes">
            <a:extLst>
              <a:ext uri="{FF2B5EF4-FFF2-40B4-BE49-F238E27FC236}">
                <a16:creationId xmlns:a16="http://schemas.microsoft.com/office/drawing/2014/main" xmlns="" id="{DCA505F2-6251-72BD-23CF-ABACE06268FE}"/>
              </a:ext>
            </a:extLst>
          </p:cNvPr>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IT"/>
              <a:pPr marL="0" lvl="0" indent="0" algn="r" rtl="0">
                <a:spcBef>
                  <a:spcPts val="0"/>
                </a:spcBef>
                <a:spcAft>
                  <a:spcPts val="0"/>
                </a:spcAft>
                <a:buNone/>
              </a:pPr>
              <a:t>30</a:t>
            </a:fld>
            <a:endParaRPr/>
          </a:p>
        </p:txBody>
      </p:sp>
    </p:spTree>
    <p:extLst>
      <p:ext uri="{BB962C8B-B14F-4D97-AF65-F5344CB8AC3E}">
        <p14:creationId xmlns:p14="http://schemas.microsoft.com/office/powerpoint/2010/main" xmlns="" val="42191807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a:extLst>
            <a:ext uri="{FF2B5EF4-FFF2-40B4-BE49-F238E27FC236}">
              <a16:creationId xmlns:a16="http://schemas.microsoft.com/office/drawing/2014/main" xmlns="" id="{73B6BB39-B0F5-0E4D-D219-6B2403B4FFA8}"/>
            </a:ext>
          </a:extLst>
        </p:cNvPr>
        <p:cNvGrpSpPr/>
        <p:nvPr/>
      </p:nvGrpSpPr>
      <p:grpSpPr>
        <a:xfrm>
          <a:off x="0" y="0"/>
          <a:ext cx="0" cy="0"/>
          <a:chOff x="0" y="0"/>
          <a:chExt cx="0" cy="0"/>
        </a:xfrm>
      </p:grpSpPr>
      <p:sp>
        <p:nvSpPr>
          <p:cNvPr id="116" name="Google Shape;116;p2:notes">
            <a:extLst>
              <a:ext uri="{FF2B5EF4-FFF2-40B4-BE49-F238E27FC236}">
                <a16:creationId xmlns:a16="http://schemas.microsoft.com/office/drawing/2014/main" xmlns="" id="{CF090C5D-3945-DD75-3944-26D8135FE06B}"/>
              </a:ext>
            </a:extLst>
          </p:cNvPr>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7" name="Google Shape;117;p2:notes">
            <a:extLst>
              <a:ext uri="{FF2B5EF4-FFF2-40B4-BE49-F238E27FC236}">
                <a16:creationId xmlns:a16="http://schemas.microsoft.com/office/drawing/2014/main" xmlns="" id="{89BA176B-EB72-9EC2-8F61-50A6517FBB7A}"/>
              </a:ext>
            </a:extLst>
          </p:cNvPr>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8" name="Google Shape;118;p2:notes">
            <a:extLst>
              <a:ext uri="{FF2B5EF4-FFF2-40B4-BE49-F238E27FC236}">
                <a16:creationId xmlns:a16="http://schemas.microsoft.com/office/drawing/2014/main" xmlns="" id="{C5D48EBE-2889-6888-B6CB-701D4CCE6065}"/>
              </a:ext>
            </a:extLst>
          </p:cNvPr>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IT"/>
              <a:pPr marL="0" lvl="0" indent="0" algn="r" rtl="0">
                <a:spcBef>
                  <a:spcPts val="0"/>
                </a:spcBef>
                <a:spcAft>
                  <a:spcPts val="0"/>
                </a:spcAft>
                <a:buNone/>
              </a:pPr>
              <a:t>31</a:t>
            </a:fld>
            <a:endParaRPr/>
          </a:p>
        </p:txBody>
      </p:sp>
    </p:spTree>
    <p:extLst>
      <p:ext uri="{BB962C8B-B14F-4D97-AF65-F5344CB8AC3E}">
        <p14:creationId xmlns:p14="http://schemas.microsoft.com/office/powerpoint/2010/main" xmlns="" val="5588817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a:extLst>
            <a:ext uri="{FF2B5EF4-FFF2-40B4-BE49-F238E27FC236}">
              <a16:creationId xmlns:a16="http://schemas.microsoft.com/office/drawing/2014/main" xmlns="" id="{360717D4-99C1-6F4D-24F6-8CC765BBAA10}"/>
            </a:ext>
          </a:extLst>
        </p:cNvPr>
        <p:cNvGrpSpPr/>
        <p:nvPr/>
      </p:nvGrpSpPr>
      <p:grpSpPr>
        <a:xfrm>
          <a:off x="0" y="0"/>
          <a:ext cx="0" cy="0"/>
          <a:chOff x="0" y="0"/>
          <a:chExt cx="0" cy="0"/>
        </a:xfrm>
      </p:grpSpPr>
      <p:sp>
        <p:nvSpPr>
          <p:cNvPr id="101" name="Google Shape;101;p1:notes">
            <a:extLst>
              <a:ext uri="{FF2B5EF4-FFF2-40B4-BE49-F238E27FC236}">
                <a16:creationId xmlns:a16="http://schemas.microsoft.com/office/drawing/2014/main" xmlns="" id="{D429F7BF-93AE-25E7-5155-D2F922B5B3DB}"/>
              </a:ext>
            </a:extLst>
          </p:cNvPr>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 name="Google Shape;102;p1:notes">
            <a:extLst>
              <a:ext uri="{FF2B5EF4-FFF2-40B4-BE49-F238E27FC236}">
                <a16:creationId xmlns:a16="http://schemas.microsoft.com/office/drawing/2014/main" xmlns="" id="{9C626910-ED97-A45A-44ED-B72FE5B73548}"/>
              </a:ext>
            </a:extLst>
          </p:cNvPr>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3" name="Google Shape;103;p1:notes">
            <a:extLst>
              <a:ext uri="{FF2B5EF4-FFF2-40B4-BE49-F238E27FC236}">
                <a16:creationId xmlns:a16="http://schemas.microsoft.com/office/drawing/2014/main" xmlns="" id="{0C8385C6-3E6A-3E28-3851-7232726B2FCC}"/>
              </a:ext>
            </a:extLst>
          </p:cNvPr>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1200"/>
              <a:buFont typeface="Calibri"/>
              <a:buNone/>
            </a:pPr>
            <a:fld id="{00000000-1234-1234-1234-123412341234}" type="slidenum">
              <a:rPr lang="it-IT" sz="1200" b="0" i="0">
                <a:latin typeface="Calibri"/>
                <a:ea typeface="Calibri"/>
                <a:cs typeface="Calibri"/>
                <a:sym typeface="Calibri"/>
              </a:rPr>
              <a:pPr marL="0" lvl="0" indent="0" algn="r" rtl="0">
                <a:spcBef>
                  <a:spcPts val="0"/>
                </a:spcBef>
                <a:spcAft>
                  <a:spcPts val="0"/>
                </a:spcAft>
                <a:buClr>
                  <a:schemeClr val="dk1"/>
                </a:buClr>
                <a:buSzPts val="1200"/>
                <a:buFont typeface="Calibri"/>
                <a:buNone/>
              </a:pPr>
              <a:t>32</a:t>
            </a:fld>
            <a:endParaRPr sz="1200" b="0" i="0">
              <a:latin typeface="Calibri"/>
              <a:ea typeface="Calibri"/>
              <a:cs typeface="Calibri"/>
              <a:sym typeface="Calibri"/>
            </a:endParaRPr>
          </a:p>
        </p:txBody>
      </p:sp>
    </p:spTree>
    <p:extLst>
      <p:ext uri="{BB962C8B-B14F-4D97-AF65-F5344CB8AC3E}">
        <p14:creationId xmlns:p14="http://schemas.microsoft.com/office/powerpoint/2010/main" xmlns="" val="24155554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a:extLst>
            <a:ext uri="{FF2B5EF4-FFF2-40B4-BE49-F238E27FC236}">
              <a16:creationId xmlns:a16="http://schemas.microsoft.com/office/drawing/2014/main" xmlns="" id="{73108225-66EA-6F3C-58D1-EF82099F0712}"/>
            </a:ext>
          </a:extLst>
        </p:cNvPr>
        <p:cNvGrpSpPr/>
        <p:nvPr/>
      </p:nvGrpSpPr>
      <p:grpSpPr>
        <a:xfrm>
          <a:off x="0" y="0"/>
          <a:ext cx="0" cy="0"/>
          <a:chOff x="0" y="0"/>
          <a:chExt cx="0" cy="0"/>
        </a:xfrm>
      </p:grpSpPr>
      <p:sp>
        <p:nvSpPr>
          <p:cNvPr id="124" name="Google Shape;124;p3:notes">
            <a:extLst>
              <a:ext uri="{FF2B5EF4-FFF2-40B4-BE49-F238E27FC236}">
                <a16:creationId xmlns:a16="http://schemas.microsoft.com/office/drawing/2014/main" xmlns="" id="{AF32F2A0-A7A3-8770-A9D6-4F58CF507474}"/>
              </a:ext>
            </a:extLst>
          </p:cNvPr>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5" name="Google Shape;125;p3:notes">
            <a:extLst>
              <a:ext uri="{FF2B5EF4-FFF2-40B4-BE49-F238E27FC236}">
                <a16:creationId xmlns:a16="http://schemas.microsoft.com/office/drawing/2014/main" xmlns="" id="{30A2A1E7-604C-E0E8-F090-1CE1F7D89FE5}"/>
              </a:ext>
            </a:extLst>
          </p:cNvPr>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6" name="Google Shape;126;p3:notes">
            <a:extLst>
              <a:ext uri="{FF2B5EF4-FFF2-40B4-BE49-F238E27FC236}">
                <a16:creationId xmlns:a16="http://schemas.microsoft.com/office/drawing/2014/main" xmlns="" id="{091A2643-EEBF-4EDC-B464-5588EDB1D3CB}"/>
              </a:ext>
            </a:extLst>
          </p:cNvPr>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IT"/>
              <a:pPr marL="0" lvl="0" indent="0" algn="r" rtl="0">
                <a:spcBef>
                  <a:spcPts val="0"/>
                </a:spcBef>
                <a:spcAft>
                  <a:spcPts val="0"/>
                </a:spcAft>
                <a:buNone/>
              </a:pPr>
              <a:t>4</a:t>
            </a:fld>
            <a:endParaRPr/>
          </a:p>
        </p:txBody>
      </p:sp>
    </p:spTree>
    <p:extLst>
      <p:ext uri="{BB962C8B-B14F-4D97-AF65-F5344CB8AC3E}">
        <p14:creationId xmlns:p14="http://schemas.microsoft.com/office/powerpoint/2010/main" xmlns="" val="7771362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a:extLst>
            <a:ext uri="{FF2B5EF4-FFF2-40B4-BE49-F238E27FC236}">
              <a16:creationId xmlns:a16="http://schemas.microsoft.com/office/drawing/2014/main" xmlns="" id="{BAF9A796-0321-65BA-BB13-EE3EA54C7984}"/>
            </a:ext>
          </a:extLst>
        </p:cNvPr>
        <p:cNvGrpSpPr/>
        <p:nvPr/>
      </p:nvGrpSpPr>
      <p:grpSpPr>
        <a:xfrm>
          <a:off x="0" y="0"/>
          <a:ext cx="0" cy="0"/>
          <a:chOff x="0" y="0"/>
          <a:chExt cx="0" cy="0"/>
        </a:xfrm>
      </p:grpSpPr>
      <p:sp>
        <p:nvSpPr>
          <p:cNvPr id="124" name="Google Shape;124;p3:notes">
            <a:extLst>
              <a:ext uri="{FF2B5EF4-FFF2-40B4-BE49-F238E27FC236}">
                <a16:creationId xmlns:a16="http://schemas.microsoft.com/office/drawing/2014/main" xmlns="" id="{8BB85E2C-06F2-1A1E-0242-FAD2C08531A6}"/>
              </a:ext>
            </a:extLst>
          </p:cNvPr>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5" name="Google Shape;125;p3:notes">
            <a:extLst>
              <a:ext uri="{FF2B5EF4-FFF2-40B4-BE49-F238E27FC236}">
                <a16:creationId xmlns:a16="http://schemas.microsoft.com/office/drawing/2014/main" xmlns="" id="{CBEC1578-B7DC-83EA-97ED-19012364196D}"/>
              </a:ext>
            </a:extLst>
          </p:cNvPr>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6" name="Google Shape;126;p3:notes">
            <a:extLst>
              <a:ext uri="{FF2B5EF4-FFF2-40B4-BE49-F238E27FC236}">
                <a16:creationId xmlns:a16="http://schemas.microsoft.com/office/drawing/2014/main" xmlns="" id="{06903936-1779-96E4-52AA-DEE5A469707D}"/>
              </a:ext>
            </a:extLst>
          </p:cNvPr>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IT"/>
              <a:pPr marL="0" lvl="0" indent="0" algn="r" rtl="0">
                <a:spcBef>
                  <a:spcPts val="0"/>
                </a:spcBef>
                <a:spcAft>
                  <a:spcPts val="0"/>
                </a:spcAft>
                <a:buNone/>
              </a:pPr>
              <a:t>5</a:t>
            </a:fld>
            <a:endParaRPr/>
          </a:p>
        </p:txBody>
      </p:sp>
    </p:spTree>
    <p:extLst>
      <p:ext uri="{BB962C8B-B14F-4D97-AF65-F5344CB8AC3E}">
        <p14:creationId xmlns:p14="http://schemas.microsoft.com/office/powerpoint/2010/main" xmlns="" val="9165840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a:extLst>
            <a:ext uri="{FF2B5EF4-FFF2-40B4-BE49-F238E27FC236}">
              <a16:creationId xmlns:a16="http://schemas.microsoft.com/office/drawing/2014/main" xmlns="" id="{A3D55A36-51EA-1C7F-716B-8ECE135F6BFB}"/>
            </a:ext>
          </a:extLst>
        </p:cNvPr>
        <p:cNvGrpSpPr/>
        <p:nvPr/>
      </p:nvGrpSpPr>
      <p:grpSpPr>
        <a:xfrm>
          <a:off x="0" y="0"/>
          <a:ext cx="0" cy="0"/>
          <a:chOff x="0" y="0"/>
          <a:chExt cx="0" cy="0"/>
        </a:xfrm>
      </p:grpSpPr>
      <p:sp>
        <p:nvSpPr>
          <p:cNvPr id="124" name="Google Shape;124;p3:notes">
            <a:extLst>
              <a:ext uri="{FF2B5EF4-FFF2-40B4-BE49-F238E27FC236}">
                <a16:creationId xmlns:a16="http://schemas.microsoft.com/office/drawing/2014/main" xmlns="" id="{651187F6-09C0-9DC8-EFF7-B703F34E3FBE}"/>
              </a:ext>
            </a:extLst>
          </p:cNvPr>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5" name="Google Shape;125;p3:notes">
            <a:extLst>
              <a:ext uri="{FF2B5EF4-FFF2-40B4-BE49-F238E27FC236}">
                <a16:creationId xmlns:a16="http://schemas.microsoft.com/office/drawing/2014/main" xmlns="" id="{BF338247-9F9D-FBDD-ECA3-C4D380E31C9A}"/>
              </a:ext>
            </a:extLst>
          </p:cNvPr>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6" name="Google Shape;126;p3:notes">
            <a:extLst>
              <a:ext uri="{FF2B5EF4-FFF2-40B4-BE49-F238E27FC236}">
                <a16:creationId xmlns:a16="http://schemas.microsoft.com/office/drawing/2014/main" xmlns="" id="{98B724EA-F9BA-E7E0-2BE7-DDA1A9D3AD51}"/>
              </a:ext>
            </a:extLst>
          </p:cNvPr>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IT"/>
              <a:pPr marL="0" lvl="0" indent="0" algn="r" rtl="0">
                <a:spcBef>
                  <a:spcPts val="0"/>
                </a:spcBef>
                <a:spcAft>
                  <a:spcPts val="0"/>
                </a:spcAft>
                <a:buNone/>
              </a:pPr>
              <a:t>6</a:t>
            </a:fld>
            <a:endParaRPr/>
          </a:p>
        </p:txBody>
      </p:sp>
    </p:spTree>
    <p:extLst>
      <p:ext uri="{BB962C8B-B14F-4D97-AF65-F5344CB8AC3E}">
        <p14:creationId xmlns:p14="http://schemas.microsoft.com/office/powerpoint/2010/main" xmlns="" val="42389122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a:extLst>
            <a:ext uri="{FF2B5EF4-FFF2-40B4-BE49-F238E27FC236}">
              <a16:creationId xmlns:a16="http://schemas.microsoft.com/office/drawing/2014/main" xmlns="" id="{7A2695E2-1018-95F8-7520-434032476F0F}"/>
            </a:ext>
          </a:extLst>
        </p:cNvPr>
        <p:cNvGrpSpPr/>
        <p:nvPr/>
      </p:nvGrpSpPr>
      <p:grpSpPr>
        <a:xfrm>
          <a:off x="0" y="0"/>
          <a:ext cx="0" cy="0"/>
          <a:chOff x="0" y="0"/>
          <a:chExt cx="0" cy="0"/>
        </a:xfrm>
      </p:grpSpPr>
      <p:sp>
        <p:nvSpPr>
          <p:cNvPr id="116" name="Google Shape;116;p2:notes">
            <a:extLst>
              <a:ext uri="{FF2B5EF4-FFF2-40B4-BE49-F238E27FC236}">
                <a16:creationId xmlns:a16="http://schemas.microsoft.com/office/drawing/2014/main" xmlns="" id="{735C474C-4C21-872A-7FF6-8F3A5428350E}"/>
              </a:ext>
            </a:extLst>
          </p:cNvPr>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7" name="Google Shape;117;p2:notes">
            <a:extLst>
              <a:ext uri="{FF2B5EF4-FFF2-40B4-BE49-F238E27FC236}">
                <a16:creationId xmlns:a16="http://schemas.microsoft.com/office/drawing/2014/main" xmlns="" id="{6F07A465-3C55-73B8-5B12-955492933AE0}"/>
              </a:ext>
            </a:extLst>
          </p:cNvPr>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8" name="Google Shape;118;p2:notes">
            <a:extLst>
              <a:ext uri="{FF2B5EF4-FFF2-40B4-BE49-F238E27FC236}">
                <a16:creationId xmlns:a16="http://schemas.microsoft.com/office/drawing/2014/main" xmlns="" id="{0D4D4F62-E33E-97E6-AB3B-987BF436ED36}"/>
              </a:ext>
            </a:extLst>
          </p:cNvPr>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IT"/>
              <a:pPr marL="0" lvl="0" indent="0" algn="r" rtl="0">
                <a:spcBef>
                  <a:spcPts val="0"/>
                </a:spcBef>
                <a:spcAft>
                  <a:spcPts val="0"/>
                </a:spcAft>
                <a:buNone/>
              </a:pPr>
              <a:t>7</a:t>
            </a:fld>
            <a:endParaRPr/>
          </a:p>
        </p:txBody>
      </p:sp>
    </p:spTree>
    <p:extLst>
      <p:ext uri="{BB962C8B-B14F-4D97-AF65-F5344CB8AC3E}">
        <p14:creationId xmlns:p14="http://schemas.microsoft.com/office/powerpoint/2010/main" xmlns="" val="39566336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a:extLst>
            <a:ext uri="{FF2B5EF4-FFF2-40B4-BE49-F238E27FC236}">
              <a16:creationId xmlns:a16="http://schemas.microsoft.com/office/drawing/2014/main" xmlns="" id="{D3B2E568-3688-6A61-1A86-5613D1066DB7}"/>
            </a:ext>
          </a:extLst>
        </p:cNvPr>
        <p:cNvGrpSpPr/>
        <p:nvPr/>
      </p:nvGrpSpPr>
      <p:grpSpPr>
        <a:xfrm>
          <a:off x="0" y="0"/>
          <a:ext cx="0" cy="0"/>
          <a:chOff x="0" y="0"/>
          <a:chExt cx="0" cy="0"/>
        </a:xfrm>
      </p:grpSpPr>
      <p:sp>
        <p:nvSpPr>
          <p:cNvPr id="116" name="Google Shape;116;p2:notes">
            <a:extLst>
              <a:ext uri="{FF2B5EF4-FFF2-40B4-BE49-F238E27FC236}">
                <a16:creationId xmlns:a16="http://schemas.microsoft.com/office/drawing/2014/main" xmlns="" id="{278A9C6E-D24B-0FB2-83AD-5193E5D51DDB}"/>
              </a:ext>
            </a:extLst>
          </p:cNvPr>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7" name="Google Shape;117;p2:notes">
            <a:extLst>
              <a:ext uri="{FF2B5EF4-FFF2-40B4-BE49-F238E27FC236}">
                <a16:creationId xmlns:a16="http://schemas.microsoft.com/office/drawing/2014/main" xmlns="" id="{ED3DF85E-8B51-95B8-EC94-A8A42E9C9DC9}"/>
              </a:ext>
            </a:extLst>
          </p:cNvPr>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8" name="Google Shape;118;p2:notes">
            <a:extLst>
              <a:ext uri="{FF2B5EF4-FFF2-40B4-BE49-F238E27FC236}">
                <a16:creationId xmlns:a16="http://schemas.microsoft.com/office/drawing/2014/main" xmlns="" id="{455CACD4-115E-0C48-5D2B-EE70A680BDF3}"/>
              </a:ext>
            </a:extLst>
          </p:cNvPr>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IT"/>
              <a:pPr marL="0" lvl="0" indent="0" algn="r" rtl="0">
                <a:spcBef>
                  <a:spcPts val="0"/>
                </a:spcBef>
                <a:spcAft>
                  <a:spcPts val="0"/>
                </a:spcAft>
                <a:buNone/>
              </a:pPr>
              <a:t>8</a:t>
            </a:fld>
            <a:endParaRPr/>
          </a:p>
        </p:txBody>
      </p:sp>
    </p:spTree>
    <p:extLst>
      <p:ext uri="{BB962C8B-B14F-4D97-AF65-F5344CB8AC3E}">
        <p14:creationId xmlns:p14="http://schemas.microsoft.com/office/powerpoint/2010/main" xmlns="" val="39541708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a:extLst>
            <a:ext uri="{FF2B5EF4-FFF2-40B4-BE49-F238E27FC236}">
              <a16:creationId xmlns:a16="http://schemas.microsoft.com/office/drawing/2014/main" xmlns="" id="{A573A655-7C34-0787-2FDD-6630E3869D6B}"/>
            </a:ext>
          </a:extLst>
        </p:cNvPr>
        <p:cNvGrpSpPr/>
        <p:nvPr/>
      </p:nvGrpSpPr>
      <p:grpSpPr>
        <a:xfrm>
          <a:off x="0" y="0"/>
          <a:ext cx="0" cy="0"/>
          <a:chOff x="0" y="0"/>
          <a:chExt cx="0" cy="0"/>
        </a:xfrm>
      </p:grpSpPr>
      <p:sp>
        <p:nvSpPr>
          <p:cNvPr id="116" name="Google Shape;116;p2:notes">
            <a:extLst>
              <a:ext uri="{FF2B5EF4-FFF2-40B4-BE49-F238E27FC236}">
                <a16:creationId xmlns:a16="http://schemas.microsoft.com/office/drawing/2014/main" xmlns="" id="{84350853-5E18-02BD-26C6-FA1276F15B4D}"/>
              </a:ext>
            </a:extLst>
          </p:cNvPr>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7" name="Google Shape;117;p2:notes">
            <a:extLst>
              <a:ext uri="{FF2B5EF4-FFF2-40B4-BE49-F238E27FC236}">
                <a16:creationId xmlns:a16="http://schemas.microsoft.com/office/drawing/2014/main" xmlns="" id="{2362F08D-DFBE-C8DD-1FDF-535533D28496}"/>
              </a:ext>
            </a:extLst>
          </p:cNvPr>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8" name="Google Shape;118;p2:notes">
            <a:extLst>
              <a:ext uri="{FF2B5EF4-FFF2-40B4-BE49-F238E27FC236}">
                <a16:creationId xmlns:a16="http://schemas.microsoft.com/office/drawing/2014/main" xmlns="" id="{5128ADC4-26B6-B5FB-BF81-6CD1E7E2AE61}"/>
              </a:ext>
            </a:extLst>
          </p:cNvPr>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IT"/>
              <a:pPr marL="0" lvl="0" indent="0" algn="r" rtl="0">
                <a:spcBef>
                  <a:spcPts val="0"/>
                </a:spcBef>
                <a:spcAft>
                  <a:spcPts val="0"/>
                </a:spcAft>
                <a:buNone/>
              </a:pPr>
              <a:t>9</a:t>
            </a:fld>
            <a:endParaRPr/>
          </a:p>
        </p:txBody>
      </p:sp>
    </p:spTree>
    <p:extLst>
      <p:ext uri="{BB962C8B-B14F-4D97-AF65-F5344CB8AC3E}">
        <p14:creationId xmlns:p14="http://schemas.microsoft.com/office/powerpoint/2010/main" xmlns="" val="3993314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a titolo" type="title">
  <p:cSld name="TITLE">
    <p:spTree>
      <p:nvGrpSpPr>
        <p:cNvPr id="1" name="Shape 15"/>
        <p:cNvGrpSpPr/>
        <p:nvPr/>
      </p:nvGrpSpPr>
      <p:grpSpPr>
        <a:xfrm>
          <a:off x="0" y="0"/>
          <a:ext cx="0" cy="0"/>
          <a:chOff x="0" y="0"/>
          <a:chExt cx="0" cy="0"/>
        </a:xfrm>
      </p:grpSpPr>
      <p:sp>
        <p:nvSpPr>
          <p:cNvPr id="16" name="Google Shape;16;p161"/>
          <p:cNvSpPr/>
          <p:nvPr/>
        </p:nvSpPr>
        <p:spPr>
          <a:xfrm>
            <a:off x="0" y="0"/>
            <a:ext cx="12192000" cy="4866468"/>
          </a:xfrm>
          <a:prstGeom prst="rect">
            <a:avLst/>
          </a:prstGeom>
          <a:solidFill>
            <a:srgbClr val="D2472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Quattrocento Sans"/>
              <a:ea typeface="Quattrocento Sans"/>
              <a:cs typeface="Quattrocento Sans"/>
              <a:sym typeface="Quattrocento Sans"/>
            </a:endParaRPr>
          </a:p>
        </p:txBody>
      </p:sp>
      <p:sp>
        <p:nvSpPr>
          <p:cNvPr id="17" name="Google Shape;17;p161"/>
          <p:cNvSpPr txBox="1">
            <a:spLocks noGrp="1"/>
          </p:cNvSpPr>
          <p:nvPr>
            <p:ph type="ctrTitle"/>
          </p:nvPr>
        </p:nvSpPr>
        <p:spPr>
          <a:xfrm>
            <a:off x="838200" y="2061006"/>
            <a:ext cx="10515600" cy="23876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5400"/>
              <a:buFont typeface="Quattrocento Sans"/>
              <a:buNone/>
              <a:defRPr sz="54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 name="Google Shape;18;p161"/>
          <p:cNvSpPr txBox="1">
            <a:spLocks noGrp="1"/>
          </p:cNvSpPr>
          <p:nvPr>
            <p:ph type="subTitle" idx="1"/>
          </p:nvPr>
        </p:nvSpPr>
        <p:spPr>
          <a:xfrm>
            <a:off x="838202" y="5110609"/>
            <a:ext cx="6705599" cy="1137793"/>
          </a:xfrm>
          <a:prstGeom prst="rect">
            <a:avLst/>
          </a:prstGeom>
          <a:noFill/>
          <a:ln>
            <a:noFill/>
          </a:ln>
        </p:spPr>
        <p:txBody>
          <a:bodyPr spcFirstLastPara="1" wrap="square" lIns="91425" tIns="45700" rIns="91425" bIns="45700" anchor="t" anchorCtr="0">
            <a:normAutofit/>
          </a:bodyPr>
          <a:lstStyle>
            <a:lvl1pPr lvl="0" algn="l">
              <a:lnSpc>
                <a:spcPct val="150000"/>
              </a:lnSpc>
              <a:spcBef>
                <a:spcPts val="600"/>
              </a:spcBef>
              <a:spcAft>
                <a:spcPts val="0"/>
              </a:spcAft>
              <a:buClr>
                <a:srgbClr val="D24726"/>
              </a:buClr>
              <a:buSzPts val="2800"/>
              <a:buNone/>
              <a:defRPr sz="2800">
                <a:solidFill>
                  <a:srgbClr val="D24726"/>
                </a:solidFill>
                <a:latin typeface="Quattrocento Sans"/>
                <a:ea typeface="Quattrocento Sans"/>
                <a:cs typeface="Quattrocento Sans"/>
                <a:sym typeface="Quattrocento Sans"/>
              </a:defRPr>
            </a:lvl1pPr>
            <a:lvl2pPr lvl="1" algn="ctr">
              <a:lnSpc>
                <a:spcPct val="90000"/>
              </a:lnSpc>
              <a:spcBef>
                <a:spcPts val="600"/>
              </a:spcBef>
              <a:spcAft>
                <a:spcPts val="0"/>
              </a:spcAft>
              <a:buClr>
                <a:schemeClr val="dk1"/>
              </a:buClr>
              <a:buSzPts val="2000"/>
              <a:buNone/>
              <a:defRPr sz="2000"/>
            </a:lvl2pPr>
            <a:lvl3pPr lvl="2" algn="ctr">
              <a:lnSpc>
                <a:spcPct val="90000"/>
              </a:lnSpc>
              <a:spcBef>
                <a:spcPts val="540"/>
              </a:spcBef>
              <a:spcAft>
                <a:spcPts val="0"/>
              </a:spcAft>
              <a:buClr>
                <a:schemeClr val="dk1"/>
              </a:buClr>
              <a:buSzPts val="1800"/>
              <a:buNone/>
              <a:defRPr sz="1800"/>
            </a:lvl3pPr>
            <a:lvl4pPr lvl="3" algn="ctr">
              <a:lnSpc>
                <a:spcPct val="90000"/>
              </a:lnSpc>
              <a:spcBef>
                <a:spcPts val="480"/>
              </a:spcBef>
              <a:spcAft>
                <a:spcPts val="0"/>
              </a:spcAft>
              <a:buClr>
                <a:schemeClr val="dk1"/>
              </a:buClr>
              <a:buSzPts val="1600"/>
              <a:buNone/>
              <a:defRPr sz="1600"/>
            </a:lvl4pPr>
            <a:lvl5pPr lvl="4" algn="ctr">
              <a:lnSpc>
                <a:spcPct val="90000"/>
              </a:lnSpc>
              <a:spcBef>
                <a:spcPts val="480"/>
              </a:spcBef>
              <a:spcAft>
                <a:spcPts val="0"/>
              </a:spcAft>
              <a:buClr>
                <a:schemeClr val="dk1"/>
              </a:buClr>
              <a:buSzPts val="1600"/>
              <a:buNone/>
              <a:defRPr sz="1600"/>
            </a:lvl5pPr>
            <a:lvl6pPr lvl="5" algn="ctr">
              <a:lnSpc>
                <a:spcPct val="90000"/>
              </a:lnSpc>
              <a:spcBef>
                <a:spcPts val="480"/>
              </a:spcBef>
              <a:spcAft>
                <a:spcPts val="0"/>
              </a:spcAft>
              <a:buClr>
                <a:schemeClr val="dk1"/>
              </a:buClr>
              <a:buSzPts val="1600"/>
              <a:buNone/>
              <a:defRPr sz="1600"/>
            </a:lvl6pPr>
            <a:lvl7pPr lvl="6" algn="ctr">
              <a:lnSpc>
                <a:spcPct val="90000"/>
              </a:lnSpc>
              <a:spcBef>
                <a:spcPts val="480"/>
              </a:spcBef>
              <a:spcAft>
                <a:spcPts val="0"/>
              </a:spcAft>
              <a:buClr>
                <a:schemeClr val="dk1"/>
              </a:buClr>
              <a:buSzPts val="1600"/>
              <a:buNone/>
              <a:defRPr sz="1600"/>
            </a:lvl7pPr>
            <a:lvl8pPr lvl="7" algn="ctr">
              <a:lnSpc>
                <a:spcPct val="90000"/>
              </a:lnSpc>
              <a:spcBef>
                <a:spcPts val="480"/>
              </a:spcBef>
              <a:spcAft>
                <a:spcPts val="0"/>
              </a:spcAft>
              <a:buClr>
                <a:schemeClr val="dk1"/>
              </a:buClr>
              <a:buSzPts val="1600"/>
              <a:buNone/>
              <a:defRPr sz="1600"/>
            </a:lvl8pPr>
            <a:lvl9pPr lvl="8" algn="ctr">
              <a:lnSpc>
                <a:spcPct val="90000"/>
              </a:lnSpc>
              <a:spcBef>
                <a:spcPts val="480"/>
              </a:spcBef>
              <a:spcAft>
                <a:spcPts val="0"/>
              </a:spcAft>
              <a:buClr>
                <a:schemeClr val="dk1"/>
              </a:buClr>
              <a:buSzPts val="1600"/>
              <a:buNone/>
              <a:defRPr sz="1600"/>
            </a:lvl9pPr>
          </a:lstStyle>
          <a:p>
            <a:endParaRPr/>
          </a:p>
        </p:txBody>
      </p:sp>
      <p:sp>
        <p:nvSpPr>
          <p:cNvPr id="19" name="Google Shape;19;p161"/>
          <p:cNvSpPr txBox="1">
            <a:spLocks noGrp="1"/>
          </p:cNvSpPr>
          <p:nvPr>
            <p:ph type="dt" idx="10"/>
          </p:nvPr>
        </p:nvSpPr>
        <p:spPr>
          <a:xfrm>
            <a:off x="838200" y="6356352"/>
            <a:ext cx="3276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161"/>
          <p:cNvSpPr txBox="1">
            <a:spLocks noGrp="1"/>
          </p:cNvSpPr>
          <p:nvPr>
            <p:ph type="ftr" idx="11"/>
          </p:nvPr>
        </p:nvSpPr>
        <p:spPr>
          <a:xfrm>
            <a:off x="4648200" y="6356352"/>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161"/>
          <p:cNvSpPr txBox="1">
            <a:spLocks noGrp="1"/>
          </p:cNvSpPr>
          <p:nvPr>
            <p:ph type="sldNum" idx="12"/>
          </p:nvPr>
        </p:nvSpPr>
        <p:spPr>
          <a:xfrm>
            <a:off x="8077200" y="6356352"/>
            <a:ext cx="3276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pPr marL="0" lvl="0" indent="0" algn="r" rtl="0">
                <a:spcBef>
                  <a:spcPts val="0"/>
                </a:spcBef>
                <a:spcAft>
                  <a:spcPts val="0"/>
                </a:spcAft>
                <a:buNone/>
              </a:pPr>
              <a:t>‹N›</a:t>
            </a:fld>
            <a:endParaRPr/>
          </a:p>
        </p:txBody>
      </p:sp>
      <p:sp>
        <p:nvSpPr>
          <p:cNvPr id="22" name="Google Shape;22;p161"/>
          <p:cNvSpPr/>
          <p:nvPr/>
        </p:nvSpPr>
        <p:spPr>
          <a:xfrm>
            <a:off x="0" y="0"/>
            <a:ext cx="12192000" cy="4866468"/>
          </a:xfrm>
          <a:prstGeom prst="rect">
            <a:avLst/>
          </a:prstGeom>
          <a:solidFill>
            <a:srgbClr val="D2472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Quattrocento Sans"/>
              <a:ea typeface="Quattrocento Sans"/>
              <a:cs typeface="Quattrocento Sans"/>
              <a:sym typeface="Quattrocento Sans"/>
            </a:endParaRP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olo e testo verticale" type="vertTitleAndTx">
  <p:cSld name="VERTICAL_TITLE_AND_VERTICAL_TEXT">
    <p:spTree>
      <p:nvGrpSpPr>
        <p:cNvPr id="1" name="Shape 92"/>
        <p:cNvGrpSpPr/>
        <p:nvPr/>
      </p:nvGrpSpPr>
      <p:grpSpPr>
        <a:xfrm>
          <a:off x="0" y="0"/>
          <a:ext cx="0" cy="0"/>
          <a:chOff x="0" y="0"/>
          <a:chExt cx="0" cy="0"/>
        </a:xfrm>
      </p:grpSpPr>
      <p:sp>
        <p:nvSpPr>
          <p:cNvPr id="93" name="Google Shape;93;p171"/>
          <p:cNvSpPr/>
          <p:nvPr/>
        </p:nvSpPr>
        <p:spPr>
          <a:xfrm>
            <a:off x="10095346" y="0"/>
            <a:ext cx="2096655" cy="6858000"/>
          </a:xfrm>
          <a:prstGeom prst="rect">
            <a:avLst/>
          </a:prstGeom>
          <a:solidFill>
            <a:srgbClr val="D2472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94" name="Google Shape;94;p171"/>
          <p:cNvSpPr txBox="1">
            <a:spLocks noGrp="1"/>
          </p:cNvSpPr>
          <p:nvPr>
            <p:ph type="title"/>
          </p:nvPr>
        </p:nvSpPr>
        <p:spPr>
          <a:xfrm rot="5400000">
            <a:off x="8219282" y="2361262"/>
            <a:ext cx="5811838" cy="1819564"/>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3600"/>
              <a:buFont typeface="Quattrocento Sans"/>
              <a:buNone/>
              <a:defRPr sz="36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5" name="Google Shape;95;p171"/>
          <p:cNvSpPr txBox="1">
            <a:spLocks noGrp="1"/>
          </p:cNvSpPr>
          <p:nvPr>
            <p:ph type="body" idx="1"/>
          </p:nvPr>
        </p:nvSpPr>
        <p:spPr>
          <a:xfrm rot="5400000">
            <a:off x="1799432"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540"/>
              </a:spcBef>
              <a:spcAft>
                <a:spcPts val="0"/>
              </a:spcAft>
              <a:buClr>
                <a:schemeClr val="dk1"/>
              </a:buClr>
              <a:buSzPts val="1800"/>
              <a:buChar char="•"/>
              <a:defRPr/>
            </a:lvl1pPr>
            <a:lvl2pPr marL="914400" lvl="1" indent="-342900" algn="l">
              <a:lnSpc>
                <a:spcPct val="90000"/>
              </a:lnSpc>
              <a:spcBef>
                <a:spcPts val="540"/>
              </a:spcBef>
              <a:spcAft>
                <a:spcPts val="0"/>
              </a:spcAft>
              <a:buClr>
                <a:schemeClr val="dk1"/>
              </a:buClr>
              <a:buSzPts val="1800"/>
              <a:buChar char="•"/>
              <a:defRPr/>
            </a:lvl2pPr>
            <a:lvl3pPr marL="1371600" lvl="2" indent="-342900" algn="l">
              <a:lnSpc>
                <a:spcPct val="90000"/>
              </a:lnSpc>
              <a:spcBef>
                <a:spcPts val="540"/>
              </a:spcBef>
              <a:spcAft>
                <a:spcPts val="0"/>
              </a:spcAft>
              <a:buClr>
                <a:schemeClr val="dk1"/>
              </a:buClr>
              <a:buSzPts val="1800"/>
              <a:buChar char="•"/>
              <a:defRPr/>
            </a:lvl3pPr>
            <a:lvl4pPr marL="1828800" lvl="3" indent="-342900" algn="l">
              <a:lnSpc>
                <a:spcPct val="90000"/>
              </a:lnSpc>
              <a:spcBef>
                <a:spcPts val="540"/>
              </a:spcBef>
              <a:spcAft>
                <a:spcPts val="0"/>
              </a:spcAft>
              <a:buClr>
                <a:schemeClr val="dk1"/>
              </a:buClr>
              <a:buSzPts val="1800"/>
              <a:buChar char="•"/>
              <a:defRPr/>
            </a:lvl4pPr>
            <a:lvl5pPr marL="2286000" lvl="4" indent="-342900" algn="l">
              <a:lnSpc>
                <a:spcPct val="90000"/>
              </a:lnSpc>
              <a:spcBef>
                <a:spcPts val="540"/>
              </a:spcBef>
              <a:spcAft>
                <a:spcPts val="0"/>
              </a:spcAft>
              <a:buClr>
                <a:schemeClr val="dk1"/>
              </a:buClr>
              <a:buSzPts val="1800"/>
              <a:buChar char="•"/>
              <a:defRPr/>
            </a:lvl5pPr>
            <a:lvl6pPr marL="2743200" lvl="5" indent="-342900" algn="l">
              <a:lnSpc>
                <a:spcPct val="90000"/>
              </a:lnSpc>
              <a:spcBef>
                <a:spcPts val="540"/>
              </a:spcBef>
              <a:spcAft>
                <a:spcPts val="0"/>
              </a:spcAft>
              <a:buClr>
                <a:schemeClr val="dk1"/>
              </a:buClr>
              <a:buSzPts val="1800"/>
              <a:buChar char="•"/>
              <a:defRPr/>
            </a:lvl6pPr>
            <a:lvl7pPr marL="3200400" lvl="6" indent="-342900" algn="l">
              <a:lnSpc>
                <a:spcPct val="90000"/>
              </a:lnSpc>
              <a:spcBef>
                <a:spcPts val="540"/>
              </a:spcBef>
              <a:spcAft>
                <a:spcPts val="0"/>
              </a:spcAft>
              <a:buClr>
                <a:schemeClr val="dk1"/>
              </a:buClr>
              <a:buSzPts val="1800"/>
              <a:buChar char="•"/>
              <a:defRPr/>
            </a:lvl7pPr>
            <a:lvl8pPr marL="3657600" lvl="7" indent="-342900" algn="l">
              <a:lnSpc>
                <a:spcPct val="90000"/>
              </a:lnSpc>
              <a:spcBef>
                <a:spcPts val="540"/>
              </a:spcBef>
              <a:spcAft>
                <a:spcPts val="0"/>
              </a:spcAft>
              <a:buClr>
                <a:schemeClr val="dk1"/>
              </a:buClr>
              <a:buSzPts val="1800"/>
              <a:buChar char="•"/>
              <a:defRPr/>
            </a:lvl8pPr>
            <a:lvl9pPr marL="4114800" lvl="8" indent="-342900" algn="l">
              <a:lnSpc>
                <a:spcPct val="90000"/>
              </a:lnSpc>
              <a:spcBef>
                <a:spcPts val="540"/>
              </a:spcBef>
              <a:spcAft>
                <a:spcPts val="0"/>
              </a:spcAft>
              <a:buClr>
                <a:schemeClr val="dk1"/>
              </a:buClr>
              <a:buSzPts val="1800"/>
              <a:buChar char="•"/>
              <a:defRPr/>
            </a:lvl9pPr>
          </a:lstStyle>
          <a:p>
            <a:endParaRPr/>
          </a:p>
        </p:txBody>
      </p:sp>
      <p:sp>
        <p:nvSpPr>
          <p:cNvPr id="96" name="Google Shape;96;p171"/>
          <p:cNvSpPr txBox="1">
            <a:spLocks noGrp="1"/>
          </p:cNvSpPr>
          <p:nvPr>
            <p:ph type="dt" idx="10"/>
          </p:nvPr>
        </p:nvSpPr>
        <p:spPr>
          <a:xfrm>
            <a:off x="838200" y="6356352"/>
            <a:ext cx="3276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7" name="Google Shape;97;p171"/>
          <p:cNvSpPr txBox="1">
            <a:spLocks noGrp="1"/>
          </p:cNvSpPr>
          <p:nvPr>
            <p:ph type="ftr" idx="11"/>
          </p:nvPr>
        </p:nvSpPr>
        <p:spPr>
          <a:xfrm>
            <a:off x="4648200" y="6356352"/>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8" name="Google Shape;98;p171"/>
          <p:cNvSpPr txBox="1">
            <a:spLocks noGrp="1"/>
          </p:cNvSpPr>
          <p:nvPr>
            <p:ph type="sldNum" idx="12"/>
          </p:nvPr>
        </p:nvSpPr>
        <p:spPr>
          <a:xfrm>
            <a:off x="8077200" y="6356352"/>
            <a:ext cx="3276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pPr marL="0" lvl="0" indent="0" algn="r" rtl="0">
                <a:spcBef>
                  <a:spcPts val="0"/>
                </a:spcBef>
                <a:spcAft>
                  <a:spcPts val="0"/>
                </a:spcAft>
                <a:buNone/>
              </a:pPr>
              <a:t>‹N›</a:t>
            </a:fld>
            <a:endParaRPr/>
          </a:p>
        </p:txBody>
      </p:sp>
      <p:sp>
        <p:nvSpPr>
          <p:cNvPr id="99" name="Google Shape;99;p171"/>
          <p:cNvSpPr/>
          <p:nvPr/>
        </p:nvSpPr>
        <p:spPr>
          <a:xfrm>
            <a:off x="10095346" y="0"/>
            <a:ext cx="2096655" cy="6858000"/>
          </a:xfrm>
          <a:prstGeom prst="rect">
            <a:avLst/>
          </a:prstGeom>
          <a:solidFill>
            <a:srgbClr val="D2472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olo e contenuto" type="obj">
  <p:cSld name="OBJECT">
    <p:spTree>
      <p:nvGrpSpPr>
        <p:cNvPr id="1" name="Shape 23"/>
        <p:cNvGrpSpPr/>
        <p:nvPr/>
      </p:nvGrpSpPr>
      <p:grpSpPr>
        <a:xfrm>
          <a:off x="0" y="0"/>
          <a:ext cx="0" cy="0"/>
          <a:chOff x="0" y="0"/>
          <a:chExt cx="0" cy="0"/>
        </a:xfrm>
      </p:grpSpPr>
      <p:sp>
        <p:nvSpPr>
          <p:cNvPr id="24" name="Google Shape;24;p162"/>
          <p:cNvSpPr/>
          <p:nvPr/>
        </p:nvSpPr>
        <p:spPr>
          <a:xfrm>
            <a:off x="0" y="0"/>
            <a:ext cx="12192000" cy="1332854"/>
          </a:xfrm>
          <a:prstGeom prst="rect">
            <a:avLst/>
          </a:prstGeom>
          <a:solidFill>
            <a:srgbClr val="D2472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25" name="Google Shape;25;p162"/>
          <p:cNvSpPr txBox="1">
            <a:spLocks noGrp="1"/>
          </p:cNvSpPr>
          <p:nvPr>
            <p:ph type="title"/>
          </p:nvPr>
        </p:nvSpPr>
        <p:spPr>
          <a:xfrm>
            <a:off x="604434" y="0"/>
            <a:ext cx="10749367" cy="1208868"/>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3600"/>
              <a:buFont typeface="Quattrocento Sans"/>
              <a:buNone/>
              <a:defRPr sz="36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6" name="Google Shape;26;p162"/>
          <p:cNvSpPr txBox="1">
            <a:spLocks noGrp="1"/>
          </p:cNvSpPr>
          <p:nvPr>
            <p:ph type="body" idx="1"/>
          </p:nvPr>
        </p:nvSpPr>
        <p:spPr>
          <a:xfrm>
            <a:off x="838201" y="1825625"/>
            <a:ext cx="4167753" cy="4351338"/>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480"/>
              </a:spcBef>
              <a:spcAft>
                <a:spcPts val="0"/>
              </a:spcAft>
              <a:buClr>
                <a:srgbClr val="7F7F7F"/>
              </a:buClr>
              <a:buSzPts val="1600"/>
              <a:buNone/>
              <a:defRPr sz="1600">
                <a:solidFill>
                  <a:srgbClr val="7F7F7F"/>
                </a:solidFill>
              </a:defRPr>
            </a:lvl1pPr>
            <a:lvl2pPr marL="914400" lvl="1" indent="-317500" algn="l">
              <a:lnSpc>
                <a:spcPct val="150000"/>
              </a:lnSpc>
              <a:spcBef>
                <a:spcPts val="1200"/>
              </a:spcBef>
              <a:spcAft>
                <a:spcPts val="0"/>
              </a:spcAft>
              <a:buClr>
                <a:srgbClr val="7F7F7F"/>
              </a:buClr>
              <a:buSzPts val="1400"/>
              <a:buChar char="•"/>
              <a:defRPr sz="1400">
                <a:solidFill>
                  <a:srgbClr val="7F7F7F"/>
                </a:solidFill>
              </a:defRPr>
            </a:lvl2pPr>
            <a:lvl3pPr marL="1371600" lvl="2" indent="-304800" algn="l">
              <a:lnSpc>
                <a:spcPct val="150000"/>
              </a:lnSpc>
              <a:spcBef>
                <a:spcPts val="1200"/>
              </a:spcBef>
              <a:spcAft>
                <a:spcPts val="0"/>
              </a:spcAft>
              <a:buClr>
                <a:srgbClr val="7F7F7F"/>
              </a:buClr>
              <a:buSzPts val="1200"/>
              <a:buChar char="•"/>
              <a:defRPr sz="1200">
                <a:solidFill>
                  <a:srgbClr val="7F7F7F"/>
                </a:solidFill>
              </a:defRPr>
            </a:lvl3pPr>
            <a:lvl4pPr marL="1828800" lvl="3" indent="-298450" algn="l">
              <a:lnSpc>
                <a:spcPct val="150000"/>
              </a:lnSpc>
              <a:spcBef>
                <a:spcPts val="1200"/>
              </a:spcBef>
              <a:spcAft>
                <a:spcPts val="0"/>
              </a:spcAft>
              <a:buClr>
                <a:srgbClr val="7F7F7F"/>
              </a:buClr>
              <a:buSzPts val="1100"/>
              <a:buChar char="•"/>
              <a:defRPr sz="1100">
                <a:solidFill>
                  <a:srgbClr val="7F7F7F"/>
                </a:solidFill>
              </a:defRPr>
            </a:lvl4pPr>
            <a:lvl5pPr marL="2286000" lvl="4" indent="-298450" algn="l">
              <a:lnSpc>
                <a:spcPct val="150000"/>
              </a:lnSpc>
              <a:spcBef>
                <a:spcPts val="1200"/>
              </a:spcBef>
              <a:spcAft>
                <a:spcPts val="0"/>
              </a:spcAft>
              <a:buClr>
                <a:srgbClr val="7F7F7F"/>
              </a:buClr>
              <a:buSzPts val="1100"/>
              <a:buChar char="•"/>
              <a:defRPr sz="1100">
                <a:solidFill>
                  <a:srgbClr val="7F7F7F"/>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40"/>
              </a:spcBef>
              <a:spcAft>
                <a:spcPts val="0"/>
              </a:spcAft>
              <a:buClr>
                <a:schemeClr val="dk1"/>
              </a:buClr>
              <a:buSzPts val="1800"/>
              <a:buChar char="•"/>
              <a:defRPr/>
            </a:lvl7pPr>
            <a:lvl8pPr marL="3657600" lvl="7" indent="-342900" algn="l">
              <a:lnSpc>
                <a:spcPct val="90000"/>
              </a:lnSpc>
              <a:spcBef>
                <a:spcPts val="540"/>
              </a:spcBef>
              <a:spcAft>
                <a:spcPts val="0"/>
              </a:spcAft>
              <a:buClr>
                <a:schemeClr val="dk1"/>
              </a:buClr>
              <a:buSzPts val="1800"/>
              <a:buChar char="•"/>
              <a:defRPr/>
            </a:lvl8pPr>
            <a:lvl9pPr marL="4114800" lvl="8" indent="-342900" algn="l">
              <a:lnSpc>
                <a:spcPct val="90000"/>
              </a:lnSpc>
              <a:spcBef>
                <a:spcPts val="540"/>
              </a:spcBef>
              <a:spcAft>
                <a:spcPts val="0"/>
              </a:spcAft>
              <a:buClr>
                <a:schemeClr val="dk1"/>
              </a:buClr>
              <a:buSzPts val="1800"/>
              <a:buChar char="•"/>
              <a:defRPr/>
            </a:lvl9pPr>
          </a:lstStyle>
          <a:p>
            <a:endParaRPr/>
          </a:p>
        </p:txBody>
      </p:sp>
      <p:sp>
        <p:nvSpPr>
          <p:cNvPr id="27" name="Google Shape;27;p162"/>
          <p:cNvSpPr txBox="1">
            <a:spLocks noGrp="1"/>
          </p:cNvSpPr>
          <p:nvPr>
            <p:ph type="dt" idx="10"/>
          </p:nvPr>
        </p:nvSpPr>
        <p:spPr>
          <a:xfrm>
            <a:off x="838200" y="6356352"/>
            <a:ext cx="3276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162"/>
          <p:cNvSpPr txBox="1">
            <a:spLocks noGrp="1"/>
          </p:cNvSpPr>
          <p:nvPr>
            <p:ph type="ftr" idx="11"/>
          </p:nvPr>
        </p:nvSpPr>
        <p:spPr>
          <a:xfrm>
            <a:off x="4648200" y="6356352"/>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 name="Google Shape;29;p162"/>
          <p:cNvSpPr txBox="1">
            <a:spLocks noGrp="1"/>
          </p:cNvSpPr>
          <p:nvPr>
            <p:ph type="sldNum" idx="12"/>
          </p:nvPr>
        </p:nvSpPr>
        <p:spPr>
          <a:xfrm>
            <a:off x="8077200" y="6356352"/>
            <a:ext cx="3276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pPr marL="0" lvl="0" indent="0" algn="r" rtl="0">
                <a:spcBef>
                  <a:spcPts val="0"/>
                </a:spcBef>
                <a:spcAft>
                  <a:spcPts val="0"/>
                </a:spcAft>
                <a:buNone/>
              </a:pPr>
              <a:t>‹N›</a:t>
            </a:fld>
            <a:endParaRPr/>
          </a:p>
        </p:txBody>
      </p:sp>
      <p:sp>
        <p:nvSpPr>
          <p:cNvPr id="30" name="Google Shape;30;p162"/>
          <p:cNvSpPr/>
          <p:nvPr/>
        </p:nvSpPr>
        <p:spPr>
          <a:xfrm>
            <a:off x="0" y="0"/>
            <a:ext cx="12192000" cy="1332854"/>
          </a:xfrm>
          <a:prstGeom prst="rect">
            <a:avLst/>
          </a:prstGeom>
          <a:solidFill>
            <a:srgbClr val="D2472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Intestazione sezione" type="secHead">
  <p:cSld name="SECTION_HEADER">
    <p:spTree>
      <p:nvGrpSpPr>
        <p:cNvPr id="1" name="Shape 31"/>
        <p:cNvGrpSpPr/>
        <p:nvPr/>
      </p:nvGrpSpPr>
      <p:grpSpPr>
        <a:xfrm>
          <a:off x="0" y="0"/>
          <a:ext cx="0" cy="0"/>
          <a:chOff x="0" y="0"/>
          <a:chExt cx="0" cy="0"/>
        </a:xfrm>
      </p:grpSpPr>
      <p:sp>
        <p:nvSpPr>
          <p:cNvPr id="32" name="Google Shape;32;p163"/>
          <p:cNvSpPr/>
          <p:nvPr/>
        </p:nvSpPr>
        <p:spPr>
          <a:xfrm>
            <a:off x="5656882" y="1709738"/>
            <a:ext cx="6535119" cy="3575184"/>
          </a:xfrm>
          <a:prstGeom prst="rect">
            <a:avLst/>
          </a:prstGeom>
          <a:solidFill>
            <a:srgbClr val="D2472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33" name="Google Shape;33;p163"/>
          <p:cNvSpPr txBox="1">
            <a:spLocks noGrp="1"/>
          </p:cNvSpPr>
          <p:nvPr>
            <p:ph type="title"/>
          </p:nvPr>
        </p:nvSpPr>
        <p:spPr>
          <a:xfrm>
            <a:off x="838201" y="2402238"/>
            <a:ext cx="4508715" cy="218722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Clr>
                <a:srgbClr val="D24726"/>
              </a:buClr>
              <a:buSzPts val="4800"/>
              <a:buFont typeface="Quattrocento Sans"/>
              <a:buNone/>
              <a:defRPr sz="4800">
                <a:solidFill>
                  <a:srgbClr val="D2472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4" name="Google Shape;34;p163"/>
          <p:cNvSpPr txBox="1">
            <a:spLocks noGrp="1"/>
          </p:cNvSpPr>
          <p:nvPr>
            <p:ph type="body" idx="1"/>
          </p:nvPr>
        </p:nvSpPr>
        <p:spPr>
          <a:xfrm>
            <a:off x="6323308" y="2402237"/>
            <a:ext cx="5269424" cy="2187226"/>
          </a:xfrm>
          <a:prstGeom prst="rect">
            <a:avLst/>
          </a:prstGeom>
          <a:noFill/>
          <a:ln>
            <a:noFill/>
          </a:ln>
        </p:spPr>
        <p:txBody>
          <a:bodyPr spcFirstLastPara="1" wrap="square" lIns="91425" tIns="45700" rIns="91425" bIns="45700" anchor="ctr" anchorCtr="0">
            <a:normAutofit/>
          </a:bodyPr>
          <a:lstStyle>
            <a:lvl1pPr marL="457200" lvl="0" indent="-228600" algn="l">
              <a:lnSpc>
                <a:spcPct val="150000"/>
              </a:lnSpc>
              <a:spcBef>
                <a:spcPts val="840"/>
              </a:spcBef>
              <a:spcAft>
                <a:spcPts val="0"/>
              </a:spcAft>
              <a:buClr>
                <a:schemeClr val="lt1"/>
              </a:buClr>
              <a:buSzPts val="2800"/>
              <a:buNone/>
              <a:defRPr sz="2800">
                <a:solidFill>
                  <a:schemeClr val="lt1"/>
                </a:solidFill>
                <a:latin typeface="Quattrocento Sans"/>
                <a:ea typeface="Quattrocento Sans"/>
                <a:cs typeface="Quattrocento Sans"/>
                <a:sym typeface="Quattrocento Sans"/>
              </a:defRPr>
            </a:lvl1pPr>
            <a:lvl2pPr marL="914400" lvl="1" indent="-228600" algn="l">
              <a:lnSpc>
                <a:spcPct val="90000"/>
              </a:lnSpc>
              <a:spcBef>
                <a:spcPts val="600"/>
              </a:spcBef>
              <a:spcAft>
                <a:spcPts val="0"/>
              </a:spcAft>
              <a:buClr>
                <a:schemeClr val="dk1"/>
              </a:buClr>
              <a:buSzPts val="2000"/>
              <a:buNone/>
              <a:defRPr sz="2000"/>
            </a:lvl2pPr>
            <a:lvl3pPr marL="1371600" lvl="2" indent="-228600" algn="l">
              <a:lnSpc>
                <a:spcPct val="90000"/>
              </a:lnSpc>
              <a:spcBef>
                <a:spcPts val="540"/>
              </a:spcBef>
              <a:spcAft>
                <a:spcPts val="0"/>
              </a:spcAft>
              <a:buClr>
                <a:schemeClr val="dk1"/>
              </a:buClr>
              <a:buSzPts val="1800"/>
              <a:buNone/>
              <a:defRPr sz="1800"/>
            </a:lvl3pPr>
            <a:lvl4pPr marL="1828800" lvl="3" indent="-228600" algn="l">
              <a:lnSpc>
                <a:spcPct val="90000"/>
              </a:lnSpc>
              <a:spcBef>
                <a:spcPts val="480"/>
              </a:spcBef>
              <a:spcAft>
                <a:spcPts val="0"/>
              </a:spcAft>
              <a:buClr>
                <a:schemeClr val="dk1"/>
              </a:buClr>
              <a:buSzPts val="1600"/>
              <a:buNone/>
              <a:defRPr sz="1600"/>
            </a:lvl4pPr>
            <a:lvl5pPr marL="2286000" lvl="4" indent="-228600" algn="l">
              <a:lnSpc>
                <a:spcPct val="90000"/>
              </a:lnSpc>
              <a:spcBef>
                <a:spcPts val="480"/>
              </a:spcBef>
              <a:spcAft>
                <a:spcPts val="0"/>
              </a:spcAft>
              <a:buClr>
                <a:schemeClr val="dk1"/>
              </a:buClr>
              <a:buSzPts val="1600"/>
              <a:buNone/>
              <a:defRPr sz="1600"/>
            </a:lvl5pPr>
            <a:lvl6pPr marL="2743200" lvl="5" indent="-228600" algn="l">
              <a:lnSpc>
                <a:spcPct val="90000"/>
              </a:lnSpc>
              <a:spcBef>
                <a:spcPts val="480"/>
              </a:spcBef>
              <a:spcAft>
                <a:spcPts val="0"/>
              </a:spcAft>
              <a:buClr>
                <a:schemeClr val="dk1"/>
              </a:buClr>
              <a:buSzPts val="1600"/>
              <a:buNone/>
              <a:defRPr sz="1600"/>
            </a:lvl6pPr>
            <a:lvl7pPr marL="3200400" lvl="6" indent="-228600" algn="l">
              <a:lnSpc>
                <a:spcPct val="90000"/>
              </a:lnSpc>
              <a:spcBef>
                <a:spcPts val="480"/>
              </a:spcBef>
              <a:spcAft>
                <a:spcPts val="0"/>
              </a:spcAft>
              <a:buClr>
                <a:schemeClr val="dk1"/>
              </a:buClr>
              <a:buSzPts val="1600"/>
              <a:buNone/>
              <a:defRPr sz="1600"/>
            </a:lvl7pPr>
            <a:lvl8pPr marL="3657600" lvl="7" indent="-228600" algn="l">
              <a:lnSpc>
                <a:spcPct val="90000"/>
              </a:lnSpc>
              <a:spcBef>
                <a:spcPts val="480"/>
              </a:spcBef>
              <a:spcAft>
                <a:spcPts val="0"/>
              </a:spcAft>
              <a:buClr>
                <a:schemeClr val="dk1"/>
              </a:buClr>
              <a:buSzPts val="1600"/>
              <a:buNone/>
              <a:defRPr sz="1600"/>
            </a:lvl8pPr>
            <a:lvl9pPr marL="4114800" lvl="8" indent="-228600" algn="l">
              <a:lnSpc>
                <a:spcPct val="90000"/>
              </a:lnSpc>
              <a:spcBef>
                <a:spcPts val="480"/>
              </a:spcBef>
              <a:spcAft>
                <a:spcPts val="0"/>
              </a:spcAft>
              <a:buClr>
                <a:schemeClr val="dk1"/>
              </a:buClr>
              <a:buSzPts val="1600"/>
              <a:buNone/>
              <a:defRPr sz="1600"/>
            </a:lvl9pPr>
          </a:lstStyle>
          <a:p>
            <a:endParaRPr/>
          </a:p>
        </p:txBody>
      </p:sp>
      <p:sp>
        <p:nvSpPr>
          <p:cNvPr id="35" name="Google Shape;35;p163"/>
          <p:cNvSpPr txBox="1">
            <a:spLocks noGrp="1"/>
          </p:cNvSpPr>
          <p:nvPr>
            <p:ph type="dt" idx="10"/>
          </p:nvPr>
        </p:nvSpPr>
        <p:spPr>
          <a:xfrm>
            <a:off x="838200" y="6356352"/>
            <a:ext cx="3276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163"/>
          <p:cNvSpPr txBox="1">
            <a:spLocks noGrp="1"/>
          </p:cNvSpPr>
          <p:nvPr>
            <p:ph type="ftr" idx="11"/>
          </p:nvPr>
        </p:nvSpPr>
        <p:spPr>
          <a:xfrm>
            <a:off x="4648200" y="6356352"/>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 name="Google Shape;37;p163"/>
          <p:cNvSpPr txBox="1">
            <a:spLocks noGrp="1"/>
          </p:cNvSpPr>
          <p:nvPr>
            <p:ph type="sldNum" idx="12"/>
          </p:nvPr>
        </p:nvSpPr>
        <p:spPr>
          <a:xfrm>
            <a:off x="8077200" y="6356352"/>
            <a:ext cx="3276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pPr marL="0" lvl="0" indent="0" algn="r" rtl="0">
                <a:spcBef>
                  <a:spcPts val="0"/>
                </a:spcBef>
                <a:spcAft>
                  <a:spcPts val="0"/>
                </a:spcAft>
                <a:buNone/>
              </a:pPr>
              <a:t>‹N›</a:t>
            </a:fld>
            <a:endParaRPr/>
          </a:p>
        </p:txBody>
      </p:sp>
      <p:sp>
        <p:nvSpPr>
          <p:cNvPr id="38" name="Google Shape;38;p163"/>
          <p:cNvSpPr/>
          <p:nvPr/>
        </p:nvSpPr>
        <p:spPr>
          <a:xfrm>
            <a:off x="5656882" y="1709738"/>
            <a:ext cx="6535119" cy="3575184"/>
          </a:xfrm>
          <a:prstGeom prst="rect">
            <a:avLst/>
          </a:prstGeom>
          <a:solidFill>
            <a:srgbClr val="D2472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ue contenuti" type="twoObj">
  <p:cSld name="TWO_OBJECTS">
    <p:spTree>
      <p:nvGrpSpPr>
        <p:cNvPr id="1" name="Shape 39"/>
        <p:cNvGrpSpPr/>
        <p:nvPr/>
      </p:nvGrpSpPr>
      <p:grpSpPr>
        <a:xfrm>
          <a:off x="0" y="0"/>
          <a:ext cx="0" cy="0"/>
          <a:chOff x="0" y="0"/>
          <a:chExt cx="0" cy="0"/>
        </a:xfrm>
      </p:grpSpPr>
      <p:sp>
        <p:nvSpPr>
          <p:cNvPr id="40" name="Google Shape;40;p164"/>
          <p:cNvSpPr/>
          <p:nvPr/>
        </p:nvSpPr>
        <p:spPr>
          <a:xfrm>
            <a:off x="0" y="0"/>
            <a:ext cx="12192000" cy="1332854"/>
          </a:xfrm>
          <a:prstGeom prst="rect">
            <a:avLst/>
          </a:prstGeom>
          <a:solidFill>
            <a:srgbClr val="D2472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41" name="Google Shape;41;p164"/>
          <p:cNvSpPr txBox="1">
            <a:spLocks noGrp="1"/>
          </p:cNvSpPr>
          <p:nvPr>
            <p:ph type="title"/>
          </p:nvPr>
        </p:nvSpPr>
        <p:spPr>
          <a:xfrm>
            <a:off x="609600" y="1"/>
            <a:ext cx="10744200" cy="1228436"/>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3600"/>
              <a:buFont typeface="Quattrocento Sans"/>
              <a:buNone/>
              <a:defRPr sz="36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164"/>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30200" algn="l">
              <a:lnSpc>
                <a:spcPct val="90000"/>
              </a:lnSpc>
              <a:spcBef>
                <a:spcPts val="480"/>
              </a:spcBef>
              <a:spcAft>
                <a:spcPts val="0"/>
              </a:spcAft>
              <a:buClr>
                <a:srgbClr val="7F7F7F"/>
              </a:buClr>
              <a:buSzPts val="1600"/>
              <a:buChar char="•"/>
              <a:defRPr sz="1600">
                <a:solidFill>
                  <a:srgbClr val="7F7F7F"/>
                </a:solidFill>
              </a:defRPr>
            </a:lvl1pPr>
            <a:lvl2pPr marL="914400" lvl="1" indent="-317500" algn="l">
              <a:lnSpc>
                <a:spcPct val="90000"/>
              </a:lnSpc>
              <a:spcBef>
                <a:spcPts val="420"/>
              </a:spcBef>
              <a:spcAft>
                <a:spcPts val="0"/>
              </a:spcAft>
              <a:buClr>
                <a:srgbClr val="7F7F7F"/>
              </a:buClr>
              <a:buSzPts val="1400"/>
              <a:buChar char="•"/>
              <a:defRPr sz="1400">
                <a:solidFill>
                  <a:srgbClr val="7F7F7F"/>
                </a:solidFill>
              </a:defRPr>
            </a:lvl2pPr>
            <a:lvl3pPr marL="1371600" lvl="2" indent="-304800" algn="l">
              <a:lnSpc>
                <a:spcPct val="90000"/>
              </a:lnSpc>
              <a:spcBef>
                <a:spcPts val="360"/>
              </a:spcBef>
              <a:spcAft>
                <a:spcPts val="0"/>
              </a:spcAft>
              <a:buClr>
                <a:srgbClr val="7F7F7F"/>
              </a:buClr>
              <a:buSzPts val="1200"/>
              <a:buChar char="•"/>
              <a:defRPr sz="1200">
                <a:solidFill>
                  <a:srgbClr val="7F7F7F"/>
                </a:solidFill>
              </a:defRPr>
            </a:lvl3pPr>
            <a:lvl4pPr marL="1828800" lvl="3" indent="-298450" algn="l">
              <a:lnSpc>
                <a:spcPct val="90000"/>
              </a:lnSpc>
              <a:spcBef>
                <a:spcPts val="330"/>
              </a:spcBef>
              <a:spcAft>
                <a:spcPts val="0"/>
              </a:spcAft>
              <a:buClr>
                <a:srgbClr val="7F7F7F"/>
              </a:buClr>
              <a:buSzPts val="1100"/>
              <a:buChar char="•"/>
              <a:defRPr sz="1100">
                <a:solidFill>
                  <a:srgbClr val="7F7F7F"/>
                </a:solidFill>
              </a:defRPr>
            </a:lvl4pPr>
            <a:lvl5pPr marL="2286000" lvl="4" indent="-298450" algn="l">
              <a:lnSpc>
                <a:spcPct val="90000"/>
              </a:lnSpc>
              <a:spcBef>
                <a:spcPts val="330"/>
              </a:spcBef>
              <a:spcAft>
                <a:spcPts val="0"/>
              </a:spcAft>
              <a:buClr>
                <a:srgbClr val="7F7F7F"/>
              </a:buClr>
              <a:buSzPts val="1100"/>
              <a:buChar char="•"/>
              <a:defRPr sz="1100">
                <a:solidFill>
                  <a:srgbClr val="7F7F7F"/>
                </a:solidFill>
              </a:defRPr>
            </a:lvl5pPr>
            <a:lvl6pPr marL="2743200" lvl="5" indent="-342900" algn="l">
              <a:lnSpc>
                <a:spcPct val="90000"/>
              </a:lnSpc>
              <a:spcBef>
                <a:spcPts val="540"/>
              </a:spcBef>
              <a:spcAft>
                <a:spcPts val="0"/>
              </a:spcAft>
              <a:buClr>
                <a:schemeClr val="dk1"/>
              </a:buClr>
              <a:buSzPts val="1800"/>
              <a:buChar char="•"/>
              <a:defRPr/>
            </a:lvl6pPr>
            <a:lvl7pPr marL="3200400" lvl="6" indent="-342900" algn="l">
              <a:lnSpc>
                <a:spcPct val="90000"/>
              </a:lnSpc>
              <a:spcBef>
                <a:spcPts val="540"/>
              </a:spcBef>
              <a:spcAft>
                <a:spcPts val="0"/>
              </a:spcAft>
              <a:buClr>
                <a:schemeClr val="dk1"/>
              </a:buClr>
              <a:buSzPts val="1800"/>
              <a:buChar char="•"/>
              <a:defRPr/>
            </a:lvl7pPr>
            <a:lvl8pPr marL="3657600" lvl="7" indent="-342900" algn="l">
              <a:lnSpc>
                <a:spcPct val="90000"/>
              </a:lnSpc>
              <a:spcBef>
                <a:spcPts val="540"/>
              </a:spcBef>
              <a:spcAft>
                <a:spcPts val="0"/>
              </a:spcAft>
              <a:buClr>
                <a:schemeClr val="dk1"/>
              </a:buClr>
              <a:buSzPts val="1800"/>
              <a:buChar char="•"/>
              <a:defRPr/>
            </a:lvl8pPr>
            <a:lvl9pPr marL="4114800" lvl="8" indent="-342900" algn="l">
              <a:lnSpc>
                <a:spcPct val="90000"/>
              </a:lnSpc>
              <a:spcBef>
                <a:spcPts val="540"/>
              </a:spcBef>
              <a:spcAft>
                <a:spcPts val="0"/>
              </a:spcAft>
              <a:buClr>
                <a:schemeClr val="dk1"/>
              </a:buClr>
              <a:buSzPts val="1800"/>
              <a:buChar char="•"/>
              <a:defRPr/>
            </a:lvl9pPr>
          </a:lstStyle>
          <a:p>
            <a:endParaRPr/>
          </a:p>
        </p:txBody>
      </p:sp>
      <p:sp>
        <p:nvSpPr>
          <p:cNvPr id="43" name="Google Shape;43;p164"/>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30200" algn="l">
              <a:lnSpc>
                <a:spcPct val="90000"/>
              </a:lnSpc>
              <a:spcBef>
                <a:spcPts val="480"/>
              </a:spcBef>
              <a:spcAft>
                <a:spcPts val="0"/>
              </a:spcAft>
              <a:buClr>
                <a:srgbClr val="7F7F7F"/>
              </a:buClr>
              <a:buSzPts val="1600"/>
              <a:buChar char="•"/>
              <a:defRPr sz="1600">
                <a:solidFill>
                  <a:srgbClr val="7F7F7F"/>
                </a:solidFill>
              </a:defRPr>
            </a:lvl1pPr>
            <a:lvl2pPr marL="914400" lvl="1" indent="-317500" algn="l">
              <a:lnSpc>
                <a:spcPct val="90000"/>
              </a:lnSpc>
              <a:spcBef>
                <a:spcPts val="420"/>
              </a:spcBef>
              <a:spcAft>
                <a:spcPts val="0"/>
              </a:spcAft>
              <a:buClr>
                <a:srgbClr val="7F7F7F"/>
              </a:buClr>
              <a:buSzPts val="1400"/>
              <a:buChar char="•"/>
              <a:defRPr sz="1400">
                <a:solidFill>
                  <a:srgbClr val="7F7F7F"/>
                </a:solidFill>
              </a:defRPr>
            </a:lvl2pPr>
            <a:lvl3pPr marL="1371600" lvl="2" indent="-304800" algn="l">
              <a:lnSpc>
                <a:spcPct val="90000"/>
              </a:lnSpc>
              <a:spcBef>
                <a:spcPts val="360"/>
              </a:spcBef>
              <a:spcAft>
                <a:spcPts val="0"/>
              </a:spcAft>
              <a:buClr>
                <a:srgbClr val="7F7F7F"/>
              </a:buClr>
              <a:buSzPts val="1200"/>
              <a:buChar char="•"/>
              <a:defRPr sz="1200">
                <a:solidFill>
                  <a:srgbClr val="7F7F7F"/>
                </a:solidFill>
              </a:defRPr>
            </a:lvl3pPr>
            <a:lvl4pPr marL="1828800" lvl="3" indent="-298450" algn="l">
              <a:lnSpc>
                <a:spcPct val="90000"/>
              </a:lnSpc>
              <a:spcBef>
                <a:spcPts val="330"/>
              </a:spcBef>
              <a:spcAft>
                <a:spcPts val="0"/>
              </a:spcAft>
              <a:buClr>
                <a:srgbClr val="7F7F7F"/>
              </a:buClr>
              <a:buSzPts val="1100"/>
              <a:buChar char="•"/>
              <a:defRPr sz="1100">
                <a:solidFill>
                  <a:srgbClr val="7F7F7F"/>
                </a:solidFill>
              </a:defRPr>
            </a:lvl4pPr>
            <a:lvl5pPr marL="2286000" lvl="4" indent="-298450" algn="l">
              <a:lnSpc>
                <a:spcPct val="90000"/>
              </a:lnSpc>
              <a:spcBef>
                <a:spcPts val="330"/>
              </a:spcBef>
              <a:spcAft>
                <a:spcPts val="0"/>
              </a:spcAft>
              <a:buClr>
                <a:srgbClr val="7F7F7F"/>
              </a:buClr>
              <a:buSzPts val="1100"/>
              <a:buChar char="•"/>
              <a:defRPr sz="1100">
                <a:solidFill>
                  <a:srgbClr val="7F7F7F"/>
                </a:solidFill>
              </a:defRPr>
            </a:lvl5pPr>
            <a:lvl6pPr marL="2743200" lvl="5" indent="-342900" algn="l">
              <a:lnSpc>
                <a:spcPct val="90000"/>
              </a:lnSpc>
              <a:spcBef>
                <a:spcPts val="540"/>
              </a:spcBef>
              <a:spcAft>
                <a:spcPts val="0"/>
              </a:spcAft>
              <a:buClr>
                <a:schemeClr val="dk1"/>
              </a:buClr>
              <a:buSzPts val="1800"/>
              <a:buChar char="•"/>
              <a:defRPr/>
            </a:lvl6pPr>
            <a:lvl7pPr marL="3200400" lvl="6" indent="-342900" algn="l">
              <a:lnSpc>
                <a:spcPct val="90000"/>
              </a:lnSpc>
              <a:spcBef>
                <a:spcPts val="540"/>
              </a:spcBef>
              <a:spcAft>
                <a:spcPts val="0"/>
              </a:spcAft>
              <a:buClr>
                <a:schemeClr val="dk1"/>
              </a:buClr>
              <a:buSzPts val="1800"/>
              <a:buChar char="•"/>
              <a:defRPr/>
            </a:lvl7pPr>
            <a:lvl8pPr marL="3657600" lvl="7" indent="-342900" algn="l">
              <a:lnSpc>
                <a:spcPct val="90000"/>
              </a:lnSpc>
              <a:spcBef>
                <a:spcPts val="540"/>
              </a:spcBef>
              <a:spcAft>
                <a:spcPts val="0"/>
              </a:spcAft>
              <a:buClr>
                <a:schemeClr val="dk1"/>
              </a:buClr>
              <a:buSzPts val="1800"/>
              <a:buChar char="•"/>
              <a:defRPr/>
            </a:lvl8pPr>
            <a:lvl9pPr marL="4114800" lvl="8" indent="-342900" algn="l">
              <a:lnSpc>
                <a:spcPct val="90000"/>
              </a:lnSpc>
              <a:spcBef>
                <a:spcPts val="540"/>
              </a:spcBef>
              <a:spcAft>
                <a:spcPts val="0"/>
              </a:spcAft>
              <a:buClr>
                <a:schemeClr val="dk1"/>
              </a:buClr>
              <a:buSzPts val="1800"/>
              <a:buChar char="•"/>
              <a:defRPr/>
            </a:lvl9pPr>
          </a:lstStyle>
          <a:p>
            <a:endParaRPr/>
          </a:p>
        </p:txBody>
      </p:sp>
      <p:sp>
        <p:nvSpPr>
          <p:cNvPr id="44" name="Google Shape;44;p164"/>
          <p:cNvSpPr txBox="1">
            <a:spLocks noGrp="1"/>
          </p:cNvSpPr>
          <p:nvPr>
            <p:ph type="dt" idx="10"/>
          </p:nvPr>
        </p:nvSpPr>
        <p:spPr>
          <a:xfrm>
            <a:off x="838200" y="6356352"/>
            <a:ext cx="3276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 name="Google Shape;45;p164"/>
          <p:cNvSpPr txBox="1">
            <a:spLocks noGrp="1"/>
          </p:cNvSpPr>
          <p:nvPr>
            <p:ph type="ftr" idx="11"/>
          </p:nvPr>
        </p:nvSpPr>
        <p:spPr>
          <a:xfrm>
            <a:off x="4648200" y="6356352"/>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 name="Google Shape;46;p164"/>
          <p:cNvSpPr txBox="1">
            <a:spLocks noGrp="1"/>
          </p:cNvSpPr>
          <p:nvPr>
            <p:ph type="sldNum" idx="12"/>
          </p:nvPr>
        </p:nvSpPr>
        <p:spPr>
          <a:xfrm>
            <a:off x="8077200" y="6356352"/>
            <a:ext cx="3276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pPr marL="0" lvl="0" indent="0" algn="r" rtl="0">
                <a:spcBef>
                  <a:spcPts val="0"/>
                </a:spcBef>
                <a:spcAft>
                  <a:spcPts val="0"/>
                </a:spcAft>
                <a:buNone/>
              </a:pPr>
              <a:t>‹N›</a:t>
            </a:fld>
            <a:endParaRPr/>
          </a:p>
        </p:txBody>
      </p:sp>
      <p:sp>
        <p:nvSpPr>
          <p:cNvPr id="47" name="Google Shape;47;p164"/>
          <p:cNvSpPr/>
          <p:nvPr/>
        </p:nvSpPr>
        <p:spPr>
          <a:xfrm>
            <a:off x="0" y="0"/>
            <a:ext cx="12192000" cy="1332854"/>
          </a:xfrm>
          <a:prstGeom prst="rect">
            <a:avLst/>
          </a:prstGeom>
          <a:solidFill>
            <a:srgbClr val="D2472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fronto" type="twoTxTwoObj">
  <p:cSld name="TWO_OBJECTS_WITH_TEXT">
    <p:spTree>
      <p:nvGrpSpPr>
        <p:cNvPr id="1" name="Shape 48"/>
        <p:cNvGrpSpPr/>
        <p:nvPr/>
      </p:nvGrpSpPr>
      <p:grpSpPr>
        <a:xfrm>
          <a:off x="0" y="0"/>
          <a:ext cx="0" cy="0"/>
          <a:chOff x="0" y="0"/>
          <a:chExt cx="0" cy="0"/>
        </a:xfrm>
      </p:grpSpPr>
      <p:sp>
        <p:nvSpPr>
          <p:cNvPr id="49" name="Google Shape;49;p165"/>
          <p:cNvSpPr/>
          <p:nvPr/>
        </p:nvSpPr>
        <p:spPr>
          <a:xfrm>
            <a:off x="0" y="0"/>
            <a:ext cx="12192000" cy="1332854"/>
          </a:xfrm>
          <a:prstGeom prst="rect">
            <a:avLst/>
          </a:prstGeom>
          <a:solidFill>
            <a:srgbClr val="D2472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50" name="Google Shape;50;p165"/>
          <p:cNvSpPr txBox="1">
            <a:spLocks noGrp="1"/>
          </p:cNvSpPr>
          <p:nvPr>
            <p:ph type="title"/>
          </p:nvPr>
        </p:nvSpPr>
        <p:spPr>
          <a:xfrm>
            <a:off x="609600" y="0"/>
            <a:ext cx="10737851" cy="1228436"/>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3600"/>
              <a:buFont typeface="Quattrocento Sans"/>
              <a:buNone/>
              <a:defRPr sz="36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165"/>
          <p:cNvSpPr txBox="1">
            <a:spLocks noGrp="1"/>
          </p:cNvSpPr>
          <p:nvPr>
            <p:ph type="body" idx="1"/>
          </p:nvPr>
        </p:nvSpPr>
        <p:spPr>
          <a:xfrm>
            <a:off x="831851" y="1489075"/>
            <a:ext cx="5156200" cy="641350"/>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720"/>
              </a:spcBef>
              <a:spcAft>
                <a:spcPts val="0"/>
              </a:spcAft>
              <a:buClr>
                <a:schemeClr val="dk1"/>
              </a:buClr>
              <a:buSzPts val="2400"/>
              <a:buNone/>
              <a:defRPr sz="2400" b="1"/>
            </a:lvl1pPr>
            <a:lvl2pPr marL="914400" lvl="1" indent="-228600" algn="l">
              <a:lnSpc>
                <a:spcPct val="90000"/>
              </a:lnSpc>
              <a:spcBef>
                <a:spcPts val="600"/>
              </a:spcBef>
              <a:spcAft>
                <a:spcPts val="0"/>
              </a:spcAft>
              <a:buClr>
                <a:schemeClr val="dk1"/>
              </a:buClr>
              <a:buSzPts val="2000"/>
              <a:buNone/>
              <a:defRPr sz="2000" b="1"/>
            </a:lvl2pPr>
            <a:lvl3pPr marL="1371600" lvl="2" indent="-228600" algn="l">
              <a:lnSpc>
                <a:spcPct val="90000"/>
              </a:lnSpc>
              <a:spcBef>
                <a:spcPts val="540"/>
              </a:spcBef>
              <a:spcAft>
                <a:spcPts val="0"/>
              </a:spcAft>
              <a:buClr>
                <a:schemeClr val="dk1"/>
              </a:buClr>
              <a:buSzPts val="1800"/>
              <a:buNone/>
              <a:defRPr sz="1800" b="1"/>
            </a:lvl3pPr>
            <a:lvl4pPr marL="1828800" lvl="3" indent="-228600" algn="l">
              <a:lnSpc>
                <a:spcPct val="90000"/>
              </a:lnSpc>
              <a:spcBef>
                <a:spcPts val="480"/>
              </a:spcBef>
              <a:spcAft>
                <a:spcPts val="0"/>
              </a:spcAft>
              <a:buClr>
                <a:schemeClr val="dk1"/>
              </a:buClr>
              <a:buSzPts val="1600"/>
              <a:buNone/>
              <a:defRPr sz="1600" b="1"/>
            </a:lvl4pPr>
            <a:lvl5pPr marL="2286000" lvl="4" indent="-228600" algn="l">
              <a:lnSpc>
                <a:spcPct val="90000"/>
              </a:lnSpc>
              <a:spcBef>
                <a:spcPts val="480"/>
              </a:spcBef>
              <a:spcAft>
                <a:spcPts val="0"/>
              </a:spcAft>
              <a:buClr>
                <a:schemeClr val="dk1"/>
              </a:buClr>
              <a:buSzPts val="1600"/>
              <a:buNone/>
              <a:defRPr sz="1600" b="1"/>
            </a:lvl5pPr>
            <a:lvl6pPr marL="2743200" lvl="5" indent="-228600" algn="l">
              <a:lnSpc>
                <a:spcPct val="90000"/>
              </a:lnSpc>
              <a:spcBef>
                <a:spcPts val="480"/>
              </a:spcBef>
              <a:spcAft>
                <a:spcPts val="0"/>
              </a:spcAft>
              <a:buClr>
                <a:schemeClr val="dk1"/>
              </a:buClr>
              <a:buSzPts val="1600"/>
              <a:buNone/>
              <a:defRPr sz="1600" b="1"/>
            </a:lvl6pPr>
            <a:lvl7pPr marL="3200400" lvl="6" indent="-228600" algn="l">
              <a:lnSpc>
                <a:spcPct val="90000"/>
              </a:lnSpc>
              <a:spcBef>
                <a:spcPts val="480"/>
              </a:spcBef>
              <a:spcAft>
                <a:spcPts val="0"/>
              </a:spcAft>
              <a:buClr>
                <a:schemeClr val="dk1"/>
              </a:buClr>
              <a:buSzPts val="1600"/>
              <a:buNone/>
              <a:defRPr sz="1600" b="1"/>
            </a:lvl7pPr>
            <a:lvl8pPr marL="3657600" lvl="7" indent="-228600" algn="l">
              <a:lnSpc>
                <a:spcPct val="90000"/>
              </a:lnSpc>
              <a:spcBef>
                <a:spcPts val="480"/>
              </a:spcBef>
              <a:spcAft>
                <a:spcPts val="0"/>
              </a:spcAft>
              <a:buClr>
                <a:schemeClr val="dk1"/>
              </a:buClr>
              <a:buSzPts val="1600"/>
              <a:buNone/>
              <a:defRPr sz="1600" b="1"/>
            </a:lvl8pPr>
            <a:lvl9pPr marL="4114800" lvl="8" indent="-228600" algn="l">
              <a:lnSpc>
                <a:spcPct val="90000"/>
              </a:lnSpc>
              <a:spcBef>
                <a:spcPts val="480"/>
              </a:spcBef>
              <a:spcAft>
                <a:spcPts val="0"/>
              </a:spcAft>
              <a:buClr>
                <a:schemeClr val="dk1"/>
              </a:buClr>
              <a:buSzPts val="1600"/>
              <a:buNone/>
              <a:defRPr sz="1600" b="1"/>
            </a:lvl9pPr>
          </a:lstStyle>
          <a:p>
            <a:endParaRPr/>
          </a:p>
        </p:txBody>
      </p:sp>
      <p:sp>
        <p:nvSpPr>
          <p:cNvPr id="52" name="Google Shape;52;p165"/>
          <p:cNvSpPr txBox="1">
            <a:spLocks noGrp="1"/>
          </p:cNvSpPr>
          <p:nvPr>
            <p:ph type="body" idx="2"/>
          </p:nvPr>
        </p:nvSpPr>
        <p:spPr>
          <a:xfrm>
            <a:off x="831851" y="2193927"/>
            <a:ext cx="5156200" cy="3978275"/>
          </a:xfrm>
          <a:prstGeom prst="rect">
            <a:avLst/>
          </a:prstGeom>
          <a:noFill/>
          <a:ln>
            <a:noFill/>
          </a:ln>
        </p:spPr>
        <p:txBody>
          <a:bodyPr spcFirstLastPara="1" wrap="square" lIns="91425" tIns="45700" rIns="91425" bIns="45700" anchor="t" anchorCtr="0">
            <a:normAutofit/>
          </a:bodyPr>
          <a:lstStyle>
            <a:lvl1pPr marL="457200" lvl="0" indent="-330200" algn="l">
              <a:lnSpc>
                <a:spcPct val="90000"/>
              </a:lnSpc>
              <a:spcBef>
                <a:spcPts val="480"/>
              </a:spcBef>
              <a:spcAft>
                <a:spcPts val="0"/>
              </a:spcAft>
              <a:buClr>
                <a:srgbClr val="7F7F7F"/>
              </a:buClr>
              <a:buSzPts val="1600"/>
              <a:buChar char="•"/>
              <a:defRPr sz="1600">
                <a:solidFill>
                  <a:srgbClr val="7F7F7F"/>
                </a:solidFill>
              </a:defRPr>
            </a:lvl1pPr>
            <a:lvl2pPr marL="914400" lvl="1" indent="-317500" algn="l">
              <a:lnSpc>
                <a:spcPct val="90000"/>
              </a:lnSpc>
              <a:spcBef>
                <a:spcPts val="420"/>
              </a:spcBef>
              <a:spcAft>
                <a:spcPts val="0"/>
              </a:spcAft>
              <a:buClr>
                <a:srgbClr val="7F7F7F"/>
              </a:buClr>
              <a:buSzPts val="1400"/>
              <a:buChar char="•"/>
              <a:defRPr sz="1400">
                <a:solidFill>
                  <a:srgbClr val="7F7F7F"/>
                </a:solidFill>
              </a:defRPr>
            </a:lvl2pPr>
            <a:lvl3pPr marL="1371600" lvl="2" indent="-304800" algn="l">
              <a:lnSpc>
                <a:spcPct val="90000"/>
              </a:lnSpc>
              <a:spcBef>
                <a:spcPts val="360"/>
              </a:spcBef>
              <a:spcAft>
                <a:spcPts val="0"/>
              </a:spcAft>
              <a:buClr>
                <a:srgbClr val="7F7F7F"/>
              </a:buClr>
              <a:buSzPts val="1200"/>
              <a:buChar char="•"/>
              <a:defRPr sz="1200">
                <a:solidFill>
                  <a:srgbClr val="7F7F7F"/>
                </a:solidFill>
              </a:defRPr>
            </a:lvl3pPr>
            <a:lvl4pPr marL="1828800" lvl="3" indent="-298450" algn="l">
              <a:lnSpc>
                <a:spcPct val="90000"/>
              </a:lnSpc>
              <a:spcBef>
                <a:spcPts val="330"/>
              </a:spcBef>
              <a:spcAft>
                <a:spcPts val="0"/>
              </a:spcAft>
              <a:buClr>
                <a:srgbClr val="7F7F7F"/>
              </a:buClr>
              <a:buSzPts val="1100"/>
              <a:buChar char="•"/>
              <a:defRPr sz="1100">
                <a:solidFill>
                  <a:srgbClr val="7F7F7F"/>
                </a:solidFill>
              </a:defRPr>
            </a:lvl4pPr>
            <a:lvl5pPr marL="2286000" lvl="4" indent="-298450" algn="l">
              <a:lnSpc>
                <a:spcPct val="90000"/>
              </a:lnSpc>
              <a:spcBef>
                <a:spcPts val="330"/>
              </a:spcBef>
              <a:spcAft>
                <a:spcPts val="0"/>
              </a:spcAft>
              <a:buClr>
                <a:srgbClr val="7F7F7F"/>
              </a:buClr>
              <a:buSzPts val="1100"/>
              <a:buChar char="•"/>
              <a:defRPr sz="1100">
                <a:solidFill>
                  <a:srgbClr val="7F7F7F"/>
                </a:solidFill>
              </a:defRPr>
            </a:lvl5pPr>
            <a:lvl6pPr marL="2743200" lvl="5" indent="-342900" algn="l">
              <a:lnSpc>
                <a:spcPct val="90000"/>
              </a:lnSpc>
              <a:spcBef>
                <a:spcPts val="540"/>
              </a:spcBef>
              <a:spcAft>
                <a:spcPts val="0"/>
              </a:spcAft>
              <a:buClr>
                <a:schemeClr val="dk1"/>
              </a:buClr>
              <a:buSzPts val="1800"/>
              <a:buChar char="•"/>
              <a:defRPr/>
            </a:lvl6pPr>
            <a:lvl7pPr marL="3200400" lvl="6" indent="-342900" algn="l">
              <a:lnSpc>
                <a:spcPct val="90000"/>
              </a:lnSpc>
              <a:spcBef>
                <a:spcPts val="540"/>
              </a:spcBef>
              <a:spcAft>
                <a:spcPts val="0"/>
              </a:spcAft>
              <a:buClr>
                <a:schemeClr val="dk1"/>
              </a:buClr>
              <a:buSzPts val="1800"/>
              <a:buChar char="•"/>
              <a:defRPr/>
            </a:lvl7pPr>
            <a:lvl8pPr marL="3657600" lvl="7" indent="-342900" algn="l">
              <a:lnSpc>
                <a:spcPct val="90000"/>
              </a:lnSpc>
              <a:spcBef>
                <a:spcPts val="540"/>
              </a:spcBef>
              <a:spcAft>
                <a:spcPts val="0"/>
              </a:spcAft>
              <a:buClr>
                <a:schemeClr val="dk1"/>
              </a:buClr>
              <a:buSzPts val="1800"/>
              <a:buChar char="•"/>
              <a:defRPr/>
            </a:lvl8pPr>
            <a:lvl9pPr marL="4114800" lvl="8" indent="-342900" algn="l">
              <a:lnSpc>
                <a:spcPct val="90000"/>
              </a:lnSpc>
              <a:spcBef>
                <a:spcPts val="540"/>
              </a:spcBef>
              <a:spcAft>
                <a:spcPts val="0"/>
              </a:spcAft>
              <a:buClr>
                <a:schemeClr val="dk1"/>
              </a:buClr>
              <a:buSzPts val="1800"/>
              <a:buChar char="•"/>
              <a:defRPr/>
            </a:lvl9pPr>
          </a:lstStyle>
          <a:p>
            <a:endParaRPr/>
          </a:p>
        </p:txBody>
      </p:sp>
      <p:sp>
        <p:nvSpPr>
          <p:cNvPr id="53" name="Google Shape;53;p165"/>
          <p:cNvSpPr txBox="1">
            <a:spLocks noGrp="1"/>
          </p:cNvSpPr>
          <p:nvPr>
            <p:ph type="body" idx="3"/>
          </p:nvPr>
        </p:nvSpPr>
        <p:spPr>
          <a:xfrm>
            <a:off x="6189664" y="1489075"/>
            <a:ext cx="5157787" cy="641350"/>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720"/>
              </a:spcBef>
              <a:spcAft>
                <a:spcPts val="0"/>
              </a:spcAft>
              <a:buClr>
                <a:schemeClr val="dk1"/>
              </a:buClr>
              <a:buSzPts val="2400"/>
              <a:buNone/>
              <a:defRPr sz="2400" b="1"/>
            </a:lvl1pPr>
            <a:lvl2pPr marL="914400" lvl="1" indent="-228600" algn="l">
              <a:lnSpc>
                <a:spcPct val="90000"/>
              </a:lnSpc>
              <a:spcBef>
                <a:spcPts val="600"/>
              </a:spcBef>
              <a:spcAft>
                <a:spcPts val="0"/>
              </a:spcAft>
              <a:buClr>
                <a:schemeClr val="dk1"/>
              </a:buClr>
              <a:buSzPts val="2000"/>
              <a:buNone/>
              <a:defRPr sz="2000" b="1"/>
            </a:lvl2pPr>
            <a:lvl3pPr marL="1371600" lvl="2" indent="-228600" algn="l">
              <a:lnSpc>
                <a:spcPct val="90000"/>
              </a:lnSpc>
              <a:spcBef>
                <a:spcPts val="540"/>
              </a:spcBef>
              <a:spcAft>
                <a:spcPts val="0"/>
              </a:spcAft>
              <a:buClr>
                <a:schemeClr val="dk1"/>
              </a:buClr>
              <a:buSzPts val="1800"/>
              <a:buNone/>
              <a:defRPr sz="1800" b="1"/>
            </a:lvl3pPr>
            <a:lvl4pPr marL="1828800" lvl="3" indent="-228600" algn="l">
              <a:lnSpc>
                <a:spcPct val="90000"/>
              </a:lnSpc>
              <a:spcBef>
                <a:spcPts val="480"/>
              </a:spcBef>
              <a:spcAft>
                <a:spcPts val="0"/>
              </a:spcAft>
              <a:buClr>
                <a:schemeClr val="dk1"/>
              </a:buClr>
              <a:buSzPts val="1600"/>
              <a:buNone/>
              <a:defRPr sz="1600" b="1"/>
            </a:lvl4pPr>
            <a:lvl5pPr marL="2286000" lvl="4" indent="-228600" algn="l">
              <a:lnSpc>
                <a:spcPct val="90000"/>
              </a:lnSpc>
              <a:spcBef>
                <a:spcPts val="480"/>
              </a:spcBef>
              <a:spcAft>
                <a:spcPts val="0"/>
              </a:spcAft>
              <a:buClr>
                <a:schemeClr val="dk1"/>
              </a:buClr>
              <a:buSzPts val="1600"/>
              <a:buNone/>
              <a:defRPr sz="1600" b="1"/>
            </a:lvl5pPr>
            <a:lvl6pPr marL="2743200" lvl="5" indent="-228600" algn="l">
              <a:lnSpc>
                <a:spcPct val="90000"/>
              </a:lnSpc>
              <a:spcBef>
                <a:spcPts val="480"/>
              </a:spcBef>
              <a:spcAft>
                <a:spcPts val="0"/>
              </a:spcAft>
              <a:buClr>
                <a:schemeClr val="dk1"/>
              </a:buClr>
              <a:buSzPts val="1600"/>
              <a:buNone/>
              <a:defRPr sz="1600" b="1"/>
            </a:lvl6pPr>
            <a:lvl7pPr marL="3200400" lvl="6" indent="-228600" algn="l">
              <a:lnSpc>
                <a:spcPct val="90000"/>
              </a:lnSpc>
              <a:spcBef>
                <a:spcPts val="480"/>
              </a:spcBef>
              <a:spcAft>
                <a:spcPts val="0"/>
              </a:spcAft>
              <a:buClr>
                <a:schemeClr val="dk1"/>
              </a:buClr>
              <a:buSzPts val="1600"/>
              <a:buNone/>
              <a:defRPr sz="1600" b="1"/>
            </a:lvl7pPr>
            <a:lvl8pPr marL="3657600" lvl="7" indent="-228600" algn="l">
              <a:lnSpc>
                <a:spcPct val="90000"/>
              </a:lnSpc>
              <a:spcBef>
                <a:spcPts val="480"/>
              </a:spcBef>
              <a:spcAft>
                <a:spcPts val="0"/>
              </a:spcAft>
              <a:buClr>
                <a:schemeClr val="dk1"/>
              </a:buClr>
              <a:buSzPts val="1600"/>
              <a:buNone/>
              <a:defRPr sz="1600" b="1"/>
            </a:lvl8pPr>
            <a:lvl9pPr marL="4114800" lvl="8" indent="-228600" algn="l">
              <a:lnSpc>
                <a:spcPct val="90000"/>
              </a:lnSpc>
              <a:spcBef>
                <a:spcPts val="480"/>
              </a:spcBef>
              <a:spcAft>
                <a:spcPts val="0"/>
              </a:spcAft>
              <a:buClr>
                <a:schemeClr val="dk1"/>
              </a:buClr>
              <a:buSzPts val="1600"/>
              <a:buNone/>
              <a:defRPr sz="1600" b="1"/>
            </a:lvl9pPr>
          </a:lstStyle>
          <a:p>
            <a:endParaRPr/>
          </a:p>
        </p:txBody>
      </p:sp>
      <p:sp>
        <p:nvSpPr>
          <p:cNvPr id="54" name="Google Shape;54;p165"/>
          <p:cNvSpPr txBox="1">
            <a:spLocks noGrp="1"/>
          </p:cNvSpPr>
          <p:nvPr>
            <p:ph type="body" idx="4"/>
          </p:nvPr>
        </p:nvSpPr>
        <p:spPr>
          <a:xfrm>
            <a:off x="6189664" y="2193927"/>
            <a:ext cx="5157787" cy="3978275"/>
          </a:xfrm>
          <a:prstGeom prst="rect">
            <a:avLst/>
          </a:prstGeom>
          <a:noFill/>
          <a:ln>
            <a:noFill/>
          </a:ln>
        </p:spPr>
        <p:txBody>
          <a:bodyPr spcFirstLastPara="1" wrap="square" lIns="91425" tIns="45700" rIns="91425" bIns="45700" anchor="t" anchorCtr="0">
            <a:normAutofit/>
          </a:bodyPr>
          <a:lstStyle>
            <a:lvl1pPr marL="457200" lvl="0" indent="-330200" algn="l">
              <a:lnSpc>
                <a:spcPct val="90000"/>
              </a:lnSpc>
              <a:spcBef>
                <a:spcPts val="480"/>
              </a:spcBef>
              <a:spcAft>
                <a:spcPts val="0"/>
              </a:spcAft>
              <a:buClr>
                <a:srgbClr val="7F7F7F"/>
              </a:buClr>
              <a:buSzPts val="1600"/>
              <a:buChar char="•"/>
              <a:defRPr sz="1600">
                <a:solidFill>
                  <a:srgbClr val="7F7F7F"/>
                </a:solidFill>
              </a:defRPr>
            </a:lvl1pPr>
            <a:lvl2pPr marL="914400" lvl="1" indent="-317500" algn="l">
              <a:lnSpc>
                <a:spcPct val="90000"/>
              </a:lnSpc>
              <a:spcBef>
                <a:spcPts val="420"/>
              </a:spcBef>
              <a:spcAft>
                <a:spcPts val="0"/>
              </a:spcAft>
              <a:buClr>
                <a:srgbClr val="7F7F7F"/>
              </a:buClr>
              <a:buSzPts val="1400"/>
              <a:buChar char="•"/>
              <a:defRPr sz="1400">
                <a:solidFill>
                  <a:srgbClr val="7F7F7F"/>
                </a:solidFill>
              </a:defRPr>
            </a:lvl2pPr>
            <a:lvl3pPr marL="1371600" lvl="2" indent="-304800" algn="l">
              <a:lnSpc>
                <a:spcPct val="90000"/>
              </a:lnSpc>
              <a:spcBef>
                <a:spcPts val="360"/>
              </a:spcBef>
              <a:spcAft>
                <a:spcPts val="0"/>
              </a:spcAft>
              <a:buClr>
                <a:srgbClr val="7F7F7F"/>
              </a:buClr>
              <a:buSzPts val="1200"/>
              <a:buChar char="•"/>
              <a:defRPr sz="1200">
                <a:solidFill>
                  <a:srgbClr val="7F7F7F"/>
                </a:solidFill>
              </a:defRPr>
            </a:lvl3pPr>
            <a:lvl4pPr marL="1828800" lvl="3" indent="-298450" algn="l">
              <a:lnSpc>
                <a:spcPct val="90000"/>
              </a:lnSpc>
              <a:spcBef>
                <a:spcPts val="330"/>
              </a:spcBef>
              <a:spcAft>
                <a:spcPts val="0"/>
              </a:spcAft>
              <a:buClr>
                <a:srgbClr val="7F7F7F"/>
              </a:buClr>
              <a:buSzPts val="1100"/>
              <a:buChar char="•"/>
              <a:defRPr sz="1100">
                <a:solidFill>
                  <a:srgbClr val="7F7F7F"/>
                </a:solidFill>
              </a:defRPr>
            </a:lvl4pPr>
            <a:lvl5pPr marL="2286000" lvl="4" indent="-298450" algn="l">
              <a:lnSpc>
                <a:spcPct val="90000"/>
              </a:lnSpc>
              <a:spcBef>
                <a:spcPts val="330"/>
              </a:spcBef>
              <a:spcAft>
                <a:spcPts val="0"/>
              </a:spcAft>
              <a:buClr>
                <a:srgbClr val="7F7F7F"/>
              </a:buClr>
              <a:buSzPts val="1100"/>
              <a:buChar char="•"/>
              <a:defRPr sz="1100">
                <a:solidFill>
                  <a:srgbClr val="7F7F7F"/>
                </a:solidFill>
              </a:defRPr>
            </a:lvl5pPr>
            <a:lvl6pPr marL="2743200" lvl="5" indent="-342900" algn="l">
              <a:lnSpc>
                <a:spcPct val="90000"/>
              </a:lnSpc>
              <a:spcBef>
                <a:spcPts val="540"/>
              </a:spcBef>
              <a:spcAft>
                <a:spcPts val="0"/>
              </a:spcAft>
              <a:buClr>
                <a:schemeClr val="dk1"/>
              </a:buClr>
              <a:buSzPts val="1800"/>
              <a:buChar char="•"/>
              <a:defRPr/>
            </a:lvl6pPr>
            <a:lvl7pPr marL="3200400" lvl="6" indent="-342900" algn="l">
              <a:lnSpc>
                <a:spcPct val="90000"/>
              </a:lnSpc>
              <a:spcBef>
                <a:spcPts val="540"/>
              </a:spcBef>
              <a:spcAft>
                <a:spcPts val="0"/>
              </a:spcAft>
              <a:buClr>
                <a:schemeClr val="dk1"/>
              </a:buClr>
              <a:buSzPts val="1800"/>
              <a:buChar char="•"/>
              <a:defRPr/>
            </a:lvl7pPr>
            <a:lvl8pPr marL="3657600" lvl="7" indent="-342900" algn="l">
              <a:lnSpc>
                <a:spcPct val="90000"/>
              </a:lnSpc>
              <a:spcBef>
                <a:spcPts val="540"/>
              </a:spcBef>
              <a:spcAft>
                <a:spcPts val="0"/>
              </a:spcAft>
              <a:buClr>
                <a:schemeClr val="dk1"/>
              </a:buClr>
              <a:buSzPts val="1800"/>
              <a:buChar char="•"/>
              <a:defRPr/>
            </a:lvl8pPr>
            <a:lvl9pPr marL="4114800" lvl="8" indent="-342900" algn="l">
              <a:lnSpc>
                <a:spcPct val="90000"/>
              </a:lnSpc>
              <a:spcBef>
                <a:spcPts val="540"/>
              </a:spcBef>
              <a:spcAft>
                <a:spcPts val="0"/>
              </a:spcAft>
              <a:buClr>
                <a:schemeClr val="dk1"/>
              </a:buClr>
              <a:buSzPts val="1800"/>
              <a:buChar char="•"/>
              <a:defRPr/>
            </a:lvl9pPr>
          </a:lstStyle>
          <a:p>
            <a:endParaRPr/>
          </a:p>
        </p:txBody>
      </p:sp>
      <p:sp>
        <p:nvSpPr>
          <p:cNvPr id="55" name="Google Shape;55;p165"/>
          <p:cNvSpPr txBox="1">
            <a:spLocks noGrp="1"/>
          </p:cNvSpPr>
          <p:nvPr>
            <p:ph type="dt" idx="10"/>
          </p:nvPr>
        </p:nvSpPr>
        <p:spPr>
          <a:xfrm>
            <a:off x="838200" y="6356352"/>
            <a:ext cx="3276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165"/>
          <p:cNvSpPr txBox="1">
            <a:spLocks noGrp="1"/>
          </p:cNvSpPr>
          <p:nvPr>
            <p:ph type="ftr" idx="11"/>
          </p:nvPr>
        </p:nvSpPr>
        <p:spPr>
          <a:xfrm>
            <a:off x="4648200" y="6356352"/>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165"/>
          <p:cNvSpPr txBox="1">
            <a:spLocks noGrp="1"/>
          </p:cNvSpPr>
          <p:nvPr>
            <p:ph type="sldNum" idx="12"/>
          </p:nvPr>
        </p:nvSpPr>
        <p:spPr>
          <a:xfrm>
            <a:off x="8077200" y="6356352"/>
            <a:ext cx="3276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pPr marL="0" lvl="0" indent="0" algn="r" rtl="0">
                <a:spcBef>
                  <a:spcPts val="0"/>
                </a:spcBef>
                <a:spcAft>
                  <a:spcPts val="0"/>
                </a:spcAft>
                <a:buNone/>
              </a:pPr>
              <a:t>‹N›</a:t>
            </a:fld>
            <a:endParaRPr/>
          </a:p>
        </p:txBody>
      </p:sp>
      <p:sp>
        <p:nvSpPr>
          <p:cNvPr id="58" name="Google Shape;58;p165"/>
          <p:cNvSpPr/>
          <p:nvPr/>
        </p:nvSpPr>
        <p:spPr>
          <a:xfrm>
            <a:off x="0" y="0"/>
            <a:ext cx="12192000" cy="1332854"/>
          </a:xfrm>
          <a:prstGeom prst="rect">
            <a:avLst/>
          </a:prstGeom>
          <a:solidFill>
            <a:srgbClr val="D2472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olo titolo" type="titleOnly">
  <p:cSld name="TITLE_ONLY">
    <p:spTree>
      <p:nvGrpSpPr>
        <p:cNvPr id="1" name="Shape 59"/>
        <p:cNvGrpSpPr/>
        <p:nvPr/>
      </p:nvGrpSpPr>
      <p:grpSpPr>
        <a:xfrm>
          <a:off x="0" y="0"/>
          <a:ext cx="0" cy="0"/>
          <a:chOff x="0" y="0"/>
          <a:chExt cx="0" cy="0"/>
        </a:xfrm>
      </p:grpSpPr>
      <p:sp>
        <p:nvSpPr>
          <p:cNvPr id="60" name="Google Shape;60;p166"/>
          <p:cNvSpPr/>
          <p:nvPr/>
        </p:nvSpPr>
        <p:spPr>
          <a:xfrm>
            <a:off x="0" y="0"/>
            <a:ext cx="12192000" cy="1332854"/>
          </a:xfrm>
          <a:prstGeom prst="rect">
            <a:avLst/>
          </a:prstGeom>
          <a:solidFill>
            <a:srgbClr val="D2472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61" name="Google Shape;61;p166"/>
          <p:cNvSpPr txBox="1">
            <a:spLocks noGrp="1"/>
          </p:cNvSpPr>
          <p:nvPr>
            <p:ph type="title"/>
          </p:nvPr>
        </p:nvSpPr>
        <p:spPr>
          <a:xfrm>
            <a:off x="609600" y="1"/>
            <a:ext cx="10744200" cy="1228436"/>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3600"/>
              <a:buFont typeface="Quattrocento Sans"/>
              <a:buNone/>
              <a:defRPr sz="36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2" name="Google Shape;62;p166"/>
          <p:cNvSpPr txBox="1">
            <a:spLocks noGrp="1"/>
          </p:cNvSpPr>
          <p:nvPr>
            <p:ph type="dt" idx="10"/>
          </p:nvPr>
        </p:nvSpPr>
        <p:spPr>
          <a:xfrm>
            <a:off x="838200" y="6356352"/>
            <a:ext cx="3276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166"/>
          <p:cNvSpPr txBox="1">
            <a:spLocks noGrp="1"/>
          </p:cNvSpPr>
          <p:nvPr>
            <p:ph type="ftr" idx="11"/>
          </p:nvPr>
        </p:nvSpPr>
        <p:spPr>
          <a:xfrm>
            <a:off x="4648200" y="6356352"/>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166"/>
          <p:cNvSpPr txBox="1">
            <a:spLocks noGrp="1"/>
          </p:cNvSpPr>
          <p:nvPr>
            <p:ph type="sldNum" idx="12"/>
          </p:nvPr>
        </p:nvSpPr>
        <p:spPr>
          <a:xfrm>
            <a:off x="8077200" y="6356352"/>
            <a:ext cx="3276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pPr marL="0" lvl="0" indent="0" algn="r" rtl="0">
                <a:spcBef>
                  <a:spcPts val="0"/>
                </a:spcBef>
                <a:spcAft>
                  <a:spcPts val="0"/>
                </a:spcAft>
                <a:buNone/>
              </a:pPr>
              <a:t>‹N›</a:t>
            </a:fld>
            <a:endParaRPr/>
          </a:p>
        </p:txBody>
      </p:sp>
      <p:sp>
        <p:nvSpPr>
          <p:cNvPr id="65" name="Google Shape;65;p166"/>
          <p:cNvSpPr/>
          <p:nvPr/>
        </p:nvSpPr>
        <p:spPr>
          <a:xfrm>
            <a:off x="0" y="0"/>
            <a:ext cx="12192000" cy="1332854"/>
          </a:xfrm>
          <a:prstGeom prst="rect">
            <a:avLst/>
          </a:prstGeom>
          <a:solidFill>
            <a:srgbClr val="D2472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uto con didascalia" type="objTx">
  <p:cSld name="OBJECT_WITH_CAPTION_TEXT">
    <p:spTree>
      <p:nvGrpSpPr>
        <p:cNvPr id="1" name="Shape 70"/>
        <p:cNvGrpSpPr/>
        <p:nvPr/>
      </p:nvGrpSpPr>
      <p:grpSpPr>
        <a:xfrm>
          <a:off x="0" y="0"/>
          <a:ext cx="0" cy="0"/>
          <a:chOff x="0" y="0"/>
          <a:chExt cx="0" cy="0"/>
        </a:xfrm>
      </p:grpSpPr>
      <p:sp>
        <p:nvSpPr>
          <p:cNvPr id="71" name="Google Shape;71;p168"/>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3200"/>
              <a:buFont typeface="Quattrocento San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2" name="Google Shape;72;p168"/>
          <p:cNvSpPr txBox="1">
            <a:spLocks noGrp="1"/>
          </p:cNvSpPr>
          <p:nvPr>
            <p:ph type="body" idx="1"/>
          </p:nvPr>
        </p:nvSpPr>
        <p:spPr>
          <a:xfrm>
            <a:off x="5183188" y="987427"/>
            <a:ext cx="6172200" cy="4873625"/>
          </a:xfrm>
          <a:prstGeom prst="rect">
            <a:avLst/>
          </a:prstGeom>
          <a:noFill/>
          <a:ln>
            <a:noFill/>
          </a:ln>
        </p:spPr>
        <p:txBody>
          <a:bodyPr spcFirstLastPara="1" wrap="square" lIns="91425" tIns="45700" rIns="91425" bIns="45700" anchor="t" anchorCtr="0">
            <a:normAutofit/>
          </a:bodyPr>
          <a:lstStyle>
            <a:lvl1pPr marL="457200" lvl="0" indent="-330200" algn="l">
              <a:lnSpc>
                <a:spcPct val="90000"/>
              </a:lnSpc>
              <a:spcBef>
                <a:spcPts val="480"/>
              </a:spcBef>
              <a:spcAft>
                <a:spcPts val="0"/>
              </a:spcAft>
              <a:buClr>
                <a:srgbClr val="7F7F7F"/>
              </a:buClr>
              <a:buSzPts val="1600"/>
              <a:buChar char="•"/>
              <a:defRPr sz="1600">
                <a:solidFill>
                  <a:srgbClr val="7F7F7F"/>
                </a:solidFill>
              </a:defRPr>
            </a:lvl1pPr>
            <a:lvl2pPr marL="914400" lvl="1" indent="-317500" algn="l">
              <a:lnSpc>
                <a:spcPct val="90000"/>
              </a:lnSpc>
              <a:spcBef>
                <a:spcPts val="420"/>
              </a:spcBef>
              <a:spcAft>
                <a:spcPts val="0"/>
              </a:spcAft>
              <a:buClr>
                <a:srgbClr val="7F7F7F"/>
              </a:buClr>
              <a:buSzPts val="1400"/>
              <a:buChar char="•"/>
              <a:defRPr sz="1400">
                <a:solidFill>
                  <a:srgbClr val="7F7F7F"/>
                </a:solidFill>
              </a:defRPr>
            </a:lvl2pPr>
            <a:lvl3pPr marL="1371600" lvl="2" indent="-304800" algn="l">
              <a:lnSpc>
                <a:spcPct val="90000"/>
              </a:lnSpc>
              <a:spcBef>
                <a:spcPts val="360"/>
              </a:spcBef>
              <a:spcAft>
                <a:spcPts val="0"/>
              </a:spcAft>
              <a:buClr>
                <a:srgbClr val="7F7F7F"/>
              </a:buClr>
              <a:buSzPts val="1200"/>
              <a:buChar char="•"/>
              <a:defRPr sz="1200">
                <a:solidFill>
                  <a:srgbClr val="7F7F7F"/>
                </a:solidFill>
              </a:defRPr>
            </a:lvl3pPr>
            <a:lvl4pPr marL="1828800" lvl="3" indent="-298450" algn="l">
              <a:lnSpc>
                <a:spcPct val="90000"/>
              </a:lnSpc>
              <a:spcBef>
                <a:spcPts val="330"/>
              </a:spcBef>
              <a:spcAft>
                <a:spcPts val="0"/>
              </a:spcAft>
              <a:buClr>
                <a:srgbClr val="7F7F7F"/>
              </a:buClr>
              <a:buSzPts val="1100"/>
              <a:buChar char="•"/>
              <a:defRPr sz="1100">
                <a:solidFill>
                  <a:srgbClr val="7F7F7F"/>
                </a:solidFill>
              </a:defRPr>
            </a:lvl4pPr>
            <a:lvl5pPr marL="2286000" lvl="4" indent="-298450" algn="l">
              <a:lnSpc>
                <a:spcPct val="90000"/>
              </a:lnSpc>
              <a:spcBef>
                <a:spcPts val="330"/>
              </a:spcBef>
              <a:spcAft>
                <a:spcPts val="0"/>
              </a:spcAft>
              <a:buClr>
                <a:srgbClr val="7F7F7F"/>
              </a:buClr>
              <a:buSzPts val="1100"/>
              <a:buChar char="•"/>
              <a:defRPr sz="1100">
                <a:solidFill>
                  <a:srgbClr val="7F7F7F"/>
                </a:solidFill>
              </a:defRPr>
            </a:lvl5pPr>
            <a:lvl6pPr marL="2743200" lvl="5" indent="-342900" algn="l">
              <a:lnSpc>
                <a:spcPct val="90000"/>
              </a:lnSpc>
              <a:spcBef>
                <a:spcPts val="540"/>
              </a:spcBef>
              <a:spcAft>
                <a:spcPts val="0"/>
              </a:spcAft>
              <a:buClr>
                <a:schemeClr val="dk1"/>
              </a:buClr>
              <a:buSzPts val="1800"/>
              <a:buChar char="•"/>
              <a:defRPr/>
            </a:lvl6pPr>
            <a:lvl7pPr marL="3200400" lvl="6" indent="-342900" algn="l">
              <a:lnSpc>
                <a:spcPct val="90000"/>
              </a:lnSpc>
              <a:spcBef>
                <a:spcPts val="540"/>
              </a:spcBef>
              <a:spcAft>
                <a:spcPts val="0"/>
              </a:spcAft>
              <a:buClr>
                <a:schemeClr val="dk1"/>
              </a:buClr>
              <a:buSzPts val="1800"/>
              <a:buChar char="•"/>
              <a:defRPr/>
            </a:lvl7pPr>
            <a:lvl8pPr marL="3657600" lvl="7" indent="-342900" algn="l">
              <a:lnSpc>
                <a:spcPct val="90000"/>
              </a:lnSpc>
              <a:spcBef>
                <a:spcPts val="540"/>
              </a:spcBef>
              <a:spcAft>
                <a:spcPts val="0"/>
              </a:spcAft>
              <a:buClr>
                <a:schemeClr val="dk1"/>
              </a:buClr>
              <a:buSzPts val="1800"/>
              <a:buChar char="•"/>
              <a:defRPr/>
            </a:lvl8pPr>
            <a:lvl9pPr marL="4114800" lvl="8" indent="-342900" algn="l">
              <a:lnSpc>
                <a:spcPct val="90000"/>
              </a:lnSpc>
              <a:spcBef>
                <a:spcPts val="540"/>
              </a:spcBef>
              <a:spcAft>
                <a:spcPts val="0"/>
              </a:spcAft>
              <a:buClr>
                <a:schemeClr val="dk1"/>
              </a:buClr>
              <a:buSzPts val="1800"/>
              <a:buChar char="•"/>
              <a:defRPr/>
            </a:lvl9pPr>
          </a:lstStyle>
          <a:p>
            <a:endParaRPr/>
          </a:p>
        </p:txBody>
      </p:sp>
      <p:sp>
        <p:nvSpPr>
          <p:cNvPr id="73" name="Google Shape;73;p168"/>
          <p:cNvSpPr txBox="1">
            <a:spLocks noGrp="1"/>
          </p:cNvSpPr>
          <p:nvPr>
            <p:ph type="body" idx="2"/>
          </p:nvPr>
        </p:nvSpPr>
        <p:spPr>
          <a:xfrm>
            <a:off x="839788" y="2101850"/>
            <a:ext cx="3932237" cy="37592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480"/>
              </a:spcBef>
              <a:spcAft>
                <a:spcPts val="0"/>
              </a:spcAft>
              <a:buClr>
                <a:schemeClr val="dk1"/>
              </a:buClr>
              <a:buSzPts val="1600"/>
              <a:buNone/>
              <a:defRPr sz="1600"/>
            </a:lvl1pPr>
            <a:lvl2pPr marL="914400" lvl="1" indent="-228600" algn="l">
              <a:lnSpc>
                <a:spcPct val="90000"/>
              </a:lnSpc>
              <a:spcBef>
                <a:spcPts val="420"/>
              </a:spcBef>
              <a:spcAft>
                <a:spcPts val="0"/>
              </a:spcAft>
              <a:buClr>
                <a:schemeClr val="dk1"/>
              </a:buClr>
              <a:buSzPts val="1400"/>
              <a:buNone/>
              <a:defRPr sz="1400"/>
            </a:lvl2pPr>
            <a:lvl3pPr marL="1371600" lvl="2" indent="-228600" algn="l">
              <a:lnSpc>
                <a:spcPct val="90000"/>
              </a:lnSpc>
              <a:spcBef>
                <a:spcPts val="360"/>
              </a:spcBef>
              <a:spcAft>
                <a:spcPts val="0"/>
              </a:spcAft>
              <a:buClr>
                <a:schemeClr val="dk1"/>
              </a:buClr>
              <a:buSzPts val="1200"/>
              <a:buNone/>
              <a:defRPr sz="1200"/>
            </a:lvl3pPr>
            <a:lvl4pPr marL="1828800" lvl="3" indent="-228600" algn="l">
              <a:lnSpc>
                <a:spcPct val="90000"/>
              </a:lnSpc>
              <a:spcBef>
                <a:spcPts val="300"/>
              </a:spcBef>
              <a:spcAft>
                <a:spcPts val="0"/>
              </a:spcAft>
              <a:buClr>
                <a:schemeClr val="dk1"/>
              </a:buClr>
              <a:buSzPts val="1000"/>
              <a:buNone/>
              <a:defRPr sz="1000"/>
            </a:lvl4pPr>
            <a:lvl5pPr marL="2286000" lvl="4" indent="-228600" algn="l">
              <a:lnSpc>
                <a:spcPct val="90000"/>
              </a:lnSpc>
              <a:spcBef>
                <a:spcPts val="300"/>
              </a:spcBef>
              <a:spcAft>
                <a:spcPts val="0"/>
              </a:spcAft>
              <a:buClr>
                <a:schemeClr val="dk1"/>
              </a:buClr>
              <a:buSzPts val="1000"/>
              <a:buNone/>
              <a:defRPr sz="1000"/>
            </a:lvl5pPr>
            <a:lvl6pPr marL="2743200" lvl="5" indent="-228600" algn="l">
              <a:lnSpc>
                <a:spcPct val="90000"/>
              </a:lnSpc>
              <a:spcBef>
                <a:spcPts val="300"/>
              </a:spcBef>
              <a:spcAft>
                <a:spcPts val="0"/>
              </a:spcAft>
              <a:buClr>
                <a:schemeClr val="dk1"/>
              </a:buClr>
              <a:buSzPts val="1000"/>
              <a:buNone/>
              <a:defRPr sz="1000"/>
            </a:lvl6pPr>
            <a:lvl7pPr marL="3200400" lvl="6" indent="-228600" algn="l">
              <a:lnSpc>
                <a:spcPct val="90000"/>
              </a:lnSpc>
              <a:spcBef>
                <a:spcPts val="300"/>
              </a:spcBef>
              <a:spcAft>
                <a:spcPts val="0"/>
              </a:spcAft>
              <a:buClr>
                <a:schemeClr val="dk1"/>
              </a:buClr>
              <a:buSzPts val="1000"/>
              <a:buNone/>
              <a:defRPr sz="1000"/>
            </a:lvl7pPr>
            <a:lvl8pPr marL="3657600" lvl="7" indent="-228600" algn="l">
              <a:lnSpc>
                <a:spcPct val="90000"/>
              </a:lnSpc>
              <a:spcBef>
                <a:spcPts val="300"/>
              </a:spcBef>
              <a:spcAft>
                <a:spcPts val="0"/>
              </a:spcAft>
              <a:buClr>
                <a:schemeClr val="dk1"/>
              </a:buClr>
              <a:buSzPts val="1000"/>
              <a:buNone/>
              <a:defRPr sz="1000"/>
            </a:lvl8pPr>
            <a:lvl9pPr marL="4114800" lvl="8" indent="-228600" algn="l">
              <a:lnSpc>
                <a:spcPct val="90000"/>
              </a:lnSpc>
              <a:spcBef>
                <a:spcPts val="300"/>
              </a:spcBef>
              <a:spcAft>
                <a:spcPts val="0"/>
              </a:spcAft>
              <a:buClr>
                <a:schemeClr val="dk1"/>
              </a:buClr>
              <a:buSzPts val="1000"/>
              <a:buNone/>
              <a:defRPr sz="1000"/>
            </a:lvl9pPr>
          </a:lstStyle>
          <a:p>
            <a:endParaRPr/>
          </a:p>
        </p:txBody>
      </p:sp>
      <p:sp>
        <p:nvSpPr>
          <p:cNvPr id="74" name="Google Shape;74;p168"/>
          <p:cNvSpPr txBox="1">
            <a:spLocks noGrp="1"/>
          </p:cNvSpPr>
          <p:nvPr>
            <p:ph type="dt" idx="10"/>
          </p:nvPr>
        </p:nvSpPr>
        <p:spPr>
          <a:xfrm>
            <a:off x="838200" y="6356352"/>
            <a:ext cx="3276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 name="Google Shape;75;p168"/>
          <p:cNvSpPr txBox="1">
            <a:spLocks noGrp="1"/>
          </p:cNvSpPr>
          <p:nvPr>
            <p:ph type="ftr" idx="11"/>
          </p:nvPr>
        </p:nvSpPr>
        <p:spPr>
          <a:xfrm>
            <a:off x="4648200" y="6356352"/>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168"/>
          <p:cNvSpPr txBox="1">
            <a:spLocks noGrp="1"/>
          </p:cNvSpPr>
          <p:nvPr>
            <p:ph type="sldNum" idx="12"/>
          </p:nvPr>
        </p:nvSpPr>
        <p:spPr>
          <a:xfrm>
            <a:off x="8077200" y="6356352"/>
            <a:ext cx="3276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pPr marL="0" lvl="0" indent="0" algn="r" rtl="0">
                <a:spcBef>
                  <a:spcPts val="0"/>
                </a:spcBef>
                <a:spcAft>
                  <a:spcPts val="0"/>
                </a:spcAft>
                <a:buNone/>
              </a:pPr>
              <a:t>‹N›</a:t>
            </a:fld>
            <a:endParaRP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Immagine con didascalia" type="picTx">
  <p:cSld name="PICTURE_WITH_CAPTION_TEXT">
    <p:spTree>
      <p:nvGrpSpPr>
        <p:cNvPr id="1" name="Shape 77"/>
        <p:cNvGrpSpPr/>
        <p:nvPr/>
      </p:nvGrpSpPr>
      <p:grpSpPr>
        <a:xfrm>
          <a:off x="0" y="0"/>
          <a:ext cx="0" cy="0"/>
          <a:chOff x="0" y="0"/>
          <a:chExt cx="0" cy="0"/>
        </a:xfrm>
      </p:grpSpPr>
      <p:sp>
        <p:nvSpPr>
          <p:cNvPr id="78" name="Google Shape;78;p16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3200"/>
              <a:buFont typeface="Quattrocento San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9" name="Google Shape;79;p169"/>
          <p:cNvSpPr>
            <a:spLocks noGrp="1"/>
          </p:cNvSpPr>
          <p:nvPr>
            <p:ph type="pic" idx="2"/>
          </p:nvPr>
        </p:nvSpPr>
        <p:spPr>
          <a:xfrm>
            <a:off x="5183188" y="987427"/>
            <a:ext cx="6172200" cy="4873625"/>
          </a:xfrm>
          <a:prstGeom prst="rect">
            <a:avLst/>
          </a:prstGeom>
          <a:noFill/>
          <a:ln>
            <a:noFill/>
          </a:ln>
        </p:spPr>
      </p:sp>
      <p:sp>
        <p:nvSpPr>
          <p:cNvPr id="80" name="Google Shape;80;p169"/>
          <p:cNvSpPr txBox="1">
            <a:spLocks noGrp="1"/>
          </p:cNvSpPr>
          <p:nvPr>
            <p:ph type="body" idx="1"/>
          </p:nvPr>
        </p:nvSpPr>
        <p:spPr>
          <a:xfrm>
            <a:off x="839788" y="2101850"/>
            <a:ext cx="3932237" cy="37592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480"/>
              </a:spcBef>
              <a:spcAft>
                <a:spcPts val="0"/>
              </a:spcAft>
              <a:buClr>
                <a:schemeClr val="dk1"/>
              </a:buClr>
              <a:buSzPts val="1600"/>
              <a:buNone/>
              <a:defRPr sz="1600"/>
            </a:lvl1pPr>
            <a:lvl2pPr marL="914400" lvl="1" indent="-228600" algn="l">
              <a:lnSpc>
                <a:spcPct val="90000"/>
              </a:lnSpc>
              <a:spcBef>
                <a:spcPts val="420"/>
              </a:spcBef>
              <a:spcAft>
                <a:spcPts val="0"/>
              </a:spcAft>
              <a:buClr>
                <a:schemeClr val="dk1"/>
              </a:buClr>
              <a:buSzPts val="1400"/>
              <a:buNone/>
              <a:defRPr sz="1400"/>
            </a:lvl2pPr>
            <a:lvl3pPr marL="1371600" lvl="2" indent="-228600" algn="l">
              <a:lnSpc>
                <a:spcPct val="90000"/>
              </a:lnSpc>
              <a:spcBef>
                <a:spcPts val="360"/>
              </a:spcBef>
              <a:spcAft>
                <a:spcPts val="0"/>
              </a:spcAft>
              <a:buClr>
                <a:schemeClr val="dk1"/>
              </a:buClr>
              <a:buSzPts val="1200"/>
              <a:buNone/>
              <a:defRPr sz="1200"/>
            </a:lvl3pPr>
            <a:lvl4pPr marL="1828800" lvl="3" indent="-228600" algn="l">
              <a:lnSpc>
                <a:spcPct val="90000"/>
              </a:lnSpc>
              <a:spcBef>
                <a:spcPts val="300"/>
              </a:spcBef>
              <a:spcAft>
                <a:spcPts val="0"/>
              </a:spcAft>
              <a:buClr>
                <a:schemeClr val="dk1"/>
              </a:buClr>
              <a:buSzPts val="1000"/>
              <a:buNone/>
              <a:defRPr sz="1000"/>
            </a:lvl4pPr>
            <a:lvl5pPr marL="2286000" lvl="4" indent="-228600" algn="l">
              <a:lnSpc>
                <a:spcPct val="90000"/>
              </a:lnSpc>
              <a:spcBef>
                <a:spcPts val="300"/>
              </a:spcBef>
              <a:spcAft>
                <a:spcPts val="0"/>
              </a:spcAft>
              <a:buClr>
                <a:schemeClr val="dk1"/>
              </a:buClr>
              <a:buSzPts val="1000"/>
              <a:buNone/>
              <a:defRPr sz="1000"/>
            </a:lvl5pPr>
            <a:lvl6pPr marL="2743200" lvl="5" indent="-228600" algn="l">
              <a:lnSpc>
                <a:spcPct val="90000"/>
              </a:lnSpc>
              <a:spcBef>
                <a:spcPts val="300"/>
              </a:spcBef>
              <a:spcAft>
                <a:spcPts val="0"/>
              </a:spcAft>
              <a:buClr>
                <a:schemeClr val="dk1"/>
              </a:buClr>
              <a:buSzPts val="1000"/>
              <a:buNone/>
              <a:defRPr sz="1000"/>
            </a:lvl6pPr>
            <a:lvl7pPr marL="3200400" lvl="6" indent="-228600" algn="l">
              <a:lnSpc>
                <a:spcPct val="90000"/>
              </a:lnSpc>
              <a:spcBef>
                <a:spcPts val="300"/>
              </a:spcBef>
              <a:spcAft>
                <a:spcPts val="0"/>
              </a:spcAft>
              <a:buClr>
                <a:schemeClr val="dk1"/>
              </a:buClr>
              <a:buSzPts val="1000"/>
              <a:buNone/>
              <a:defRPr sz="1000"/>
            </a:lvl7pPr>
            <a:lvl8pPr marL="3657600" lvl="7" indent="-228600" algn="l">
              <a:lnSpc>
                <a:spcPct val="90000"/>
              </a:lnSpc>
              <a:spcBef>
                <a:spcPts val="300"/>
              </a:spcBef>
              <a:spcAft>
                <a:spcPts val="0"/>
              </a:spcAft>
              <a:buClr>
                <a:schemeClr val="dk1"/>
              </a:buClr>
              <a:buSzPts val="1000"/>
              <a:buNone/>
              <a:defRPr sz="1000"/>
            </a:lvl8pPr>
            <a:lvl9pPr marL="4114800" lvl="8" indent="-228600" algn="l">
              <a:lnSpc>
                <a:spcPct val="90000"/>
              </a:lnSpc>
              <a:spcBef>
                <a:spcPts val="300"/>
              </a:spcBef>
              <a:spcAft>
                <a:spcPts val="0"/>
              </a:spcAft>
              <a:buClr>
                <a:schemeClr val="dk1"/>
              </a:buClr>
              <a:buSzPts val="1000"/>
              <a:buNone/>
              <a:defRPr sz="1000"/>
            </a:lvl9pPr>
          </a:lstStyle>
          <a:p>
            <a:endParaRPr/>
          </a:p>
        </p:txBody>
      </p:sp>
      <p:sp>
        <p:nvSpPr>
          <p:cNvPr id="81" name="Google Shape;81;p169"/>
          <p:cNvSpPr txBox="1">
            <a:spLocks noGrp="1"/>
          </p:cNvSpPr>
          <p:nvPr>
            <p:ph type="dt" idx="10"/>
          </p:nvPr>
        </p:nvSpPr>
        <p:spPr>
          <a:xfrm>
            <a:off x="838200" y="6356352"/>
            <a:ext cx="3276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169"/>
          <p:cNvSpPr txBox="1">
            <a:spLocks noGrp="1"/>
          </p:cNvSpPr>
          <p:nvPr>
            <p:ph type="ftr" idx="11"/>
          </p:nvPr>
        </p:nvSpPr>
        <p:spPr>
          <a:xfrm>
            <a:off x="4648200" y="6356352"/>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169"/>
          <p:cNvSpPr txBox="1">
            <a:spLocks noGrp="1"/>
          </p:cNvSpPr>
          <p:nvPr>
            <p:ph type="sldNum" idx="12"/>
          </p:nvPr>
        </p:nvSpPr>
        <p:spPr>
          <a:xfrm>
            <a:off x="8077200" y="6356352"/>
            <a:ext cx="3276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pPr marL="0" lvl="0" indent="0" algn="r" rtl="0">
                <a:spcBef>
                  <a:spcPts val="0"/>
                </a:spcBef>
                <a:spcAft>
                  <a:spcPts val="0"/>
                </a:spcAft>
                <a:buNone/>
              </a:pPr>
              <a:t>‹N›</a:t>
            </a:fld>
            <a:endParaRP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olo e testo verticale" type="vertTx">
  <p:cSld name="VERTICAL_TEXT">
    <p:spTree>
      <p:nvGrpSpPr>
        <p:cNvPr id="1" name="Shape 84"/>
        <p:cNvGrpSpPr/>
        <p:nvPr/>
      </p:nvGrpSpPr>
      <p:grpSpPr>
        <a:xfrm>
          <a:off x="0" y="0"/>
          <a:ext cx="0" cy="0"/>
          <a:chOff x="0" y="0"/>
          <a:chExt cx="0" cy="0"/>
        </a:xfrm>
      </p:grpSpPr>
      <p:sp>
        <p:nvSpPr>
          <p:cNvPr id="85" name="Google Shape;85;p170"/>
          <p:cNvSpPr/>
          <p:nvPr/>
        </p:nvSpPr>
        <p:spPr>
          <a:xfrm>
            <a:off x="0" y="0"/>
            <a:ext cx="12192000" cy="1332854"/>
          </a:xfrm>
          <a:prstGeom prst="rect">
            <a:avLst/>
          </a:prstGeom>
          <a:solidFill>
            <a:srgbClr val="D2472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86" name="Google Shape;86;p170"/>
          <p:cNvSpPr txBox="1">
            <a:spLocks noGrp="1"/>
          </p:cNvSpPr>
          <p:nvPr>
            <p:ph type="title"/>
          </p:nvPr>
        </p:nvSpPr>
        <p:spPr>
          <a:xfrm>
            <a:off x="609600" y="1"/>
            <a:ext cx="10744200" cy="1228436"/>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3600"/>
              <a:buFont typeface="Quattrocento Sans"/>
              <a:buNone/>
              <a:defRPr sz="36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7" name="Google Shape;87;p170"/>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540"/>
              </a:spcBef>
              <a:spcAft>
                <a:spcPts val="0"/>
              </a:spcAft>
              <a:buClr>
                <a:schemeClr val="dk1"/>
              </a:buClr>
              <a:buSzPts val="1800"/>
              <a:buChar char="•"/>
              <a:defRPr/>
            </a:lvl1pPr>
            <a:lvl2pPr marL="914400" lvl="1" indent="-342900" algn="l">
              <a:lnSpc>
                <a:spcPct val="90000"/>
              </a:lnSpc>
              <a:spcBef>
                <a:spcPts val="540"/>
              </a:spcBef>
              <a:spcAft>
                <a:spcPts val="0"/>
              </a:spcAft>
              <a:buClr>
                <a:schemeClr val="dk1"/>
              </a:buClr>
              <a:buSzPts val="1800"/>
              <a:buChar char="•"/>
              <a:defRPr/>
            </a:lvl2pPr>
            <a:lvl3pPr marL="1371600" lvl="2" indent="-342900" algn="l">
              <a:lnSpc>
                <a:spcPct val="90000"/>
              </a:lnSpc>
              <a:spcBef>
                <a:spcPts val="540"/>
              </a:spcBef>
              <a:spcAft>
                <a:spcPts val="0"/>
              </a:spcAft>
              <a:buClr>
                <a:schemeClr val="dk1"/>
              </a:buClr>
              <a:buSzPts val="1800"/>
              <a:buChar char="•"/>
              <a:defRPr/>
            </a:lvl3pPr>
            <a:lvl4pPr marL="1828800" lvl="3" indent="-342900" algn="l">
              <a:lnSpc>
                <a:spcPct val="90000"/>
              </a:lnSpc>
              <a:spcBef>
                <a:spcPts val="540"/>
              </a:spcBef>
              <a:spcAft>
                <a:spcPts val="0"/>
              </a:spcAft>
              <a:buClr>
                <a:schemeClr val="dk1"/>
              </a:buClr>
              <a:buSzPts val="1800"/>
              <a:buChar char="•"/>
              <a:defRPr/>
            </a:lvl4pPr>
            <a:lvl5pPr marL="2286000" lvl="4" indent="-342900" algn="l">
              <a:lnSpc>
                <a:spcPct val="90000"/>
              </a:lnSpc>
              <a:spcBef>
                <a:spcPts val="540"/>
              </a:spcBef>
              <a:spcAft>
                <a:spcPts val="0"/>
              </a:spcAft>
              <a:buClr>
                <a:schemeClr val="dk1"/>
              </a:buClr>
              <a:buSzPts val="1800"/>
              <a:buChar char="•"/>
              <a:defRPr/>
            </a:lvl5pPr>
            <a:lvl6pPr marL="2743200" lvl="5" indent="-342900" algn="l">
              <a:lnSpc>
                <a:spcPct val="90000"/>
              </a:lnSpc>
              <a:spcBef>
                <a:spcPts val="540"/>
              </a:spcBef>
              <a:spcAft>
                <a:spcPts val="0"/>
              </a:spcAft>
              <a:buClr>
                <a:schemeClr val="dk1"/>
              </a:buClr>
              <a:buSzPts val="1800"/>
              <a:buChar char="•"/>
              <a:defRPr/>
            </a:lvl6pPr>
            <a:lvl7pPr marL="3200400" lvl="6" indent="-342900" algn="l">
              <a:lnSpc>
                <a:spcPct val="90000"/>
              </a:lnSpc>
              <a:spcBef>
                <a:spcPts val="540"/>
              </a:spcBef>
              <a:spcAft>
                <a:spcPts val="0"/>
              </a:spcAft>
              <a:buClr>
                <a:schemeClr val="dk1"/>
              </a:buClr>
              <a:buSzPts val="1800"/>
              <a:buChar char="•"/>
              <a:defRPr/>
            </a:lvl7pPr>
            <a:lvl8pPr marL="3657600" lvl="7" indent="-342900" algn="l">
              <a:lnSpc>
                <a:spcPct val="90000"/>
              </a:lnSpc>
              <a:spcBef>
                <a:spcPts val="540"/>
              </a:spcBef>
              <a:spcAft>
                <a:spcPts val="0"/>
              </a:spcAft>
              <a:buClr>
                <a:schemeClr val="dk1"/>
              </a:buClr>
              <a:buSzPts val="1800"/>
              <a:buChar char="•"/>
              <a:defRPr/>
            </a:lvl8pPr>
            <a:lvl9pPr marL="4114800" lvl="8" indent="-342900" algn="l">
              <a:lnSpc>
                <a:spcPct val="90000"/>
              </a:lnSpc>
              <a:spcBef>
                <a:spcPts val="540"/>
              </a:spcBef>
              <a:spcAft>
                <a:spcPts val="0"/>
              </a:spcAft>
              <a:buClr>
                <a:schemeClr val="dk1"/>
              </a:buClr>
              <a:buSzPts val="1800"/>
              <a:buChar char="•"/>
              <a:defRPr/>
            </a:lvl9pPr>
          </a:lstStyle>
          <a:p>
            <a:endParaRPr/>
          </a:p>
        </p:txBody>
      </p:sp>
      <p:sp>
        <p:nvSpPr>
          <p:cNvPr id="88" name="Google Shape;88;p170"/>
          <p:cNvSpPr txBox="1">
            <a:spLocks noGrp="1"/>
          </p:cNvSpPr>
          <p:nvPr>
            <p:ph type="dt" idx="10"/>
          </p:nvPr>
        </p:nvSpPr>
        <p:spPr>
          <a:xfrm>
            <a:off x="838200" y="6356352"/>
            <a:ext cx="3276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 name="Google Shape;89;p170"/>
          <p:cNvSpPr txBox="1">
            <a:spLocks noGrp="1"/>
          </p:cNvSpPr>
          <p:nvPr>
            <p:ph type="ftr" idx="11"/>
          </p:nvPr>
        </p:nvSpPr>
        <p:spPr>
          <a:xfrm>
            <a:off x="4648200" y="6356352"/>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0" name="Google Shape;90;p170"/>
          <p:cNvSpPr txBox="1">
            <a:spLocks noGrp="1"/>
          </p:cNvSpPr>
          <p:nvPr>
            <p:ph type="sldNum" idx="12"/>
          </p:nvPr>
        </p:nvSpPr>
        <p:spPr>
          <a:xfrm>
            <a:off x="8077200" y="6356352"/>
            <a:ext cx="3276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IT"/>
              <a:pPr marL="0" lvl="0" indent="0" algn="r" rtl="0">
                <a:spcBef>
                  <a:spcPts val="0"/>
                </a:spcBef>
                <a:spcAft>
                  <a:spcPts val="0"/>
                </a:spcAft>
                <a:buNone/>
              </a:pPr>
              <a:t>‹N›</a:t>
            </a:fld>
            <a:endParaRPr/>
          </a:p>
        </p:txBody>
      </p:sp>
      <p:sp>
        <p:nvSpPr>
          <p:cNvPr id="91" name="Google Shape;91;p170"/>
          <p:cNvSpPr/>
          <p:nvPr/>
        </p:nvSpPr>
        <p:spPr>
          <a:xfrm>
            <a:off x="0" y="0"/>
            <a:ext cx="12192000" cy="1332854"/>
          </a:xfrm>
          <a:prstGeom prst="rect">
            <a:avLst/>
          </a:prstGeom>
          <a:solidFill>
            <a:srgbClr val="D2472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60"/>
          <p:cNvSpPr txBox="1">
            <a:spLocks noGrp="1"/>
          </p:cNvSpPr>
          <p:nvPr>
            <p:ph type="title"/>
          </p:nvPr>
        </p:nvSpPr>
        <p:spPr>
          <a:xfrm>
            <a:off x="838200" y="365127"/>
            <a:ext cx="10515600" cy="1325563"/>
          </a:xfrm>
          <a:prstGeom prst="rect">
            <a:avLst/>
          </a:prstGeom>
          <a:noFill/>
          <a:ln>
            <a:noFill/>
          </a:ln>
        </p:spPr>
        <p:txBody>
          <a:bodyPr spcFirstLastPara="1" wrap="square" lIns="91425" tIns="45700" rIns="91425" bIns="45700" anchor="ctr" anchorCtr="0">
            <a:normAutofit/>
          </a:bodyPr>
          <a:lstStyle>
            <a:lvl1pPr marR="0" lvl="0" algn="l" rtl="0">
              <a:spcBef>
                <a:spcPts val="0"/>
              </a:spcBef>
              <a:spcAft>
                <a:spcPts val="0"/>
              </a:spcAft>
              <a:buClr>
                <a:schemeClr val="dk1"/>
              </a:buClr>
              <a:buSzPts val="4400"/>
              <a:buFont typeface="Quattrocento Sans"/>
              <a:buNone/>
              <a:defRPr sz="4400" b="0" i="0" u="none" strike="noStrike" cap="none">
                <a:solidFill>
                  <a:schemeClr val="dk1"/>
                </a:solidFill>
                <a:latin typeface="Quattrocento Sans"/>
                <a:ea typeface="Quattrocento Sans"/>
                <a:cs typeface="Quattrocento Sans"/>
                <a:sym typeface="Quattrocento San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6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840"/>
              </a:spcBef>
              <a:spcAft>
                <a:spcPts val="0"/>
              </a:spcAft>
              <a:buClr>
                <a:schemeClr val="dk1"/>
              </a:buClr>
              <a:buSzPts val="2800"/>
              <a:buFont typeface="Arial"/>
              <a:buChar char="•"/>
              <a:defRPr sz="2800" b="0" i="0" u="none" strike="noStrike" cap="none">
                <a:solidFill>
                  <a:schemeClr val="dk1"/>
                </a:solidFill>
                <a:latin typeface="Quattrocento Sans"/>
                <a:ea typeface="Quattrocento Sans"/>
                <a:cs typeface="Quattrocento Sans"/>
                <a:sym typeface="Quattrocento Sans"/>
              </a:defRPr>
            </a:lvl1pPr>
            <a:lvl2pPr marL="914400" marR="0" lvl="1" indent="-381000" algn="l" rtl="0">
              <a:lnSpc>
                <a:spcPct val="90000"/>
              </a:lnSpc>
              <a:spcBef>
                <a:spcPts val="720"/>
              </a:spcBef>
              <a:spcAft>
                <a:spcPts val="0"/>
              </a:spcAft>
              <a:buClr>
                <a:schemeClr val="dk1"/>
              </a:buClr>
              <a:buSzPts val="2400"/>
              <a:buFont typeface="Arial"/>
              <a:buChar char="•"/>
              <a:defRPr sz="2400" b="0" i="0" u="none" strike="noStrike" cap="none">
                <a:solidFill>
                  <a:schemeClr val="dk1"/>
                </a:solidFill>
                <a:latin typeface="Quattrocento Sans"/>
                <a:ea typeface="Quattrocento Sans"/>
                <a:cs typeface="Quattrocento Sans"/>
                <a:sym typeface="Quattrocento Sans"/>
              </a:defRPr>
            </a:lvl2pPr>
            <a:lvl3pPr marL="1371600" marR="0" lvl="2" indent="-355600" algn="l" rtl="0">
              <a:lnSpc>
                <a:spcPct val="90000"/>
              </a:lnSpc>
              <a:spcBef>
                <a:spcPts val="600"/>
              </a:spcBef>
              <a:spcAft>
                <a:spcPts val="0"/>
              </a:spcAft>
              <a:buClr>
                <a:schemeClr val="dk1"/>
              </a:buClr>
              <a:buSzPts val="2000"/>
              <a:buFont typeface="Arial"/>
              <a:buChar char="•"/>
              <a:defRPr sz="2000" b="0" i="0" u="none" strike="noStrike" cap="none">
                <a:solidFill>
                  <a:schemeClr val="dk1"/>
                </a:solidFill>
                <a:latin typeface="Quattrocento Sans"/>
                <a:ea typeface="Quattrocento Sans"/>
                <a:cs typeface="Quattrocento Sans"/>
                <a:sym typeface="Quattrocento Sans"/>
              </a:defRPr>
            </a:lvl3pPr>
            <a:lvl4pPr marL="1828800" marR="0" lvl="3" indent="-342900" algn="l" rtl="0">
              <a:lnSpc>
                <a:spcPct val="90000"/>
              </a:lnSpc>
              <a:spcBef>
                <a:spcPts val="540"/>
              </a:spcBef>
              <a:spcAft>
                <a:spcPts val="0"/>
              </a:spcAft>
              <a:buClr>
                <a:schemeClr val="dk1"/>
              </a:buClr>
              <a:buSzPts val="1800"/>
              <a:buFont typeface="Arial"/>
              <a:buChar char="•"/>
              <a:defRPr sz="1800" b="0" i="0" u="none" strike="noStrike" cap="none">
                <a:solidFill>
                  <a:schemeClr val="dk1"/>
                </a:solidFill>
                <a:latin typeface="Quattrocento Sans"/>
                <a:ea typeface="Quattrocento Sans"/>
                <a:cs typeface="Quattrocento Sans"/>
                <a:sym typeface="Quattrocento Sans"/>
              </a:defRPr>
            </a:lvl4pPr>
            <a:lvl5pPr marL="2286000" marR="0" lvl="4" indent="-342900" algn="l" rtl="0">
              <a:lnSpc>
                <a:spcPct val="90000"/>
              </a:lnSpc>
              <a:spcBef>
                <a:spcPts val="540"/>
              </a:spcBef>
              <a:spcAft>
                <a:spcPts val="0"/>
              </a:spcAft>
              <a:buClr>
                <a:schemeClr val="dk1"/>
              </a:buClr>
              <a:buSzPts val="1800"/>
              <a:buFont typeface="Arial"/>
              <a:buChar char="•"/>
              <a:defRPr sz="1800" b="0" i="0" u="none" strike="noStrike" cap="none">
                <a:solidFill>
                  <a:schemeClr val="dk1"/>
                </a:solidFill>
                <a:latin typeface="Quattrocento Sans"/>
                <a:ea typeface="Quattrocento Sans"/>
                <a:cs typeface="Quattrocento Sans"/>
                <a:sym typeface="Quattrocento Sans"/>
              </a:defRPr>
            </a:lvl5pPr>
            <a:lvl6pPr marL="2743200" marR="0" lvl="5" indent="-342900" algn="l" rtl="0">
              <a:lnSpc>
                <a:spcPct val="90000"/>
              </a:lnSpc>
              <a:spcBef>
                <a:spcPts val="540"/>
              </a:spcBef>
              <a:spcAft>
                <a:spcPts val="0"/>
              </a:spcAft>
              <a:buClr>
                <a:schemeClr val="dk1"/>
              </a:buClr>
              <a:buSzPts val="1800"/>
              <a:buFont typeface="Arial"/>
              <a:buChar char="•"/>
              <a:defRPr sz="1800" b="0" i="0" u="none" strike="noStrike" cap="none">
                <a:solidFill>
                  <a:schemeClr val="dk1"/>
                </a:solidFill>
                <a:latin typeface="Quattrocento Sans"/>
                <a:ea typeface="Quattrocento Sans"/>
                <a:cs typeface="Quattrocento Sans"/>
                <a:sym typeface="Quattrocento Sans"/>
              </a:defRPr>
            </a:lvl6pPr>
            <a:lvl7pPr marL="3200400" marR="0" lvl="6" indent="-342900" algn="l" rtl="0">
              <a:lnSpc>
                <a:spcPct val="90000"/>
              </a:lnSpc>
              <a:spcBef>
                <a:spcPts val="540"/>
              </a:spcBef>
              <a:spcAft>
                <a:spcPts val="0"/>
              </a:spcAft>
              <a:buClr>
                <a:schemeClr val="dk1"/>
              </a:buClr>
              <a:buSzPts val="1800"/>
              <a:buFont typeface="Arial"/>
              <a:buChar char="•"/>
              <a:defRPr sz="1800" b="0" i="0" u="none" strike="noStrike" cap="none">
                <a:solidFill>
                  <a:schemeClr val="dk1"/>
                </a:solidFill>
                <a:latin typeface="Quattrocento Sans"/>
                <a:ea typeface="Quattrocento Sans"/>
                <a:cs typeface="Quattrocento Sans"/>
                <a:sym typeface="Quattrocento Sans"/>
              </a:defRPr>
            </a:lvl7pPr>
            <a:lvl8pPr marL="3657600" marR="0" lvl="7" indent="-342900" algn="l" rtl="0">
              <a:lnSpc>
                <a:spcPct val="90000"/>
              </a:lnSpc>
              <a:spcBef>
                <a:spcPts val="540"/>
              </a:spcBef>
              <a:spcAft>
                <a:spcPts val="0"/>
              </a:spcAft>
              <a:buClr>
                <a:schemeClr val="dk1"/>
              </a:buClr>
              <a:buSzPts val="1800"/>
              <a:buFont typeface="Arial"/>
              <a:buChar char="•"/>
              <a:defRPr sz="1800" b="0" i="0" u="none" strike="noStrike" cap="none">
                <a:solidFill>
                  <a:schemeClr val="dk1"/>
                </a:solidFill>
                <a:latin typeface="Quattrocento Sans"/>
                <a:ea typeface="Quattrocento Sans"/>
                <a:cs typeface="Quattrocento Sans"/>
                <a:sym typeface="Quattrocento Sans"/>
              </a:defRPr>
            </a:lvl8pPr>
            <a:lvl9pPr marL="4114800" marR="0" lvl="8" indent="-342900" algn="l" rtl="0">
              <a:lnSpc>
                <a:spcPct val="90000"/>
              </a:lnSpc>
              <a:spcBef>
                <a:spcPts val="540"/>
              </a:spcBef>
              <a:spcAft>
                <a:spcPts val="0"/>
              </a:spcAft>
              <a:buClr>
                <a:schemeClr val="dk1"/>
              </a:buClr>
              <a:buSzPts val="1800"/>
              <a:buFont typeface="Arial"/>
              <a:buChar char="•"/>
              <a:defRPr sz="1800" b="0" i="0" u="none" strike="noStrike" cap="none">
                <a:solidFill>
                  <a:schemeClr val="dk1"/>
                </a:solidFill>
                <a:latin typeface="Quattrocento Sans"/>
                <a:ea typeface="Quattrocento Sans"/>
                <a:cs typeface="Quattrocento Sans"/>
                <a:sym typeface="Quattrocento Sans"/>
              </a:defRPr>
            </a:lvl9pPr>
          </a:lstStyle>
          <a:p>
            <a:endParaRPr/>
          </a:p>
        </p:txBody>
      </p:sp>
      <p:sp>
        <p:nvSpPr>
          <p:cNvPr id="12" name="Google Shape;12;p160"/>
          <p:cNvSpPr txBox="1">
            <a:spLocks noGrp="1"/>
          </p:cNvSpPr>
          <p:nvPr>
            <p:ph type="dt" idx="10"/>
          </p:nvPr>
        </p:nvSpPr>
        <p:spPr>
          <a:xfrm>
            <a:off x="838200" y="6356352"/>
            <a:ext cx="3276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Quattrocento Sans"/>
                <a:ea typeface="Quattrocento Sans"/>
                <a:cs typeface="Quattrocento Sans"/>
                <a:sym typeface="Quattrocento Sans"/>
              </a:defRPr>
            </a:lvl1pPr>
            <a:lvl2pPr marR="0" lvl="1"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2pPr>
            <a:lvl3pPr marR="0" lvl="2"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3pPr>
            <a:lvl4pPr marR="0" lvl="3"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4pPr>
            <a:lvl5pPr marR="0" lvl="4"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5pPr>
            <a:lvl6pPr marR="0" lvl="5"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6pPr>
            <a:lvl7pPr marR="0" lvl="6"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7pPr>
            <a:lvl8pPr marR="0" lvl="7"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8pPr>
            <a:lvl9pPr marR="0" lvl="8"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9pPr>
          </a:lstStyle>
          <a:p>
            <a:endParaRPr/>
          </a:p>
        </p:txBody>
      </p:sp>
      <p:sp>
        <p:nvSpPr>
          <p:cNvPr id="13" name="Google Shape;13;p160"/>
          <p:cNvSpPr txBox="1">
            <a:spLocks noGrp="1"/>
          </p:cNvSpPr>
          <p:nvPr>
            <p:ph type="ftr" idx="11"/>
          </p:nvPr>
        </p:nvSpPr>
        <p:spPr>
          <a:xfrm>
            <a:off x="4648200" y="6356352"/>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Quattrocento Sans"/>
                <a:ea typeface="Quattrocento Sans"/>
                <a:cs typeface="Quattrocento Sans"/>
                <a:sym typeface="Quattrocento Sans"/>
              </a:defRPr>
            </a:lvl1pPr>
            <a:lvl2pPr marR="0" lvl="1"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2pPr>
            <a:lvl3pPr marR="0" lvl="2"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3pPr>
            <a:lvl4pPr marR="0" lvl="3"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4pPr>
            <a:lvl5pPr marR="0" lvl="4"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5pPr>
            <a:lvl6pPr marR="0" lvl="5"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6pPr>
            <a:lvl7pPr marR="0" lvl="6"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7pPr>
            <a:lvl8pPr marR="0" lvl="7"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8pPr>
            <a:lvl9pPr marR="0" lvl="8"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9pPr>
          </a:lstStyle>
          <a:p>
            <a:endParaRPr/>
          </a:p>
        </p:txBody>
      </p:sp>
      <p:sp>
        <p:nvSpPr>
          <p:cNvPr id="14" name="Google Shape;14;p160"/>
          <p:cNvSpPr txBox="1">
            <a:spLocks noGrp="1"/>
          </p:cNvSpPr>
          <p:nvPr>
            <p:ph type="sldNum" idx="12"/>
          </p:nvPr>
        </p:nvSpPr>
        <p:spPr>
          <a:xfrm>
            <a:off x="8077200" y="6356352"/>
            <a:ext cx="3276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Quattrocento Sans"/>
                <a:ea typeface="Quattrocento Sans"/>
                <a:cs typeface="Quattrocento Sans"/>
                <a:sym typeface="Quattrocento Sans"/>
              </a:defRPr>
            </a:lvl1pPr>
            <a:lvl2pPr marL="0" marR="0" lvl="1" indent="0" algn="r" rtl="0">
              <a:spcBef>
                <a:spcPts val="0"/>
              </a:spcBef>
              <a:buNone/>
              <a:defRPr sz="1200" b="0" i="0" u="none" strike="noStrike" cap="none">
                <a:solidFill>
                  <a:srgbClr val="888888"/>
                </a:solidFill>
                <a:latin typeface="Quattrocento Sans"/>
                <a:ea typeface="Quattrocento Sans"/>
                <a:cs typeface="Quattrocento Sans"/>
                <a:sym typeface="Quattrocento Sans"/>
              </a:defRPr>
            </a:lvl2pPr>
            <a:lvl3pPr marL="0" marR="0" lvl="2" indent="0" algn="r" rtl="0">
              <a:spcBef>
                <a:spcPts val="0"/>
              </a:spcBef>
              <a:buNone/>
              <a:defRPr sz="1200" b="0" i="0" u="none" strike="noStrike" cap="none">
                <a:solidFill>
                  <a:srgbClr val="888888"/>
                </a:solidFill>
                <a:latin typeface="Quattrocento Sans"/>
                <a:ea typeface="Quattrocento Sans"/>
                <a:cs typeface="Quattrocento Sans"/>
                <a:sym typeface="Quattrocento Sans"/>
              </a:defRPr>
            </a:lvl3pPr>
            <a:lvl4pPr marL="0" marR="0" lvl="3" indent="0" algn="r" rtl="0">
              <a:spcBef>
                <a:spcPts val="0"/>
              </a:spcBef>
              <a:buNone/>
              <a:defRPr sz="1200" b="0" i="0" u="none" strike="noStrike" cap="none">
                <a:solidFill>
                  <a:srgbClr val="888888"/>
                </a:solidFill>
                <a:latin typeface="Quattrocento Sans"/>
                <a:ea typeface="Quattrocento Sans"/>
                <a:cs typeface="Quattrocento Sans"/>
                <a:sym typeface="Quattrocento Sans"/>
              </a:defRPr>
            </a:lvl4pPr>
            <a:lvl5pPr marL="0" marR="0" lvl="4" indent="0" algn="r" rtl="0">
              <a:spcBef>
                <a:spcPts val="0"/>
              </a:spcBef>
              <a:buNone/>
              <a:defRPr sz="1200" b="0" i="0" u="none" strike="noStrike" cap="none">
                <a:solidFill>
                  <a:srgbClr val="888888"/>
                </a:solidFill>
                <a:latin typeface="Quattrocento Sans"/>
                <a:ea typeface="Quattrocento Sans"/>
                <a:cs typeface="Quattrocento Sans"/>
                <a:sym typeface="Quattrocento Sans"/>
              </a:defRPr>
            </a:lvl5pPr>
            <a:lvl6pPr marL="0" marR="0" lvl="5" indent="0" algn="r" rtl="0">
              <a:spcBef>
                <a:spcPts val="0"/>
              </a:spcBef>
              <a:buNone/>
              <a:defRPr sz="1200" b="0" i="0" u="none" strike="noStrike" cap="none">
                <a:solidFill>
                  <a:srgbClr val="888888"/>
                </a:solidFill>
                <a:latin typeface="Quattrocento Sans"/>
                <a:ea typeface="Quattrocento Sans"/>
                <a:cs typeface="Quattrocento Sans"/>
                <a:sym typeface="Quattrocento Sans"/>
              </a:defRPr>
            </a:lvl6pPr>
            <a:lvl7pPr marL="0" marR="0" lvl="6" indent="0" algn="r" rtl="0">
              <a:spcBef>
                <a:spcPts val="0"/>
              </a:spcBef>
              <a:buNone/>
              <a:defRPr sz="1200" b="0" i="0" u="none" strike="noStrike" cap="none">
                <a:solidFill>
                  <a:srgbClr val="888888"/>
                </a:solidFill>
                <a:latin typeface="Quattrocento Sans"/>
                <a:ea typeface="Quattrocento Sans"/>
                <a:cs typeface="Quattrocento Sans"/>
                <a:sym typeface="Quattrocento Sans"/>
              </a:defRPr>
            </a:lvl7pPr>
            <a:lvl8pPr marL="0" marR="0" lvl="7" indent="0" algn="r" rtl="0">
              <a:spcBef>
                <a:spcPts val="0"/>
              </a:spcBef>
              <a:buNone/>
              <a:defRPr sz="1200" b="0" i="0" u="none" strike="noStrike" cap="none">
                <a:solidFill>
                  <a:srgbClr val="888888"/>
                </a:solidFill>
                <a:latin typeface="Quattrocento Sans"/>
                <a:ea typeface="Quattrocento Sans"/>
                <a:cs typeface="Quattrocento Sans"/>
                <a:sym typeface="Quattrocento Sans"/>
              </a:defRPr>
            </a:lvl8pPr>
            <a:lvl9pPr marL="0" marR="0" lvl="8" indent="0" algn="r" rtl="0">
              <a:spcBef>
                <a:spcPts val="0"/>
              </a:spcBef>
              <a:buNone/>
              <a:defRPr sz="1200" b="0" i="0" u="none" strike="noStrike" cap="none">
                <a:solidFill>
                  <a:srgbClr val="888888"/>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it-IT"/>
              <a:pPr marL="0" lvl="0" indent="0" algn="r" rtl="0">
                <a:spcBef>
                  <a:spcPts val="0"/>
                </a:spcBef>
                <a:spcAft>
                  <a:spcPts val="0"/>
                </a:spcAft>
                <a:buNone/>
              </a:pPr>
              <a:t>‹N›</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Lst>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hyperlink" Target="https://www.normattiva.it/uri-res/N2Ls?urn:nir:stato:decreto.legislativo:2016-04-18;50" TargetMode="External"/><Relationship Id="rId4" Type="http://schemas.openxmlformats.org/officeDocument/2006/relationships/hyperlink" Target="https://www.normattiva.it/uri-res/N2Ls?urn:nir:stato:decreto.legislativo:2006-04-12;163~art106-com1-leta"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hyperlink" Target="https://www.normattiva.it/uri-res/N2Ls?urn:nir:stato:decreto.legislativo:2016;50~art23-com16"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hyperlink" Target="https://www.normattiva.it/uri-res/N2Ls?urn:nir:stato:decreto.legge:2022;4~art29-com11" TargetMode="External"/><Relationship Id="rId5" Type="http://schemas.openxmlformats.org/officeDocument/2006/relationships/hyperlink" Target="https://www.normattiva.it/uri-res/N2Ls?urn:nir:stato:decreto.legislativo:2016;50" TargetMode="External"/><Relationship Id="rId4" Type="http://schemas.openxmlformats.org/officeDocument/2006/relationships/hyperlink" Target="https://www.normattiva.it/uri-res/N2Ls?urn:nir:stato:decreto.legislativo:2006-04-12;163"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hyperlink" Target="https://www.normattiva.it/uri-res/N2Ls?urn:nir:stato:decreto.legislativo:2006-04-12;163"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hyperlink" Target="https://www.normattiva.it/uri-res/N2Ls?urn:nir:stato:decreto.legislativo:2016;50" TargetMode="External"/><Relationship Id="rId5" Type="http://schemas.openxmlformats.org/officeDocument/2006/relationships/hyperlink" Target="https://www.normattiva.it/uri-res/N2Ls?urn:nir:stato:decreto.legislativo:2016-04-18;50" TargetMode="External"/><Relationship Id="rId4" Type="http://schemas.openxmlformats.org/officeDocument/2006/relationships/hyperlink" Target="https://www.normattiva.it/uri-res/N2Ls?urn:nir:stato:decreto.legislativo:2006-04-12;163~art54"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hyperlink" Target="https://www.bosettiegatti.eu/info/norme/statali/2023_0036.htm" TargetMode="External"/><Relationship Id="rId3" Type="http://schemas.openxmlformats.org/officeDocument/2006/relationships/image" Target="../media/image3.png"/><Relationship Id="rId7" Type="http://schemas.openxmlformats.org/officeDocument/2006/relationships/diagramColors" Target="../diagrams/colors2.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microsoft.com/office/2007/relationships/diagramDrawing" Target="../diagrams/drawing2.xml"/></Relationships>
</file>

<file path=ppt/slides/_rels/slide16.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3.png"/><Relationship Id="rId7" Type="http://schemas.openxmlformats.org/officeDocument/2006/relationships/diagramColors" Target="../diagrams/colors3.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7.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3.png"/><Relationship Id="rId7" Type="http://schemas.openxmlformats.org/officeDocument/2006/relationships/diagramColors" Target="../diagrams/colors4.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18.xml.rels><?xml version="1.0" encoding="UTF-8" standalone="yes"?>
<Relationships xmlns="http://schemas.openxmlformats.org/package/2006/relationships"><Relationship Id="rId8" Type="http://schemas.openxmlformats.org/officeDocument/2006/relationships/diagramData" Target="../diagrams/data6.xml"/><Relationship Id="rId13" Type="http://schemas.microsoft.com/office/2007/relationships/diagramDrawing" Target="../diagrams/drawing6.xml"/><Relationship Id="rId3" Type="http://schemas.openxmlformats.org/officeDocument/2006/relationships/image" Target="../media/image3.png"/><Relationship Id="rId7" Type="http://schemas.openxmlformats.org/officeDocument/2006/relationships/diagramColors" Target="../diagrams/colors5.xml"/><Relationship Id="rId12" Type="http://schemas.microsoft.com/office/2007/relationships/diagramDrawing" Target="../diagrams/drawing5.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diagramQuickStyle" Target="../diagrams/quickStyle5.xml"/><Relationship Id="rId11" Type="http://schemas.openxmlformats.org/officeDocument/2006/relationships/diagramColors" Target="../diagrams/colors6.xml"/><Relationship Id="rId5" Type="http://schemas.openxmlformats.org/officeDocument/2006/relationships/diagramLayout" Target="../diagrams/layout5.xml"/><Relationship Id="rId10" Type="http://schemas.openxmlformats.org/officeDocument/2006/relationships/diagramQuickStyle" Target="../diagrams/quickStyle6.xml"/><Relationship Id="rId4" Type="http://schemas.openxmlformats.org/officeDocument/2006/relationships/diagramData" Target="../diagrams/data5.xml"/><Relationship Id="rId9" Type="http://schemas.openxmlformats.org/officeDocument/2006/relationships/diagramLayout" Target="../diagrams/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hyperlink" Target="https://esploradati.istat.it/databrowser/"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hyperlink" Target="mailto:ingminotti@ingminotti.com"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normattiva.it/uri-res/N2Ls?urn:nir:stato:decreto.legge:2022-05-17;50"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https://www.italiadomani.gov.it/it/home.html"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3.png"/><Relationship Id="rId7" Type="http://schemas.openxmlformats.org/officeDocument/2006/relationships/diagramColors" Target="../diagrams/colors1.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hyperlink" Target="https://biblus.acca.it/allegato-ii-2-nuovo-codice-appalti/" TargetMode="External"/><Relationship Id="rId5" Type="http://schemas.openxmlformats.org/officeDocument/2006/relationships/hyperlink" Target="https://www.normattiva.it/uri-res/N2Ls?urn:nir:stato:decreto.legislativo:2016-04-18;50" TargetMode="External"/><Relationship Id="rId4" Type="http://schemas.openxmlformats.org/officeDocument/2006/relationships/hyperlink" Target="https://www.normattiva.it/uri-res/N2Ls?urn:nir:stato:decreto.legislativo:2006-04-12;163~art106-com1-letc-num1"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4"/>
        <p:cNvGrpSpPr/>
        <p:nvPr/>
      </p:nvGrpSpPr>
      <p:grpSpPr>
        <a:xfrm>
          <a:off x="0" y="0"/>
          <a:ext cx="0" cy="0"/>
          <a:chOff x="0" y="0"/>
          <a:chExt cx="0" cy="0"/>
        </a:xfrm>
      </p:grpSpPr>
      <p:sp>
        <p:nvSpPr>
          <p:cNvPr id="106" name="Google Shape;106;p1"/>
          <p:cNvSpPr txBox="1">
            <a:spLocks noGrp="1"/>
          </p:cNvSpPr>
          <p:nvPr>
            <p:ph type="ctrTitle"/>
          </p:nvPr>
        </p:nvSpPr>
        <p:spPr>
          <a:xfrm>
            <a:off x="477981" y="1882275"/>
            <a:ext cx="7819351" cy="949537"/>
          </a:xfrm>
          <a:prstGeom prst="rect">
            <a:avLst/>
          </a:prstGeom>
          <a:noFill/>
          <a:ln w="9525" cap="flat" cmpd="sng">
            <a:solidFill>
              <a:schemeClr val="lt1"/>
            </a:solidFill>
            <a:prstDash val="solid"/>
            <a:round/>
            <a:headEnd type="none" w="sm" len="sm"/>
            <a:tailEnd type="none" w="sm" len="sm"/>
          </a:ln>
        </p:spPr>
        <p:txBody>
          <a:bodyPr spcFirstLastPara="1" wrap="square" lIns="91425" tIns="45700" rIns="91425" bIns="45700" anchor="b" anchorCtr="0">
            <a:noAutofit/>
          </a:bodyPr>
          <a:lstStyle/>
          <a:p>
            <a:pPr marL="0" lvl="0" indent="0" algn="ctr" rtl="0">
              <a:lnSpc>
                <a:spcPct val="150000"/>
              </a:lnSpc>
              <a:spcBef>
                <a:spcPts val="0"/>
              </a:spcBef>
              <a:spcAft>
                <a:spcPts val="0"/>
              </a:spcAft>
              <a:buClr>
                <a:schemeClr val="lt1"/>
              </a:buClr>
              <a:buSzPts val="2000"/>
              <a:buFont typeface="Arial"/>
              <a:buNone/>
            </a:pPr>
            <a:r>
              <a:rPr lang="it-IT" sz="2000" b="1" dirty="0">
                <a:latin typeface="Arial"/>
                <a:ea typeface="Arial"/>
                <a:cs typeface="Arial"/>
                <a:sym typeface="Arial"/>
              </a:rPr>
              <a:t/>
            </a:r>
            <a:br>
              <a:rPr lang="it-IT" sz="2000" b="1" dirty="0">
                <a:latin typeface="Arial"/>
                <a:ea typeface="Arial"/>
                <a:cs typeface="Arial"/>
                <a:sym typeface="Arial"/>
              </a:rPr>
            </a:br>
            <a:r>
              <a:rPr lang="it-IT" sz="2000" b="1" dirty="0">
                <a:latin typeface="Arial"/>
                <a:ea typeface="Arial"/>
                <a:cs typeface="Arial"/>
                <a:sym typeface="Arial"/>
              </a:rPr>
              <a:t/>
            </a:r>
            <a:br>
              <a:rPr lang="it-IT" sz="2000" b="1" dirty="0">
                <a:latin typeface="Arial"/>
                <a:ea typeface="Arial"/>
                <a:cs typeface="Arial"/>
                <a:sym typeface="Arial"/>
              </a:rPr>
            </a:br>
            <a:r>
              <a:rPr lang="it-IT" sz="2400" b="1" dirty="0">
                <a:solidFill>
                  <a:srgbClr val="FFFF00"/>
                </a:solidFill>
                <a:latin typeface="Arial"/>
                <a:ea typeface="Arial"/>
                <a:cs typeface="Arial"/>
                <a:sym typeface="Arial"/>
              </a:rPr>
              <a:t>LA REVISIONE DEI PREZZI</a:t>
            </a:r>
            <a:r>
              <a:rPr lang="it-IT" sz="1600" b="1" dirty="0">
                <a:solidFill>
                  <a:srgbClr val="FFFF00"/>
                </a:solidFill>
                <a:latin typeface="Arial"/>
                <a:ea typeface="Arial"/>
                <a:cs typeface="Arial"/>
                <a:sym typeface="Arial"/>
              </a:rPr>
              <a:t/>
            </a:r>
            <a:br>
              <a:rPr lang="it-IT" sz="1600" b="1" dirty="0">
                <a:solidFill>
                  <a:srgbClr val="FFFF00"/>
                </a:solidFill>
                <a:latin typeface="Arial"/>
                <a:ea typeface="Arial"/>
                <a:cs typeface="Arial"/>
                <a:sym typeface="Arial"/>
              </a:rPr>
            </a:br>
            <a:r>
              <a:rPr lang="it-IT" sz="1600" b="1" dirty="0">
                <a:latin typeface="Arial"/>
                <a:cs typeface="Arial"/>
                <a:sym typeface="Arial"/>
              </a:rPr>
              <a:t>NEI CASI DI SHOCK ECONOMICI IMPROVVISI</a:t>
            </a:r>
            <a:endParaRPr sz="1600" b="1" dirty="0">
              <a:latin typeface="Arial"/>
              <a:cs typeface="Arial"/>
              <a:sym typeface="Arial"/>
            </a:endParaRPr>
          </a:p>
        </p:txBody>
      </p:sp>
      <p:sp>
        <p:nvSpPr>
          <p:cNvPr id="107" name="Google Shape;107;p1"/>
          <p:cNvSpPr txBox="1"/>
          <p:nvPr/>
        </p:nvSpPr>
        <p:spPr>
          <a:xfrm>
            <a:off x="477980" y="3429000"/>
            <a:ext cx="5618019" cy="92328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it-IT" sz="1800" b="1" i="0" u="none" strike="noStrike" cap="none" dirty="0">
                <a:solidFill>
                  <a:schemeClr val="lt1"/>
                </a:solidFill>
                <a:latin typeface="Arial"/>
                <a:ea typeface="Arial"/>
                <a:cs typeface="Arial"/>
                <a:sym typeface="Arial"/>
              </a:rPr>
              <a:t>Aula del Consiglio Comunale di Fiumicino</a:t>
            </a:r>
          </a:p>
          <a:p>
            <a:pPr marL="0" marR="0" lvl="0" indent="0" algn="l" rtl="0">
              <a:spcBef>
                <a:spcPts val="0"/>
              </a:spcBef>
              <a:spcAft>
                <a:spcPts val="0"/>
              </a:spcAft>
              <a:buNone/>
            </a:pPr>
            <a:endParaRPr lang="it-IT" sz="1800" b="1" i="0" u="none" strike="noStrike" cap="none" dirty="0">
              <a:solidFill>
                <a:schemeClr val="lt1"/>
              </a:solidFill>
              <a:latin typeface="Arial"/>
              <a:ea typeface="Arial"/>
              <a:cs typeface="Arial"/>
              <a:sym typeface="Arial"/>
            </a:endParaRPr>
          </a:p>
          <a:p>
            <a:pPr marL="0" marR="0" lvl="0" indent="0" algn="ctr" rtl="0">
              <a:spcBef>
                <a:spcPts val="0"/>
              </a:spcBef>
              <a:spcAft>
                <a:spcPts val="0"/>
              </a:spcAft>
              <a:buNone/>
            </a:pPr>
            <a:r>
              <a:rPr lang="it-IT" sz="1800" b="1" i="0" u="none" strike="noStrike" cap="none" dirty="0">
                <a:solidFill>
                  <a:schemeClr val="lt1"/>
                </a:solidFill>
                <a:latin typeface="Arial"/>
                <a:ea typeface="Arial"/>
                <a:cs typeface="Arial"/>
                <a:sym typeface="Arial"/>
              </a:rPr>
              <a:t>8 maggio 2026</a:t>
            </a:r>
            <a:endParaRPr dirty="0"/>
          </a:p>
        </p:txBody>
      </p:sp>
      <p:sp>
        <p:nvSpPr>
          <p:cNvPr id="109" name="Google Shape;109;p1"/>
          <p:cNvSpPr txBox="1"/>
          <p:nvPr/>
        </p:nvSpPr>
        <p:spPr>
          <a:xfrm>
            <a:off x="8543251" y="4369285"/>
            <a:ext cx="379756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it-IT" sz="1800" b="1" dirty="0">
                <a:solidFill>
                  <a:schemeClr val="lt1"/>
                </a:solidFill>
                <a:latin typeface="Arial"/>
                <a:ea typeface="Arial"/>
                <a:cs typeface="Arial"/>
                <a:sym typeface="Arial"/>
              </a:rPr>
              <a:t>Docente: Ing. Sergio Minotti</a:t>
            </a:r>
            <a:endParaRPr dirty="0"/>
          </a:p>
        </p:txBody>
      </p:sp>
      <p:pic>
        <p:nvPicPr>
          <p:cNvPr id="112" name="Google Shape;112;p1"/>
          <p:cNvPicPr preferRelativeResize="0"/>
          <p:nvPr/>
        </p:nvPicPr>
        <p:blipFill rotWithShape="1">
          <a:blip r:embed="rId3">
            <a:alphaModFix/>
          </a:blip>
          <a:srcRect/>
          <a:stretch/>
        </p:blipFill>
        <p:spPr>
          <a:xfrm>
            <a:off x="7162249" y="5236957"/>
            <a:ext cx="3797560" cy="1096982"/>
          </a:xfrm>
          <a:prstGeom prst="rect">
            <a:avLst/>
          </a:prstGeom>
          <a:noFill/>
          <a:ln>
            <a:noFill/>
          </a:ln>
        </p:spPr>
      </p:pic>
      <p:sp>
        <p:nvSpPr>
          <p:cNvPr id="114" name="Google Shape;114;p1"/>
          <p:cNvSpPr txBox="1"/>
          <p:nvPr/>
        </p:nvSpPr>
        <p:spPr>
          <a:xfrm>
            <a:off x="477980" y="361798"/>
            <a:ext cx="11206019" cy="923289"/>
          </a:xfrm>
          <a:prstGeom prst="rect">
            <a:avLst/>
          </a:prstGeom>
          <a:noFill/>
          <a:ln w="9525" cap="flat" cmpd="sng">
            <a:no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it-IT" sz="1800" b="1" dirty="0">
                <a:solidFill>
                  <a:schemeClr val="lt1"/>
                </a:solidFill>
                <a:latin typeface="Montserrat"/>
                <a:ea typeface="Montserrat"/>
                <a:cs typeface="Montserrat"/>
                <a:sym typeface="Montserrat"/>
              </a:rPr>
              <a:t>SEMINARIO</a:t>
            </a:r>
            <a:endParaRPr dirty="0"/>
          </a:p>
          <a:p>
            <a:pPr marL="0" marR="0" lvl="0" indent="0" algn="ctr" rtl="0">
              <a:spcBef>
                <a:spcPts val="0"/>
              </a:spcBef>
              <a:spcAft>
                <a:spcPts val="0"/>
              </a:spcAft>
              <a:buNone/>
            </a:pPr>
            <a:r>
              <a:rPr lang="it-IT" sz="1800" b="1" i="0" dirty="0">
                <a:solidFill>
                  <a:srgbClr val="FFFF00"/>
                </a:solidFill>
                <a:latin typeface="Montserrat"/>
                <a:ea typeface="Montserrat"/>
                <a:cs typeface="Montserrat"/>
                <a:sym typeface="Montserrat"/>
              </a:rPr>
              <a:t>LA GESTIONE DELLE CRITICITA’ DELL’APPALTO DI LAVORI IN FASE DI ESECUZIONE</a:t>
            </a:r>
          </a:p>
          <a:p>
            <a:pPr marL="0" marR="0" lvl="0" indent="0" algn="ctr" rtl="0">
              <a:spcBef>
                <a:spcPts val="0"/>
              </a:spcBef>
              <a:spcAft>
                <a:spcPts val="0"/>
              </a:spcAft>
              <a:buNone/>
            </a:pPr>
            <a:r>
              <a:rPr lang="it-IT" sz="1800" b="1" dirty="0">
                <a:solidFill>
                  <a:schemeClr val="bg1"/>
                </a:solidFill>
                <a:latin typeface="Montserrat"/>
                <a:sym typeface="Montserrat"/>
              </a:rPr>
              <a:t>Espropri – Riserve – Varianti – Revisione Prezzi</a:t>
            </a:r>
            <a:endParaRPr dirty="0">
              <a:solidFill>
                <a:schemeClr val="bg1"/>
              </a:solidFill>
            </a:endParaRPr>
          </a:p>
        </p:txBody>
      </p:sp>
      <p:pic>
        <p:nvPicPr>
          <p:cNvPr id="5" name="Immagine 4">
            <a:extLst>
              <a:ext uri="{FF2B5EF4-FFF2-40B4-BE49-F238E27FC236}">
                <a16:creationId xmlns:a16="http://schemas.microsoft.com/office/drawing/2014/main" xmlns="" id="{B3FC9EBB-48B1-E175-AD6E-D573D8F758E6}"/>
              </a:ext>
            </a:extLst>
          </p:cNvPr>
          <p:cNvPicPr>
            <a:picLocks noChangeAspect="1"/>
          </p:cNvPicPr>
          <p:nvPr/>
        </p:nvPicPr>
        <p:blipFill>
          <a:blip r:embed="rId4"/>
          <a:stretch>
            <a:fillRect/>
          </a:stretch>
        </p:blipFill>
        <p:spPr>
          <a:xfrm>
            <a:off x="1113233" y="5060668"/>
            <a:ext cx="3916519" cy="1273271"/>
          </a:xfrm>
          <a:prstGeom prst="rect">
            <a:avLst/>
          </a:prstGeom>
        </p:spPr>
      </p:pic>
      <p:pic>
        <p:nvPicPr>
          <p:cNvPr id="9" name="Immagine 8">
            <a:extLst>
              <a:ext uri="{FF2B5EF4-FFF2-40B4-BE49-F238E27FC236}">
                <a16:creationId xmlns:a16="http://schemas.microsoft.com/office/drawing/2014/main" xmlns="" id="{F4B8E77D-78C2-6390-BC48-EB09BB661E23}"/>
              </a:ext>
            </a:extLst>
          </p:cNvPr>
          <p:cNvPicPr>
            <a:picLocks noChangeAspect="1"/>
          </p:cNvPicPr>
          <p:nvPr/>
        </p:nvPicPr>
        <p:blipFill>
          <a:blip r:embed="rId5"/>
          <a:stretch>
            <a:fillRect/>
          </a:stretch>
        </p:blipFill>
        <p:spPr>
          <a:xfrm>
            <a:off x="8543251" y="1583211"/>
            <a:ext cx="3170767" cy="2657067"/>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9001"/>
            <a:lum/>
          </a:blip>
          <a:srcRect/>
          <a:stretch>
            <a:fillRect t="-24000" b="-24000"/>
          </a:stretch>
        </a:blipFill>
        <a:effectLst/>
      </p:bgPr>
    </p:bg>
    <p:spTree>
      <p:nvGrpSpPr>
        <p:cNvPr id="1" name="Shape 119">
          <a:extLst>
            <a:ext uri="{FF2B5EF4-FFF2-40B4-BE49-F238E27FC236}">
              <a16:creationId xmlns:a16="http://schemas.microsoft.com/office/drawing/2014/main" xmlns="" id="{DE32C4FC-F389-14F3-63DB-A6D022872342}"/>
            </a:ext>
          </a:extLst>
        </p:cNvPr>
        <p:cNvGrpSpPr/>
        <p:nvPr/>
      </p:nvGrpSpPr>
      <p:grpSpPr>
        <a:xfrm>
          <a:off x="0" y="0"/>
          <a:ext cx="0" cy="0"/>
          <a:chOff x="0" y="0"/>
          <a:chExt cx="0" cy="0"/>
        </a:xfrm>
      </p:grpSpPr>
      <p:sp>
        <p:nvSpPr>
          <p:cNvPr id="120" name="Google Shape;120;p2">
            <a:extLst>
              <a:ext uri="{FF2B5EF4-FFF2-40B4-BE49-F238E27FC236}">
                <a16:creationId xmlns:a16="http://schemas.microsoft.com/office/drawing/2014/main" xmlns="" id="{58CC9571-0529-94CA-30E0-D65187B4FF42}"/>
              </a:ext>
            </a:extLst>
          </p:cNvPr>
          <p:cNvSpPr txBox="1">
            <a:spLocks noGrp="1"/>
          </p:cNvSpPr>
          <p:nvPr>
            <p:ph type="title"/>
          </p:nvPr>
        </p:nvSpPr>
        <p:spPr>
          <a:xfrm>
            <a:off x="518709" y="-186825"/>
            <a:ext cx="10749367" cy="1208868"/>
          </a:xfrm>
          <a:prstGeom prst="rect">
            <a:avLst/>
          </a:prstGeom>
          <a:noFill/>
          <a:ln>
            <a:noFill/>
          </a:ln>
        </p:spPr>
        <p:txBody>
          <a:bodyPr spcFirstLastPara="1" wrap="square" lIns="91425" tIns="45700" rIns="91425" bIns="45700" anchor="b" anchorCtr="0">
            <a:normAutofit/>
          </a:bodyPr>
          <a:lstStyle/>
          <a:p>
            <a:pPr marL="0" lvl="0" indent="0" algn="l" rtl="0">
              <a:spcBef>
                <a:spcPts val="0"/>
              </a:spcBef>
              <a:spcAft>
                <a:spcPts val="0"/>
              </a:spcAft>
              <a:buClr>
                <a:srgbClr val="FFFFFF"/>
              </a:buClr>
              <a:buSzPts val="3200"/>
              <a:buFont typeface="Arial"/>
              <a:buNone/>
            </a:pPr>
            <a:r>
              <a:rPr lang="it-IT" sz="2800" b="1" dirty="0">
                <a:solidFill>
                  <a:srgbClr val="FFFFFF"/>
                </a:solidFill>
                <a:latin typeface="Arial"/>
                <a:cs typeface="Arial"/>
                <a:sym typeface="Arial"/>
              </a:rPr>
              <a:t>ART. 26 DL 50/2022</a:t>
            </a:r>
            <a:endParaRPr lang="it-IT" sz="2800" dirty="0"/>
          </a:p>
        </p:txBody>
      </p:sp>
      <p:sp>
        <p:nvSpPr>
          <p:cNvPr id="2" name="Segnaposto numero diapositiva 1">
            <a:extLst>
              <a:ext uri="{FF2B5EF4-FFF2-40B4-BE49-F238E27FC236}">
                <a16:creationId xmlns:a16="http://schemas.microsoft.com/office/drawing/2014/main" xmlns="" id="{89042299-5711-C0E6-D4D6-5455168C73A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10</a:t>
            </a:fld>
            <a:endParaRPr lang="it-IT"/>
          </a:p>
        </p:txBody>
      </p:sp>
      <p:sp>
        <p:nvSpPr>
          <p:cNvPr id="7" name="Rettangolo 6">
            <a:extLst>
              <a:ext uri="{FF2B5EF4-FFF2-40B4-BE49-F238E27FC236}">
                <a16:creationId xmlns:a16="http://schemas.microsoft.com/office/drawing/2014/main" xmlns="" id="{01AA87E8-99C8-7A7B-F9CB-28B784B40B0B}"/>
              </a:ext>
            </a:extLst>
          </p:cNvPr>
          <p:cNvSpPr/>
          <p:nvPr/>
        </p:nvSpPr>
        <p:spPr>
          <a:xfrm>
            <a:off x="-105649" y="1262927"/>
            <a:ext cx="12181692" cy="417312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it-IT"/>
          </a:p>
        </p:txBody>
      </p:sp>
      <p:sp>
        <p:nvSpPr>
          <p:cNvPr id="10" name="CasellaDiTesto 9">
            <a:extLst>
              <a:ext uri="{FF2B5EF4-FFF2-40B4-BE49-F238E27FC236}">
                <a16:creationId xmlns:a16="http://schemas.microsoft.com/office/drawing/2014/main" xmlns="" id="{2955B919-6F0D-E053-4D4E-9AA6B0B3DFE3}"/>
              </a:ext>
            </a:extLst>
          </p:cNvPr>
          <p:cNvSpPr txBox="1"/>
          <p:nvPr/>
        </p:nvSpPr>
        <p:spPr>
          <a:xfrm>
            <a:off x="115957" y="1323219"/>
            <a:ext cx="11718234" cy="5586145"/>
          </a:xfrm>
          <a:prstGeom prst="rect">
            <a:avLst/>
          </a:prstGeom>
          <a:noFill/>
        </p:spPr>
        <p:txBody>
          <a:bodyPr wrap="square">
            <a:spAutoFit/>
          </a:bodyPr>
          <a:lstStyle/>
          <a:p>
            <a:pPr algn="just"/>
            <a:r>
              <a:rPr lang="it-IT" sz="1700" b="1" i="0" dirty="0">
                <a:solidFill>
                  <a:srgbClr val="19191A"/>
                </a:solidFill>
                <a:effectLst/>
                <a:latin typeface="Titillium Web" pitchFamily="2" charset="77"/>
              </a:rPr>
              <a:t>1. Per fronteggiare gli aumenti eccezionali dei prezzi dei materiali da costruzione, nonché dei carburanti e dei prodotti energetici</a:t>
            </a:r>
            <a:r>
              <a:rPr lang="it-IT" sz="1700" b="0" i="0" dirty="0">
                <a:solidFill>
                  <a:srgbClr val="19191A"/>
                </a:solidFill>
                <a:effectLst/>
                <a:latin typeface="Titillium Web" pitchFamily="2" charset="77"/>
              </a:rPr>
              <a:t>, in relazione agli appalti pubblici di lavori, ivi compresi quelli affidati a contraente generale, aggiudicati sulla base di offerte, con termine finale di presentazione entro il 31 dicembre 2021, </a:t>
            </a:r>
            <a:r>
              <a:rPr lang="it-IT" sz="1700" b="1" i="0" dirty="0">
                <a:solidFill>
                  <a:srgbClr val="FF0000"/>
                </a:solidFill>
                <a:effectLst/>
                <a:highlight>
                  <a:srgbClr val="FFFF00"/>
                </a:highlight>
                <a:latin typeface="Titillium Web" pitchFamily="2" charset="77"/>
              </a:rPr>
              <a:t>lo stato di avanzamento dei lavori</a:t>
            </a:r>
            <a:r>
              <a:rPr lang="it-IT" sz="1700" b="1" i="0" dirty="0">
                <a:solidFill>
                  <a:srgbClr val="FF0000"/>
                </a:solidFill>
                <a:effectLst/>
                <a:latin typeface="Titillium Web" pitchFamily="2" charset="77"/>
              </a:rPr>
              <a:t> </a:t>
            </a:r>
            <a:r>
              <a:rPr lang="it-IT" sz="1700" b="1" i="0" dirty="0">
                <a:solidFill>
                  <a:srgbClr val="19191A"/>
                </a:solidFill>
                <a:effectLst/>
                <a:latin typeface="Titillium Web" pitchFamily="2" charset="77"/>
              </a:rPr>
              <a:t>afferente alle </a:t>
            </a:r>
            <a:r>
              <a:rPr lang="it-IT" sz="1700" b="1" i="0" dirty="0">
                <a:solidFill>
                  <a:schemeClr val="tx1"/>
                </a:solidFill>
                <a:effectLst/>
                <a:latin typeface="Titillium Web" pitchFamily="2" charset="77"/>
              </a:rPr>
              <a:t>lavorazioni </a:t>
            </a:r>
            <a:r>
              <a:rPr lang="it-IT" sz="1700" b="1" i="0" u="sng" dirty="0">
                <a:solidFill>
                  <a:schemeClr val="tx1"/>
                </a:solidFill>
                <a:effectLst/>
                <a:latin typeface="Titillium Web" pitchFamily="2" charset="77"/>
              </a:rPr>
              <a:t>eseguite e contabilizzate dal direttore dei lavori </a:t>
            </a:r>
            <a:r>
              <a:rPr lang="it-IT" sz="1700" b="1" i="0" dirty="0">
                <a:solidFill>
                  <a:schemeClr val="tx1"/>
                </a:solidFill>
                <a:effectLst/>
                <a:highlight>
                  <a:srgbClr val="FFFF00"/>
                </a:highlight>
                <a:latin typeface="Titillium Web" pitchFamily="2" charset="77"/>
              </a:rPr>
              <a:t>ovvero annotate</a:t>
            </a:r>
            <a:r>
              <a:rPr lang="it-IT" sz="1700" b="1" i="0" dirty="0">
                <a:solidFill>
                  <a:schemeClr val="tx1"/>
                </a:solidFill>
                <a:effectLst/>
                <a:latin typeface="Titillium Web" pitchFamily="2" charset="77"/>
              </a:rPr>
              <a:t>, sotto la responsabilità dello stesso, </a:t>
            </a:r>
            <a:r>
              <a:rPr lang="it-IT" sz="1700" b="1" i="0" dirty="0">
                <a:solidFill>
                  <a:schemeClr val="tx1"/>
                </a:solidFill>
                <a:effectLst/>
                <a:highlight>
                  <a:srgbClr val="FFFF00"/>
                </a:highlight>
                <a:latin typeface="Titillium Web" pitchFamily="2" charset="77"/>
              </a:rPr>
              <a:t>nel libretto delle misure</a:t>
            </a:r>
            <a:r>
              <a:rPr lang="it-IT" sz="1700" b="1" i="0" dirty="0">
                <a:solidFill>
                  <a:schemeClr val="tx1"/>
                </a:solidFill>
                <a:effectLst/>
                <a:latin typeface="Titillium Web" pitchFamily="2" charset="77"/>
              </a:rPr>
              <a:t> dal 1° gennaio 2022 fino al 31 dicembre 2022</a:t>
            </a:r>
            <a:r>
              <a:rPr lang="it-IT" sz="1700" b="0" i="0" dirty="0">
                <a:solidFill>
                  <a:srgbClr val="19191A"/>
                </a:solidFill>
                <a:effectLst/>
                <a:latin typeface="Titillium Web" pitchFamily="2" charset="77"/>
              </a:rPr>
              <a:t>, </a:t>
            </a:r>
            <a:r>
              <a:rPr lang="it-IT" sz="1700" b="1" i="0" dirty="0">
                <a:solidFill>
                  <a:srgbClr val="FF0000"/>
                </a:solidFill>
                <a:effectLst/>
                <a:highlight>
                  <a:srgbClr val="FFFF00"/>
                </a:highlight>
                <a:latin typeface="Titillium Web" pitchFamily="2" charset="77"/>
              </a:rPr>
              <a:t>è adottato, anche in deroga alle specifiche clausole contrattuali</a:t>
            </a:r>
            <a:r>
              <a:rPr lang="it-IT" sz="1700" b="1" i="0" dirty="0">
                <a:solidFill>
                  <a:srgbClr val="19191A"/>
                </a:solidFill>
                <a:effectLst/>
                <a:highlight>
                  <a:srgbClr val="FFFF00"/>
                </a:highlight>
                <a:latin typeface="Titillium Web" pitchFamily="2" charset="77"/>
              </a:rPr>
              <a:t>, </a:t>
            </a:r>
            <a:r>
              <a:rPr lang="it-IT" sz="1700" b="1" i="0" dirty="0">
                <a:solidFill>
                  <a:srgbClr val="FF0000"/>
                </a:solidFill>
                <a:effectLst/>
                <a:highlight>
                  <a:srgbClr val="FFFF00"/>
                </a:highlight>
                <a:latin typeface="Titillium Web" pitchFamily="2" charset="77"/>
              </a:rPr>
              <a:t>applicando i prezzari aggiornati ai sensi del comma 2</a:t>
            </a:r>
            <a:r>
              <a:rPr lang="it-IT" sz="1700" b="1" i="0" dirty="0">
                <a:solidFill>
                  <a:srgbClr val="FF0000"/>
                </a:solidFill>
                <a:effectLst/>
                <a:latin typeface="Titillium Web" pitchFamily="2" charset="77"/>
              </a:rPr>
              <a:t> </a:t>
            </a:r>
            <a:r>
              <a:rPr lang="it-IT" sz="1700" b="0" i="0" dirty="0">
                <a:solidFill>
                  <a:srgbClr val="19191A"/>
                </a:solidFill>
                <a:effectLst/>
                <a:latin typeface="Titillium Web" pitchFamily="2" charset="77"/>
              </a:rPr>
              <a:t>ovvero, nelle more del predetto aggiornamento, quelli previsti dal comma 3. </a:t>
            </a:r>
            <a:r>
              <a:rPr lang="it-IT" sz="1700" b="1" i="0" u="sng" dirty="0">
                <a:solidFill>
                  <a:srgbClr val="19191A"/>
                </a:solidFill>
                <a:effectLst/>
                <a:latin typeface="Titillium Web" pitchFamily="2" charset="77"/>
              </a:rPr>
              <a:t>I maggiori importi derivanti dall'applicazione dei prezzari di cui al primo periodo, al netto dei ribassi formulati in sede di offerta, sono riconosciuti dalla stazione appaltante nella misura del </a:t>
            </a:r>
            <a:r>
              <a:rPr lang="it-IT" sz="1700" b="1" i="0" u="sng" dirty="0">
                <a:solidFill>
                  <a:srgbClr val="FF0000"/>
                </a:solidFill>
                <a:effectLst/>
                <a:latin typeface="Titillium Web" pitchFamily="2" charset="77"/>
              </a:rPr>
              <a:t>90 per cento</a:t>
            </a:r>
            <a:r>
              <a:rPr lang="it-IT" sz="1700" b="0" i="0" dirty="0">
                <a:solidFill>
                  <a:srgbClr val="19191A"/>
                </a:solidFill>
                <a:effectLst/>
                <a:latin typeface="Titillium Web" pitchFamily="2" charset="77"/>
              </a:rPr>
              <a:t>, nei limiti delle risorse di cui al quarto e quinto periodo, nonché di quelle trasferite alla stazione appaltante a valere sulle risorse dei fondi di cui al comma 4. </a:t>
            </a:r>
            <a:r>
              <a:rPr lang="it-IT" sz="1700" b="1" i="0" dirty="0">
                <a:solidFill>
                  <a:srgbClr val="19191A"/>
                </a:solidFill>
                <a:effectLst/>
                <a:latin typeface="Titillium Web" pitchFamily="2" charset="77"/>
              </a:rPr>
              <a:t>Il relativo </a:t>
            </a:r>
            <a:r>
              <a:rPr lang="it-IT" sz="1700" b="1" i="0" dirty="0">
                <a:solidFill>
                  <a:srgbClr val="FF0000"/>
                </a:solidFill>
                <a:effectLst/>
                <a:highlight>
                  <a:srgbClr val="FFFF00"/>
                </a:highlight>
                <a:latin typeface="Titillium Web" pitchFamily="2" charset="77"/>
              </a:rPr>
              <a:t>certificato di pagamento </a:t>
            </a:r>
            <a:r>
              <a:rPr lang="it-IT" sz="1700" b="1" i="0" dirty="0">
                <a:solidFill>
                  <a:srgbClr val="19191A"/>
                </a:solidFill>
                <a:effectLst/>
                <a:latin typeface="Titillium Web" pitchFamily="2" charset="77"/>
              </a:rPr>
              <a:t>è emesso contestualmente e comunque </a:t>
            </a:r>
            <a:r>
              <a:rPr lang="it-IT" sz="1700" b="1" i="0" dirty="0">
                <a:solidFill>
                  <a:srgbClr val="FF0000"/>
                </a:solidFill>
                <a:effectLst/>
                <a:highlight>
                  <a:srgbClr val="FFFF00"/>
                </a:highlight>
                <a:latin typeface="Titillium Web" pitchFamily="2" charset="77"/>
              </a:rPr>
              <a:t>entro cinque giorni dall'adozione dello stato di avanzamento</a:t>
            </a:r>
            <a:r>
              <a:rPr lang="it-IT" sz="1700" b="0" i="0" dirty="0">
                <a:solidFill>
                  <a:srgbClr val="FF0000"/>
                </a:solidFill>
                <a:effectLst/>
                <a:highlight>
                  <a:srgbClr val="FFFF00"/>
                </a:highlight>
                <a:latin typeface="Titillium Web" pitchFamily="2" charset="77"/>
              </a:rPr>
              <a:t>.</a:t>
            </a:r>
            <a:r>
              <a:rPr lang="it-IT" sz="1700" b="0" i="0" dirty="0">
                <a:solidFill>
                  <a:srgbClr val="19191A"/>
                </a:solidFill>
                <a:effectLst/>
                <a:latin typeface="Titillium Web" pitchFamily="2" charset="77"/>
              </a:rPr>
              <a:t> </a:t>
            </a:r>
            <a:r>
              <a:rPr lang="it-IT" sz="1700" b="1" i="0" dirty="0">
                <a:solidFill>
                  <a:srgbClr val="19191A"/>
                </a:solidFill>
                <a:effectLst/>
                <a:latin typeface="Titillium Web" pitchFamily="2" charset="77"/>
              </a:rPr>
              <a:t>Il pagamento è effettuato</a:t>
            </a:r>
            <a:r>
              <a:rPr lang="it-IT" sz="1700" b="0" i="0" dirty="0">
                <a:solidFill>
                  <a:srgbClr val="19191A"/>
                </a:solidFill>
                <a:effectLst/>
                <a:latin typeface="Titillium Web" pitchFamily="2" charset="77"/>
              </a:rPr>
              <a:t>, al netto delle compensazioni eventualmente già riconosciute o liquidate, ai sensi dell'</a:t>
            </a:r>
            <a:r>
              <a:rPr lang="it-IT" sz="1700" b="0" i="0" u="sng" dirty="0">
                <a:solidFill>
                  <a:srgbClr val="0066CC"/>
                </a:solidFill>
                <a:effectLst/>
                <a:latin typeface="Titillium Web" pitchFamily="2" charset="77"/>
                <a:hlinkClick r:id="rId4"/>
              </a:rPr>
              <a:t>articolo 106, comma 1, lettera a), del codice dei contratti pubblici</a:t>
            </a:r>
            <a:r>
              <a:rPr lang="it-IT" sz="1700" b="0" i="0" dirty="0">
                <a:solidFill>
                  <a:srgbClr val="19191A"/>
                </a:solidFill>
                <a:effectLst/>
                <a:latin typeface="Titillium Web" pitchFamily="2" charset="77"/>
              </a:rPr>
              <a:t>, di cui al </a:t>
            </a:r>
            <a:r>
              <a:rPr lang="it-IT" sz="1700" b="0" i="0" u="sng" dirty="0">
                <a:solidFill>
                  <a:srgbClr val="0066CC"/>
                </a:solidFill>
                <a:effectLst/>
                <a:latin typeface="Titillium Web" pitchFamily="2" charset="77"/>
                <a:hlinkClick r:id="rId5"/>
              </a:rPr>
              <a:t>decreto legislativo 18 aprile 2016, n. 50</a:t>
            </a:r>
            <a:r>
              <a:rPr lang="it-IT" sz="1700" b="0" i="0" dirty="0">
                <a:solidFill>
                  <a:srgbClr val="19191A"/>
                </a:solidFill>
                <a:effectLst/>
                <a:latin typeface="Titillium Web" pitchFamily="2" charset="77"/>
              </a:rPr>
              <a:t>, entro i termini di cui all'articolo 113-bis, comma 1, primo periodo, del medesimo </a:t>
            </a:r>
            <a:r>
              <a:rPr lang="it-IT" sz="1700" b="0" i="0" u="sng" dirty="0">
                <a:solidFill>
                  <a:srgbClr val="0066CC"/>
                </a:solidFill>
                <a:effectLst/>
                <a:latin typeface="Titillium Web" pitchFamily="2" charset="77"/>
                <a:hlinkClick r:id="rId5"/>
              </a:rPr>
              <a:t>decreto legislativo 18 aprile 2016, n. 50</a:t>
            </a:r>
            <a:r>
              <a:rPr lang="it-IT" sz="1700" b="0" i="0" dirty="0">
                <a:solidFill>
                  <a:srgbClr val="19191A"/>
                </a:solidFill>
                <a:effectLst/>
                <a:latin typeface="Titillium Web" pitchFamily="2" charset="77"/>
              </a:rPr>
              <a:t>, </a:t>
            </a:r>
            <a:r>
              <a:rPr lang="it-IT" sz="1700" b="1" i="0" dirty="0">
                <a:solidFill>
                  <a:srgbClr val="19191A"/>
                </a:solidFill>
                <a:effectLst/>
                <a:highlight>
                  <a:srgbClr val="FFFF00"/>
                </a:highlight>
                <a:latin typeface="Titillium Web" pitchFamily="2" charset="77"/>
              </a:rPr>
              <a:t>utilizzando, nel limite del 50 per cento, le risorse appositamente accantonate per imprevisti nel quadro economico di ogni intervento</a:t>
            </a:r>
            <a:r>
              <a:rPr lang="it-IT" sz="1700" b="0" i="0" dirty="0">
                <a:solidFill>
                  <a:srgbClr val="19191A"/>
                </a:solidFill>
                <a:effectLst/>
                <a:latin typeface="Titillium Web" pitchFamily="2" charset="77"/>
              </a:rPr>
              <a:t>, fatte salve le somme relative agli impegni contrattuali già assunti, </a:t>
            </a:r>
            <a:r>
              <a:rPr lang="it-IT" sz="1700" b="1" i="0" dirty="0">
                <a:solidFill>
                  <a:srgbClr val="19191A"/>
                </a:solidFill>
                <a:effectLst/>
                <a:highlight>
                  <a:srgbClr val="FFFF00"/>
                </a:highlight>
                <a:latin typeface="Titillium Web" pitchFamily="2" charset="77"/>
              </a:rPr>
              <a:t>e le eventuali ulteriori somme a disposizione della medesima stazione appaltante e stanziate annualmente relativamente allo stesso intervento</a:t>
            </a:r>
            <a:r>
              <a:rPr lang="it-IT" sz="1700" b="0" i="0" dirty="0">
                <a:solidFill>
                  <a:srgbClr val="19191A"/>
                </a:solidFill>
                <a:effectLst/>
                <a:latin typeface="Titillium Web" pitchFamily="2" charset="77"/>
              </a:rPr>
              <a:t>. </a:t>
            </a:r>
            <a:r>
              <a:rPr lang="it-IT" sz="1700" b="1" i="0" dirty="0">
                <a:solidFill>
                  <a:srgbClr val="19191A"/>
                </a:solidFill>
                <a:effectLst/>
                <a:latin typeface="Titillium Web" pitchFamily="2" charset="77"/>
              </a:rPr>
              <a:t>Ai fini del presente comma, </a:t>
            </a:r>
            <a:r>
              <a:rPr lang="it-IT" sz="1700" b="1" i="0" dirty="0">
                <a:solidFill>
                  <a:srgbClr val="19191A"/>
                </a:solidFill>
                <a:effectLst/>
                <a:highlight>
                  <a:srgbClr val="FFFF00"/>
                </a:highlight>
                <a:latin typeface="Titillium Web" pitchFamily="2" charset="77"/>
              </a:rPr>
              <a:t>possono, altresì, essere utilizzate le somme derivanti da ribassi d'asta</a:t>
            </a:r>
            <a:r>
              <a:rPr lang="it-IT" sz="1700" b="0" i="0" dirty="0">
                <a:solidFill>
                  <a:srgbClr val="19191A"/>
                </a:solidFill>
                <a:effectLst/>
                <a:latin typeface="Titillium Web" pitchFamily="2" charset="77"/>
              </a:rPr>
              <a:t>, qualora non ne sia prevista una diversa destinazione sulla base delle norme vigenti, </a:t>
            </a:r>
            <a:r>
              <a:rPr lang="it-IT" sz="1700" b="1" i="0" dirty="0">
                <a:solidFill>
                  <a:srgbClr val="19191A"/>
                </a:solidFill>
                <a:effectLst/>
                <a:highlight>
                  <a:srgbClr val="FFFF00"/>
                </a:highlight>
                <a:latin typeface="Titillium Web" pitchFamily="2" charset="77"/>
              </a:rPr>
              <a:t>nonché le somme disponibili relative ad altri interventi ultimati di competenza della medesima stazione appaltante e per i quali siano stati eseguiti i relativi collaudi o emessi i certificati di regolare esecuzione</a:t>
            </a:r>
            <a:r>
              <a:rPr lang="it-IT" sz="1700" b="0" i="0" dirty="0">
                <a:solidFill>
                  <a:srgbClr val="19191A"/>
                </a:solidFill>
                <a:effectLst/>
                <a:latin typeface="Titillium Web" pitchFamily="2" charset="77"/>
              </a:rPr>
              <a:t>, nel rispetto delle procedure contabili della spesa e nei limiti della residua spesa autorizzata disponibile alla data di entrata in vigore del presente decreto….</a:t>
            </a:r>
            <a:endParaRPr lang="it-IT" sz="1700" dirty="0"/>
          </a:p>
        </p:txBody>
      </p:sp>
    </p:spTree>
    <p:extLst>
      <p:ext uri="{BB962C8B-B14F-4D97-AF65-F5344CB8AC3E}">
        <p14:creationId xmlns:p14="http://schemas.microsoft.com/office/powerpoint/2010/main" xmlns="" val="164945579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9001"/>
            <a:lum/>
          </a:blip>
          <a:srcRect/>
          <a:stretch>
            <a:fillRect t="-24000" b="-24000"/>
          </a:stretch>
        </a:blipFill>
        <a:effectLst/>
      </p:bgPr>
    </p:bg>
    <p:spTree>
      <p:nvGrpSpPr>
        <p:cNvPr id="1" name="Shape 119">
          <a:extLst>
            <a:ext uri="{FF2B5EF4-FFF2-40B4-BE49-F238E27FC236}">
              <a16:creationId xmlns:a16="http://schemas.microsoft.com/office/drawing/2014/main" xmlns="" id="{EDB33BED-D47E-58DA-627B-30D1669CB5D0}"/>
            </a:ext>
          </a:extLst>
        </p:cNvPr>
        <p:cNvGrpSpPr/>
        <p:nvPr/>
      </p:nvGrpSpPr>
      <p:grpSpPr>
        <a:xfrm>
          <a:off x="0" y="0"/>
          <a:ext cx="0" cy="0"/>
          <a:chOff x="0" y="0"/>
          <a:chExt cx="0" cy="0"/>
        </a:xfrm>
      </p:grpSpPr>
      <p:sp>
        <p:nvSpPr>
          <p:cNvPr id="120" name="Google Shape;120;p2">
            <a:extLst>
              <a:ext uri="{FF2B5EF4-FFF2-40B4-BE49-F238E27FC236}">
                <a16:creationId xmlns:a16="http://schemas.microsoft.com/office/drawing/2014/main" xmlns="" id="{6FC18E03-2E82-9C05-A9A9-B20AA67B9CC6}"/>
              </a:ext>
            </a:extLst>
          </p:cNvPr>
          <p:cNvSpPr txBox="1">
            <a:spLocks noGrp="1"/>
          </p:cNvSpPr>
          <p:nvPr>
            <p:ph type="title"/>
          </p:nvPr>
        </p:nvSpPr>
        <p:spPr>
          <a:xfrm>
            <a:off x="309987" y="-128504"/>
            <a:ext cx="10749367" cy="1208868"/>
          </a:xfrm>
          <a:prstGeom prst="rect">
            <a:avLst/>
          </a:prstGeom>
          <a:noFill/>
          <a:ln>
            <a:noFill/>
          </a:ln>
        </p:spPr>
        <p:txBody>
          <a:bodyPr spcFirstLastPara="1" wrap="square" lIns="91425" tIns="45700" rIns="91425" bIns="45700" anchor="b" anchorCtr="0">
            <a:normAutofit/>
          </a:bodyPr>
          <a:lstStyle/>
          <a:p>
            <a:pPr marL="0" lvl="0" indent="0" algn="l" rtl="0">
              <a:spcBef>
                <a:spcPts val="0"/>
              </a:spcBef>
              <a:spcAft>
                <a:spcPts val="0"/>
              </a:spcAft>
              <a:buClr>
                <a:srgbClr val="FFFFFF"/>
              </a:buClr>
              <a:buSzPts val="3200"/>
              <a:buFont typeface="Arial"/>
              <a:buNone/>
            </a:pPr>
            <a:r>
              <a:rPr lang="it-IT" sz="2800" b="1" dirty="0">
                <a:solidFill>
                  <a:srgbClr val="FFFFFF"/>
                </a:solidFill>
                <a:latin typeface="Arial"/>
                <a:cs typeface="Arial"/>
                <a:sym typeface="Arial"/>
              </a:rPr>
              <a:t>ART. 26 DL 50/2022</a:t>
            </a:r>
            <a:endParaRPr lang="it-IT" sz="2800" dirty="0"/>
          </a:p>
        </p:txBody>
      </p:sp>
      <p:sp>
        <p:nvSpPr>
          <p:cNvPr id="2" name="Segnaposto numero diapositiva 1">
            <a:extLst>
              <a:ext uri="{FF2B5EF4-FFF2-40B4-BE49-F238E27FC236}">
                <a16:creationId xmlns:a16="http://schemas.microsoft.com/office/drawing/2014/main" xmlns="" id="{07D4E122-8FB0-F26E-9BA6-559E7250D10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11</a:t>
            </a:fld>
            <a:endParaRPr lang="it-IT"/>
          </a:p>
        </p:txBody>
      </p:sp>
      <p:sp>
        <p:nvSpPr>
          <p:cNvPr id="7" name="Rettangolo 6">
            <a:extLst>
              <a:ext uri="{FF2B5EF4-FFF2-40B4-BE49-F238E27FC236}">
                <a16:creationId xmlns:a16="http://schemas.microsoft.com/office/drawing/2014/main" xmlns="" id="{070C8133-0AC5-F5D9-CD75-9687C8BA4E3A}"/>
              </a:ext>
            </a:extLst>
          </p:cNvPr>
          <p:cNvSpPr/>
          <p:nvPr/>
        </p:nvSpPr>
        <p:spPr>
          <a:xfrm>
            <a:off x="-105649" y="1262927"/>
            <a:ext cx="12181692" cy="417312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it-IT"/>
          </a:p>
        </p:txBody>
      </p:sp>
      <p:sp>
        <p:nvSpPr>
          <p:cNvPr id="10" name="CasellaDiTesto 9">
            <a:extLst>
              <a:ext uri="{FF2B5EF4-FFF2-40B4-BE49-F238E27FC236}">
                <a16:creationId xmlns:a16="http://schemas.microsoft.com/office/drawing/2014/main" xmlns="" id="{07B2AC11-B188-46A8-5517-05E94864A565}"/>
              </a:ext>
            </a:extLst>
          </p:cNvPr>
          <p:cNvSpPr txBox="1"/>
          <p:nvPr/>
        </p:nvSpPr>
        <p:spPr>
          <a:xfrm>
            <a:off x="126080" y="1282451"/>
            <a:ext cx="11718234" cy="1323439"/>
          </a:xfrm>
          <a:prstGeom prst="rect">
            <a:avLst/>
          </a:prstGeom>
          <a:noFill/>
        </p:spPr>
        <p:txBody>
          <a:bodyPr wrap="square">
            <a:spAutoFit/>
          </a:bodyPr>
          <a:lstStyle/>
          <a:p>
            <a:pPr algn="just"/>
            <a:r>
              <a:rPr lang="it-IT" sz="2000" b="1" dirty="0"/>
              <a:t>2. </a:t>
            </a:r>
            <a:r>
              <a:rPr lang="it-IT" sz="2000" b="1" dirty="0">
                <a:solidFill>
                  <a:srgbClr val="FF0000"/>
                </a:solidFill>
              </a:rPr>
              <a:t>Per le finalità di cui al comma 1</a:t>
            </a:r>
            <a:r>
              <a:rPr lang="it-IT" sz="2000" dirty="0"/>
              <a:t>, in deroga alle previsioni di cui all'articolo 23, comma 16, terzo periodo, del </a:t>
            </a:r>
            <a:r>
              <a:rPr lang="it-IT" sz="2000" u="sng" dirty="0">
                <a:hlinkClick r:id="rId4"/>
              </a:rPr>
              <a:t>codice dei contratti pubblici</a:t>
            </a:r>
            <a:r>
              <a:rPr lang="it-IT" sz="2000" dirty="0"/>
              <a:t> di cui al </a:t>
            </a:r>
            <a:r>
              <a:rPr lang="it-IT" sz="2000" u="sng" dirty="0">
                <a:hlinkClick r:id="rId5"/>
              </a:rPr>
              <a:t>decreto legislativo n. 50 del 2016</a:t>
            </a:r>
            <a:r>
              <a:rPr lang="it-IT" sz="2000" dirty="0"/>
              <a:t>, e limitatamente all'anno 2022, </a:t>
            </a:r>
            <a:r>
              <a:rPr lang="it-IT" sz="2000" b="1" dirty="0">
                <a:solidFill>
                  <a:srgbClr val="FF0000"/>
                </a:solidFill>
                <a:highlight>
                  <a:srgbClr val="FFFF00"/>
                </a:highlight>
              </a:rPr>
              <a:t>le regioni, entro il 31 luglio 2022, procedono ad un aggiornamento infrannuale dei prezzari</a:t>
            </a:r>
            <a:r>
              <a:rPr lang="it-IT" sz="2000" b="1" dirty="0">
                <a:solidFill>
                  <a:srgbClr val="FF0000"/>
                </a:solidFill>
              </a:rPr>
              <a:t> </a:t>
            </a:r>
            <a:r>
              <a:rPr lang="it-IT" sz="2000" dirty="0"/>
              <a:t>in uso alla data di entrata in vigore del presente decreto ….</a:t>
            </a:r>
          </a:p>
        </p:txBody>
      </p:sp>
      <p:sp>
        <p:nvSpPr>
          <p:cNvPr id="4" name="CasellaDiTesto 3">
            <a:extLst>
              <a:ext uri="{FF2B5EF4-FFF2-40B4-BE49-F238E27FC236}">
                <a16:creationId xmlns:a16="http://schemas.microsoft.com/office/drawing/2014/main" xmlns="" id="{AB63ED07-BE51-1298-3B18-56F70AC91ADB}"/>
              </a:ext>
            </a:extLst>
          </p:cNvPr>
          <p:cNvSpPr txBox="1"/>
          <p:nvPr/>
        </p:nvSpPr>
        <p:spPr>
          <a:xfrm>
            <a:off x="174211" y="2753262"/>
            <a:ext cx="11621972" cy="3785652"/>
          </a:xfrm>
          <a:prstGeom prst="rect">
            <a:avLst/>
          </a:prstGeom>
          <a:noFill/>
        </p:spPr>
        <p:txBody>
          <a:bodyPr wrap="square">
            <a:spAutoFit/>
          </a:bodyPr>
          <a:lstStyle/>
          <a:p>
            <a:pPr algn="just"/>
            <a:r>
              <a:rPr lang="it-IT" sz="2000" b="1" i="0" dirty="0">
                <a:solidFill>
                  <a:srgbClr val="19191A"/>
                </a:solidFill>
                <a:effectLst/>
                <a:latin typeface="Titillium Web" pitchFamily="2" charset="77"/>
              </a:rPr>
              <a:t>3. </a:t>
            </a:r>
            <a:r>
              <a:rPr lang="it-IT" sz="2000" b="1" i="0" dirty="0">
                <a:solidFill>
                  <a:srgbClr val="FF0000"/>
                </a:solidFill>
                <a:effectLst/>
                <a:highlight>
                  <a:srgbClr val="FFFF00"/>
                </a:highlight>
                <a:latin typeface="Titillium Web" pitchFamily="2" charset="77"/>
              </a:rPr>
              <a:t>Nelle more della determinazione dei prezzari regionali </a:t>
            </a:r>
            <a:r>
              <a:rPr lang="it-IT" sz="2000" b="0" i="0" dirty="0">
                <a:solidFill>
                  <a:srgbClr val="19191A"/>
                </a:solidFill>
                <a:effectLst/>
                <a:latin typeface="Titillium Web" pitchFamily="2" charset="77"/>
              </a:rPr>
              <a:t>ai sensi del comma 2 e in deroga alle previsioni di cui all'</a:t>
            </a:r>
            <a:r>
              <a:rPr lang="it-IT" sz="2000" b="0" i="0" u="sng" dirty="0">
                <a:solidFill>
                  <a:srgbClr val="0066CC"/>
                </a:solidFill>
                <a:effectLst/>
                <a:latin typeface="Titillium Web" pitchFamily="2" charset="77"/>
                <a:hlinkClick r:id="rId6"/>
              </a:rPr>
              <a:t>articolo 29, comma 11, del decreto-legge n. 4 del 2022</a:t>
            </a:r>
            <a:r>
              <a:rPr lang="it-IT" sz="2000" b="0" i="0" dirty="0">
                <a:solidFill>
                  <a:srgbClr val="19191A"/>
                </a:solidFill>
                <a:effectLst/>
                <a:latin typeface="Titillium Web" pitchFamily="2" charset="77"/>
              </a:rPr>
              <a:t>, </a:t>
            </a:r>
            <a:r>
              <a:rPr lang="it-IT" sz="2000" b="1" i="0" dirty="0">
                <a:solidFill>
                  <a:srgbClr val="FF0000"/>
                </a:solidFill>
                <a:effectLst/>
                <a:highlight>
                  <a:srgbClr val="FFFF00"/>
                </a:highlight>
                <a:latin typeface="Titillium Web" pitchFamily="2" charset="77"/>
              </a:rPr>
              <a:t>le stazioni appaltanti</a:t>
            </a:r>
            <a:r>
              <a:rPr lang="it-IT" sz="2000" b="0" i="0" dirty="0">
                <a:solidFill>
                  <a:srgbClr val="19191A"/>
                </a:solidFill>
                <a:effectLst/>
                <a:latin typeface="Titillium Web" pitchFamily="2" charset="77"/>
              </a:rPr>
              <a:t>, per i contratti relativi a lavori, ai fini della determinazione del costo dei prodotti, delle attrezzature e delle lavorazioni, ai sensi dell'</a:t>
            </a:r>
            <a:r>
              <a:rPr lang="it-IT" sz="2000" b="0" i="0" u="sng" dirty="0">
                <a:solidFill>
                  <a:srgbClr val="0066CC"/>
                </a:solidFill>
                <a:effectLst/>
                <a:latin typeface="Titillium Web" pitchFamily="2" charset="77"/>
                <a:hlinkClick r:id="rId7"/>
              </a:rPr>
              <a:t>articolo 23, comma 16, del decreto legislativo n. 50 del 2016</a:t>
            </a:r>
            <a:r>
              <a:rPr lang="it-IT" sz="2000" b="0" i="0" dirty="0">
                <a:solidFill>
                  <a:srgbClr val="19191A"/>
                </a:solidFill>
                <a:effectLst/>
                <a:latin typeface="Titillium Web" pitchFamily="2" charset="77"/>
              </a:rPr>
              <a:t>, </a:t>
            </a:r>
            <a:r>
              <a:rPr lang="it-IT" sz="2000" b="1" i="0" dirty="0">
                <a:solidFill>
                  <a:srgbClr val="FF0000"/>
                </a:solidFill>
                <a:effectLst/>
                <a:highlight>
                  <a:srgbClr val="FFFF00"/>
                </a:highlight>
                <a:latin typeface="Titillium Web" pitchFamily="2" charset="77"/>
              </a:rPr>
              <a:t>incrementano fino al 20 per cento le risultanze dei prezzari regionali </a:t>
            </a:r>
            <a:r>
              <a:rPr lang="it-IT" sz="2000" b="0" i="0" dirty="0">
                <a:solidFill>
                  <a:srgbClr val="19191A"/>
                </a:solidFill>
                <a:effectLst/>
                <a:latin typeface="Titillium Web" pitchFamily="2" charset="77"/>
              </a:rPr>
              <a:t>di cui al comma 7 del medesimo articolo 23, aggiornati alla data del 31 dicembre 2021. Per le finalità di cui al comma 1, </a:t>
            </a:r>
            <a:r>
              <a:rPr lang="it-IT" sz="2000" b="1" i="0" dirty="0">
                <a:solidFill>
                  <a:srgbClr val="FF0000"/>
                </a:solidFill>
                <a:effectLst/>
                <a:latin typeface="Titillium Web" pitchFamily="2" charset="77"/>
              </a:rPr>
              <a:t>qualora</a:t>
            </a:r>
            <a:r>
              <a:rPr lang="it-IT" sz="2000" i="0" dirty="0">
                <a:solidFill>
                  <a:srgbClr val="19191A"/>
                </a:solidFill>
                <a:effectLst/>
                <a:latin typeface="Titillium Web" pitchFamily="2" charset="77"/>
              </a:rPr>
              <a:t>,</a:t>
            </a:r>
            <a:r>
              <a:rPr lang="it-IT" sz="2000" b="0" i="0" dirty="0">
                <a:solidFill>
                  <a:srgbClr val="19191A"/>
                </a:solidFill>
                <a:effectLst/>
                <a:latin typeface="Titillium Web" pitchFamily="2" charset="77"/>
              </a:rPr>
              <a:t> all'esito dell'aggiornamento dei prezzari ai sensi del comma 2, </a:t>
            </a:r>
            <a:r>
              <a:rPr lang="it-IT" sz="2000" b="1" i="0" dirty="0">
                <a:solidFill>
                  <a:srgbClr val="FF0000"/>
                </a:solidFill>
                <a:effectLst/>
                <a:latin typeface="Titillium Web" pitchFamily="2" charset="77"/>
              </a:rPr>
              <a:t>risulti nell'anno 2022 una variazione di detti prezzari rispetto a quelli approvati alla data del 31 dicembre 2021 inferiore ovvero superiore alla percentuale di cui al primo periodo</a:t>
            </a:r>
            <a:r>
              <a:rPr lang="it-IT" sz="2000" b="0" i="0" dirty="0">
                <a:solidFill>
                  <a:srgbClr val="19191A"/>
                </a:solidFill>
                <a:effectLst/>
                <a:latin typeface="Titillium Web" pitchFamily="2" charset="77"/>
              </a:rPr>
              <a:t> del presente comma, </a:t>
            </a:r>
            <a:r>
              <a:rPr lang="it-IT" sz="2000" b="1" i="0" dirty="0">
                <a:solidFill>
                  <a:srgbClr val="FF0000"/>
                </a:solidFill>
                <a:effectLst/>
                <a:highlight>
                  <a:srgbClr val="FFFF00"/>
                </a:highlight>
                <a:latin typeface="Titillium Web" pitchFamily="2" charset="77"/>
              </a:rPr>
              <a:t>le stazioni appaltanti procedono al conguaglio degli importi riconosciuti </a:t>
            </a:r>
            <a:r>
              <a:rPr lang="it-IT" sz="2000" b="0" i="0" dirty="0">
                <a:solidFill>
                  <a:srgbClr val="19191A"/>
                </a:solidFill>
                <a:effectLst/>
                <a:latin typeface="Titillium Web" pitchFamily="2" charset="77"/>
              </a:rPr>
              <a:t>ai sensi del medesimo comma 1, in occasione del pagamento degli stati di avanzamento dei lavori afferenti alle lavorazioni eseguite e contabilizzate dal direttore dei lavori ovvero annotate, sotto la responsabilità dello stesso, nel libretto delle misure successivamente all'adozione del prezzario aggiornato.</a:t>
            </a:r>
            <a:endParaRPr lang="it-IT" sz="2000" dirty="0"/>
          </a:p>
        </p:txBody>
      </p:sp>
    </p:spTree>
    <p:extLst>
      <p:ext uri="{BB962C8B-B14F-4D97-AF65-F5344CB8AC3E}">
        <p14:creationId xmlns:p14="http://schemas.microsoft.com/office/powerpoint/2010/main" xmlns="" val="274046475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9001"/>
            <a:lum/>
          </a:blip>
          <a:srcRect/>
          <a:stretch>
            <a:fillRect t="-24000" b="-24000"/>
          </a:stretch>
        </a:blipFill>
        <a:effectLst/>
      </p:bgPr>
    </p:bg>
    <p:spTree>
      <p:nvGrpSpPr>
        <p:cNvPr id="1" name="Shape 119">
          <a:extLst>
            <a:ext uri="{FF2B5EF4-FFF2-40B4-BE49-F238E27FC236}">
              <a16:creationId xmlns:a16="http://schemas.microsoft.com/office/drawing/2014/main" xmlns="" id="{C9F87362-9D85-E85F-AA3F-493CD093E349}"/>
            </a:ext>
          </a:extLst>
        </p:cNvPr>
        <p:cNvGrpSpPr/>
        <p:nvPr/>
      </p:nvGrpSpPr>
      <p:grpSpPr>
        <a:xfrm>
          <a:off x="0" y="0"/>
          <a:ext cx="0" cy="0"/>
          <a:chOff x="0" y="0"/>
          <a:chExt cx="0" cy="0"/>
        </a:xfrm>
      </p:grpSpPr>
      <p:sp>
        <p:nvSpPr>
          <p:cNvPr id="120" name="Google Shape;120;p2">
            <a:extLst>
              <a:ext uri="{FF2B5EF4-FFF2-40B4-BE49-F238E27FC236}">
                <a16:creationId xmlns:a16="http://schemas.microsoft.com/office/drawing/2014/main" xmlns="" id="{7CB31AEE-7FEB-E41E-11B1-10137619288B}"/>
              </a:ext>
            </a:extLst>
          </p:cNvPr>
          <p:cNvSpPr txBox="1">
            <a:spLocks noGrp="1"/>
          </p:cNvSpPr>
          <p:nvPr>
            <p:ph type="title"/>
          </p:nvPr>
        </p:nvSpPr>
        <p:spPr>
          <a:xfrm>
            <a:off x="280169" y="-261812"/>
            <a:ext cx="10749367" cy="1208868"/>
          </a:xfrm>
          <a:prstGeom prst="rect">
            <a:avLst/>
          </a:prstGeom>
          <a:noFill/>
          <a:ln>
            <a:noFill/>
          </a:ln>
        </p:spPr>
        <p:txBody>
          <a:bodyPr spcFirstLastPara="1" wrap="square" lIns="91425" tIns="45700" rIns="91425" bIns="45700" anchor="b" anchorCtr="0">
            <a:normAutofit/>
          </a:bodyPr>
          <a:lstStyle/>
          <a:p>
            <a:pPr marL="0" lvl="0" indent="0" algn="l" rtl="0">
              <a:spcBef>
                <a:spcPts val="0"/>
              </a:spcBef>
              <a:spcAft>
                <a:spcPts val="0"/>
              </a:spcAft>
              <a:buClr>
                <a:srgbClr val="FFFFFF"/>
              </a:buClr>
              <a:buSzPts val="3200"/>
              <a:buFont typeface="Arial"/>
              <a:buNone/>
            </a:pPr>
            <a:r>
              <a:rPr lang="it-IT" sz="2800" b="1" dirty="0">
                <a:solidFill>
                  <a:srgbClr val="FFFFFF"/>
                </a:solidFill>
                <a:latin typeface="Arial"/>
                <a:cs typeface="Arial"/>
                <a:sym typeface="Arial"/>
              </a:rPr>
              <a:t>ART. 26 DL 50/2022</a:t>
            </a:r>
            <a:endParaRPr lang="it-IT" sz="2800" dirty="0"/>
          </a:p>
        </p:txBody>
      </p:sp>
      <p:sp>
        <p:nvSpPr>
          <p:cNvPr id="2" name="Segnaposto numero diapositiva 1">
            <a:extLst>
              <a:ext uri="{FF2B5EF4-FFF2-40B4-BE49-F238E27FC236}">
                <a16:creationId xmlns:a16="http://schemas.microsoft.com/office/drawing/2014/main" xmlns="" id="{21B8C6F1-203A-24AC-80E7-7F3773A2577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12</a:t>
            </a:fld>
            <a:endParaRPr lang="it-IT"/>
          </a:p>
        </p:txBody>
      </p:sp>
      <p:sp>
        <p:nvSpPr>
          <p:cNvPr id="7" name="Rettangolo 6">
            <a:extLst>
              <a:ext uri="{FF2B5EF4-FFF2-40B4-BE49-F238E27FC236}">
                <a16:creationId xmlns:a16="http://schemas.microsoft.com/office/drawing/2014/main" xmlns="" id="{8475C696-52D7-3768-B6A3-DF5C4E588AD8}"/>
              </a:ext>
            </a:extLst>
          </p:cNvPr>
          <p:cNvSpPr/>
          <p:nvPr/>
        </p:nvSpPr>
        <p:spPr>
          <a:xfrm>
            <a:off x="-105649" y="1262927"/>
            <a:ext cx="12181692" cy="417312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it-IT"/>
          </a:p>
        </p:txBody>
      </p:sp>
      <p:sp>
        <p:nvSpPr>
          <p:cNvPr id="4" name="CasellaDiTesto 3">
            <a:extLst>
              <a:ext uri="{FF2B5EF4-FFF2-40B4-BE49-F238E27FC236}">
                <a16:creationId xmlns:a16="http://schemas.microsoft.com/office/drawing/2014/main" xmlns="" id="{F6820E6C-8246-F38A-BF3D-D26FF1B06EB1}"/>
              </a:ext>
            </a:extLst>
          </p:cNvPr>
          <p:cNvSpPr txBox="1"/>
          <p:nvPr/>
        </p:nvSpPr>
        <p:spPr>
          <a:xfrm>
            <a:off x="115957" y="1313280"/>
            <a:ext cx="11870634" cy="5755422"/>
          </a:xfrm>
          <a:prstGeom prst="rect">
            <a:avLst/>
          </a:prstGeom>
          <a:noFill/>
        </p:spPr>
        <p:txBody>
          <a:bodyPr wrap="square">
            <a:spAutoFit/>
          </a:bodyPr>
          <a:lstStyle/>
          <a:p>
            <a:pPr algn="just"/>
            <a:r>
              <a:rPr lang="it-IT" b="1" dirty="0"/>
              <a:t>6-bis. Dalla data di entrata in vigore della presente disposizione</a:t>
            </a:r>
            <a:r>
              <a:rPr lang="it-IT" dirty="0"/>
              <a:t>, per fronteggiare gli aumenti eccezionali dei prezzi dei materiali da costruzione, nonché dei carburanti e dei prodotti energetici, in relazione agli appalti pubblici di lavori, ivi compresi quelli affidati a contraente generale, nonché agli accordi quadro di cui all'</a:t>
            </a:r>
            <a:r>
              <a:rPr lang="it-IT" u="sng" dirty="0">
                <a:hlinkClick r:id="rId4"/>
              </a:rPr>
              <a:t>articolo 54 del codice dei contratti pubblici</a:t>
            </a:r>
            <a:r>
              <a:rPr lang="it-IT" dirty="0"/>
              <a:t>, di cui al </a:t>
            </a:r>
            <a:r>
              <a:rPr lang="it-IT" u="sng" dirty="0">
                <a:hlinkClick r:id="rId5"/>
              </a:rPr>
              <a:t>decreto legislativo 18 aprile 2016, n. 50</a:t>
            </a:r>
            <a:r>
              <a:rPr lang="it-IT" dirty="0"/>
              <a:t>, aggiudicati sulla base di </a:t>
            </a:r>
            <a:r>
              <a:rPr lang="it-IT" b="1" dirty="0">
                <a:solidFill>
                  <a:srgbClr val="FF0000"/>
                </a:solidFill>
              </a:rPr>
              <a:t>offerte, con termine finale di presentazione entro il 31 dicembre 2021</a:t>
            </a:r>
            <a:r>
              <a:rPr lang="it-IT" dirty="0"/>
              <a:t>, </a:t>
            </a:r>
            <a:r>
              <a:rPr lang="it-IT" b="1" dirty="0">
                <a:solidFill>
                  <a:srgbClr val="FF0000"/>
                </a:solidFill>
              </a:rPr>
              <a:t>lo stato di avanzamento dei lavori afferente alle lavorazioni eseguite o contabilizzate dal direttore dei lavori </a:t>
            </a:r>
            <a:r>
              <a:rPr lang="it-IT" dirty="0"/>
              <a:t>ovvero annotate, sotto la responsabilità dello stesso, nel libretto delle misure </a:t>
            </a:r>
            <a:r>
              <a:rPr lang="it-IT" b="1" dirty="0">
                <a:highlight>
                  <a:srgbClr val="FFFF00"/>
                </a:highlight>
              </a:rPr>
              <a:t>dal 1° gennaio 2023 al 31 dicembre 2025</a:t>
            </a:r>
            <a:r>
              <a:rPr lang="it-IT" b="1" dirty="0"/>
              <a:t> </a:t>
            </a:r>
            <a:r>
              <a:rPr lang="it-IT" b="1" dirty="0">
                <a:solidFill>
                  <a:srgbClr val="FF0000"/>
                </a:solidFill>
              </a:rPr>
              <a:t>è adottato, anche in deroga alle specifiche clausole contrattuali</a:t>
            </a:r>
            <a:r>
              <a:rPr lang="it-IT" dirty="0"/>
              <a:t> e a quanto previsto dall'articolo 216, comma 27-ter, del citato codice di cui al </a:t>
            </a:r>
            <a:r>
              <a:rPr lang="it-IT" u="sng" dirty="0">
                <a:hlinkClick r:id="rId6"/>
              </a:rPr>
              <a:t>decreto legislativo n. 50 del 2016</a:t>
            </a:r>
            <a:r>
              <a:rPr lang="it-IT" dirty="0"/>
              <a:t>, </a:t>
            </a:r>
            <a:r>
              <a:rPr lang="it-IT" b="1" dirty="0">
                <a:solidFill>
                  <a:srgbClr val="FF0000"/>
                </a:solidFill>
              </a:rPr>
              <a:t>applicando</a:t>
            </a:r>
            <a:r>
              <a:rPr lang="it-IT" dirty="0"/>
              <a:t>, in aumento o, per le sole lavorazioni eseguite o contabilizzate nell'anno 2025, in diminuzione rispetto ai prezzi posti a base di gara, al netto dei ribassi formulati in sede di offerta, </a:t>
            </a:r>
            <a:r>
              <a:rPr lang="it-IT" b="1" dirty="0">
                <a:solidFill>
                  <a:srgbClr val="FF0000"/>
                </a:solidFill>
              </a:rPr>
              <a:t>i prezzari di cui al comma 2 del presente articolo aggiornati annualmente</a:t>
            </a:r>
            <a:r>
              <a:rPr lang="it-IT" dirty="0"/>
              <a:t> ai sensi dell'articolo 23, comma 16, terzo periodo, del citato </a:t>
            </a:r>
            <a:r>
              <a:rPr lang="it-IT" u="sng" dirty="0">
                <a:hlinkClick r:id="rId7"/>
              </a:rPr>
              <a:t>codice dei contratti pubblici</a:t>
            </a:r>
            <a:r>
              <a:rPr lang="it-IT" dirty="0"/>
              <a:t>, di cui al </a:t>
            </a:r>
            <a:r>
              <a:rPr lang="it-IT" u="sng" dirty="0">
                <a:hlinkClick r:id="rId6"/>
              </a:rPr>
              <a:t>decreto legislativo n. 50 del 2016</a:t>
            </a:r>
            <a:r>
              <a:rPr lang="it-IT" dirty="0"/>
              <a:t>. </a:t>
            </a:r>
            <a:r>
              <a:rPr lang="it-IT" b="1" dirty="0">
                <a:solidFill>
                  <a:srgbClr val="FF0000"/>
                </a:solidFill>
              </a:rPr>
              <a:t>I maggiori importi derivanti dall'applicazione dei prezzari di cui al primo periodo, al netto dei ribassi formulati in sede di offerta, </a:t>
            </a:r>
            <a:r>
              <a:rPr lang="it-IT" b="1" dirty="0">
                <a:solidFill>
                  <a:srgbClr val="FF0000"/>
                </a:solidFill>
                <a:highlight>
                  <a:srgbClr val="FFFF00"/>
                </a:highlight>
              </a:rPr>
              <a:t>sono riconosciuti dalla stazione appaltante nella misura del 90 per cento </a:t>
            </a:r>
            <a:r>
              <a:rPr lang="it-IT" b="1" u="sng" dirty="0">
                <a:solidFill>
                  <a:srgbClr val="FF0000"/>
                </a:solidFill>
                <a:effectLst>
                  <a:outerShdw blurRad="38100" dist="38100" dir="2700000" algn="tl">
                    <a:srgbClr val="000000">
                      <a:alpha val="43137"/>
                    </a:srgbClr>
                  </a:outerShdw>
                </a:effectLst>
                <a:highlight>
                  <a:srgbClr val="FFFF00"/>
                </a:highlight>
              </a:rPr>
              <a:t>nei limiti delle risorse di cui al quinto periodo, nonché di quelle trasferite alla stazione appaltante ai sensi del sesto periodo</a:t>
            </a:r>
            <a:r>
              <a:rPr lang="it-IT" dirty="0"/>
              <a:t>. Il relativo certificato di pagamento è emesso contestualmente e comunque entro cinque giorni dall'adozione dello stato di avanzamento. Gli eventuali minori importi derivanti dall'applicazione dei prezzari di cui al primo periodo rimangono nella disponibilità della stazione appaltante fino a quando non siano stati eseguiti i relativi collaudi o emessi i certificati di regolare esecuzione, per essere utilizzati nell'ambito del medesimo intervento. </a:t>
            </a:r>
            <a:r>
              <a:rPr lang="it-IT" b="1" dirty="0">
                <a:solidFill>
                  <a:srgbClr val="FF0000"/>
                </a:solidFill>
              </a:rPr>
              <a:t>Ai fini di cui al presente comma, le stazioni appaltanti utilizzano: </a:t>
            </a:r>
            <a:r>
              <a:rPr lang="it-IT" b="1" dirty="0">
                <a:solidFill>
                  <a:schemeClr val="tx1"/>
                </a:solidFill>
                <a:highlight>
                  <a:srgbClr val="FFFF00"/>
                </a:highlight>
              </a:rPr>
              <a:t>nel limite del 50 per cento, le risorse appositamente accantonate per imprevisti </a:t>
            </a:r>
            <a:r>
              <a:rPr lang="it-IT" sz="1300" b="1" dirty="0">
                <a:solidFill>
                  <a:schemeClr val="tx1"/>
                </a:solidFill>
                <a:highlight>
                  <a:srgbClr val="FFFF00"/>
                </a:highlight>
              </a:rPr>
              <a:t>nel quadro economico </a:t>
            </a:r>
            <a:r>
              <a:rPr lang="it-IT" sz="1300" dirty="0"/>
              <a:t>di ogni intervento, fatte salve le somme relative agli impegni contrattuali già assunti; </a:t>
            </a:r>
            <a:r>
              <a:rPr lang="it-IT" sz="1300" b="1" dirty="0">
                <a:solidFill>
                  <a:schemeClr val="tx1"/>
                </a:solidFill>
                <a:highlight>
                  <a:srgbClr val="FFFF00"/>
                </a:highlight>
              </a:rPr>
              <a:t>le eventuali ulteriori somme a disposizione della medesima stazione appaltante e stanziate annualmente relativamente allo stesso intervento</a:t>
            </a:r>
            <a:r>
              <a:rPr lang="it-IT" sz="1300" dirty="0"/>
              <a:t>; </a:t>
            </a:r>
            <a:r>
              <a:rPr lang="it-IT" sz="1300" b="1" dirty="0">
                <a:solidFill>
                  <a:schemeClr val="tx1"/>
                </a:solidFill>
                <a:highlight>
                  <a:srgbClr val="FFFF00"/>
                </a:highlight>
              </a:rPr>
              <a:t>le somme derivanti da ribassi d'asta</a:t>
            </a:r>
            <a:r>
              <a:rPr lang="it-IT" sz="1300" dirty="0"/>
              <a:t>, qualora non ne sia prevista una diversa destinazione sulla base delle norme vigenti; </a:t>
            </a:r>
            <a:r>
              <a:rPr lang="it-IT" sz="1300" b="1" dirty="0">
                <a:solidFill>
                  <a:schemeClr val="tx1"/>
                </a:solidFill>
                <a:highlight>
                  <a:srgbClr val="FFFF00"/>
                </a:highlight>
              </a:rPr>
              <a:t>le somme disponibili relative ad altri interventi ultimati di competenza della medesima stazione appaltante </a:t>
            </a:r>
            <a:r>
              <a:rPr lang="it-IT" sz="1300" dirty="0"/>
              <a:t>e per i quali siano stati eseguiti i relativi collaudi o emessi i certificati di regolare esecuzione, nel rispetto delle procedure contabili della spesa e nei limiti della residua spesa autorizzata</a:t>
            </a:r>
            <a:r>
              <a:rPr lang="it-IT" sz="1300" dirty="0">
                <a:highlight>
                  <a:srgbClr val="FFFF00"/>
                </a:highlight>
              </a:rPr>
              <a:t>; </a:t>
            </a:r>
            <a:r>
              <a:rPr lang="it-IT" sz="1300" b="1" dirty="0">
                <a:solidFill>
                  <a:schemeClr val="tx1"/>
                </a:solidFill>
                <a:highlight>
                  <a:srgbClr val="FFFF00"/>
                </a:highlight>
              </a:rPr>
              <a:t>le somme derivanti da eventuali rimodulazioni del quadro economico degli interventi </a:t>
            </a:r>
            <a:r>
              <a:rPr lang="it-IT" sz="1300" b="1" dirty="0">
                <a:highlight>
                  <a:srgbClr val="FFFF00"/>
                </a:highlight>
              </a:rPr>
              <a:t>nonché della programmazione triennale ovvero dell'elenco annuale</a:t>
            </a:r>
            <a:r>
              <a:rPr lang="it-IT" sz="1300" dirty="0"/>
              <a:t>. </a:t>
            </a:r>
            <a:r>
              <a:rPr lang="it-IT" sz="1300" b="1" u="sng" dirty="0">
                <a:solidFill>
                  <a:srgbClr val="FF0000"/>
                </a:solidFill>
              </a:rPr>
              <a:t>In caso di insufficienza delle risorse di cui al quarto periodo, per gli anni 2023, 2024 e 2025 le stazioni appaltanti che non abbiano avuto accesso ai Fondi di cui al comma 4, lettere a) e b), del presente articolo per l'anno 2022, accedono al riparto del Fondo di cui al comma 6-quater</a:t>
            </a:r>
            <a:r>
              <a:rPr lang="it-IT" sz="1300" dirty="0"/>
              <a:t> del presente articolo nei limiti delle risorse al medesimo assegnate. Con decreto del Ministro delle infrastrutture e dei trasporti, da adottare entro trenta giorni dalla data di entrata in vigore della presente disposizione per l'anno 2003, entro il 31 gennaio 2024 per l'anno 2024 ed entro il 31 gennaio 2025 per l'anno 2025, sono stabilite le modalità di accesso al Fondo e i criteri di assegnazione delle risorse agli aventi diritto.</a:t>
            </a:r>
          </a:p>
        </p:txBody>
      </p:sp>
    </p:spTree>
    <p:extLst>
      <p:ext uri="{BB962C8B-B14F-4D97-AF65-F5344CB8AC3E}">
        <p14:creationId xmlns:p14="http://schemas.microsoft.com/office/powerpoint/2010/main" xmlns="" val="233347578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9001"/>
            <a:lum/>
          </a:blip>
          <a:srcRect/>
          <a:stretch>
            <a:fillRect t="-24000" b="-24000"/>
          </a:stretch>
        </a:blipFill>
        <a:effectLst/>
      </p:bgPr>
    </p:bg>
    <p:spTree>
      <p:nvGrpSpPr>
        <p:cNvPr id="1" name="Shape 119">
          <a:extLst>
            <a:ext uri="{FF2B5EF4-FFF2-40B4-BE49-F238E27FC236}">
              <a16:creationId xmlns:a16="http://schemas.microsoft.com/office/drawing/2014/main" xmlns="" id="{9C93F170-D3A3-47FD-7DAF-62FE2B08B36C}"/>
            </a:ext>
          </a:extLst>
        </p:cNvPr>
        <p:cNvGrpSpPr/>
        <p:nvPr/>
      </p:nvGrpSpPr>
      <p:grpSpPr>
        <a:xfrm>
          <a:off x="0" y="0"/>
          <a:ext cx="0" cy="0"/>
          <a:chOff x="0" y="0"/>
          <a:chExt cx="0" cy="0"/>
        </a:xfrm>
      </p:grpSpPr>
      <p:sp>
        <p:nvSpPr>
          <p:cNvPr id="120" name="Google Shape;120;p2">
            <a:extLst>
              <a:ext uri="{FF2B5EF4-FFF2-40B4-BE49-F238E27FC236}">
                <a16:creationId xmlns:a16="http://schemas.microsoft.com/office/drawing/2014/main" xmlns="" id="{F757554C-E912-A8D6-1E51-FC669B1477C7}"/>
              </a:ext>
            </a:extLst>
          </p:cNvPr>
          <p:cNvSpPr txBox="1">
            <a:spLocks noGrp="1"/>
          </p:cNvSpPr>
          <p:nvPr>
            <p:ph type="title"/>
          </p:nvPr>
        </p:nvSpPr>
        <p:spPr>
          <a:xfrm>
            <a:off x="250352" y="-261812"/>
            <a:ext cx="10749367" cy="1208868"/>
          </a:xfrm>
          <a:prstGeom prst="rect">
            <a:avLst/>
          </a:prstGeom>
          <a:noFill/>
          <a:ln>
            <a:noFill/>
          </a:ln>
        </p:spPr>
        <p:txBody>
          <a:bodyPr spcFirstLastPara="1" wrap="square" lIns="91425" tIns="45700" rIns="91425" bIns="45700" anchor="b" anchorCtr="0">
            <a:normAutofit/>
          </a:bodyPr>
          <a:lstStyle/>
          <a:p>
            <a:pPr marL="0" lvl="0" indent="0" algn="l" rtl="0">
              <a:spcBef>
                <a:spcPts val="0"/>
              </a:spcBef>
              <a:spcAft>
                <a:spcPts val="0"/>
              </a:spcAft>
              <a:buClr>
                <a:srgbClr val="FFFFFF"/>
              </a:buClr>
              <a:buSzPts val="3200"/>
              <a:buFont typeface="Arial"/>
              <a:buNone/>
            </a:pPr>
            <a:r>
              <a:rPr lang="it-IT" sz="2800" b="1" dirty="0">
                <a:solidFill>
                  <a:srgbClr val="FFFFFF"/>
                </a:solidFill>
                <a:latin typeface="Arial"/>
                <a:cs typeface="Arial"/>
                <a:sym typeface="Arial"/>
              </a:rPr>
              <a:t>LEGGE DI BILANCIO 2026</a:t>
            </a:r>
            <a:endParaRPr lang="it-IT" sz="2800" dirty="0"/>
          </a:p>
        </p:txBody>
      </p:sp>
      <p:sp>
        <p:nvSpPr>
          <p:cNvPr id="2" name="Segnaposto numero diapositiva 1">
            <a:extLst>
              <a:ext uri="{FF2B5EF4-FFF2-40B4-BE49-F238E27FC236}">
                <a16:creationId xmlns:a16="http://schemas.microsoft.com/office/drawing/2014/main" xmlns="" id="{489B7089-17EF-039D-07EB-75AFFA421D9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13</a:t>
            </a:fld>
            <a:endParaRPr lang="it-IT"/>
          </a:p>
        </p:txBody>
      </p:sp>
      <p:sp>
        <p:nvSpPr>
          <p:cNvPr id="7" name="Rettangolo 6">
            <a:extLst>
              <a:ext uri="{FF2B5EF4-FFF2-40B4-BE49-F238E27FC236}">
                <a16:creationId xmlns:a16="http://schemas.microsoft.com/office/drawing/2014/main" xmlns="" id="{4A496B83-08D5-427E-90CF-4EF6A3DF473B}"/>
              </a:ext>
            </a:extLst>
          </p:cNvPr>
          <p:cNvSpPr/>
          <p:nvPr/>
        </p:nvSpPr>
        <p:spPr>
          <a:xfrm>
            <a:off x="-105649" y="1262927"/>
            <a:ext cx="12181692" cy="417312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it-IT"/>
          </a:p>
        </p:txBody>
      </p:sp>
      <p:sp>
        <p:nvSpPr>
          <p:cNvPr id="4" name="CasellaDiTesto 3">
            <a:extLst>
              <a:ext uri="{FF2B5EF4-FFF2-40B4-BE49-F238E27FC236}">
                <a16:creationId xmlns:a16="http://schemas.microsoft.com/office/drawing/2014/main" xmlns="" id="{F2C32EFC-A7B5-E4F5-5CAB-60F40073AC42}"/>
              </a:ext>
            </a:extLst>
          </p:cNvPr>
          <p:cNvSpPr txBox="1"/>
          <p:nvPr/>
        </p:nvSpPr>
        <p:spPr>
          <a:xfrm>
            <a:off x="483958" y="2267143"/>
            <a:ext cx="4829095" cy="2062103"/>
          </a:xfrm>
          <a:prstGeom prst="rect">
            <a:avLst/>
          </a:prstGeom>
          <a:noFill/>
          <a:ln>
            <a:solidFill>
              <a:schemeClr val="tx1"/>
            </a:solidFill>
          </a:ln>
        </p:spPr>
        <p:txBody>
          <a:bodyPr wrap="square">
            <a:spAutoFit/>
          </a:bodyPr>
          <a:lstStyle/>
          <a:p>
            <a:pPr>
              <a:buNone/>
            </a:pPr>
            <a:r>
              <a:rPr lang="it-IT" sz="1600" b="1" dirty="0">
                <a:solidFill>
                  <a:srgbClr val="FF0000"/>
                </a:solidFill>
                <a:latin typeface="Titillium Web" panose="00000500000000000000" pitchFamily="2" charset="0"/>
              </a:rPr>
              <a:t>Ambito soggettivo e temporale</a:t>
            </a:r>
          </a:p>
          <a:p>
            <a:pPr>
              <a:buNone/>
            </a:pPr>
            <a:r>
              <a:rPr lang="it-IT" dirty="0">
                <a:latin typeface="Titillium Web" panose="00000500000000000000" pitchFamily="2" charset="0"/>
              </a:rPr>
              <a:t>La norma riguarda:</a:t>
            </a:r>
          </a:p>
          <a:p>
            <a:pPr marL="342900" indent="-342900">
              <a:buFont typeface="+mj-lt"/>
              <a:buAutoNum type="arabicPeriod"/>
            </a:pPr>
            <a:r>
              <a:rPr lang="it-IT" b="1" dirty="0">
                <a:latin typeface="Titillium Web" panose="00000500000000000000" pitchFamily="2" charset="0"/>
              </a:rPr>
              <a:t>Contratti aggiudicati secondo la disciplina anteriore all’efficacia del d.lgs. 36/2023</a:t>
            </a:r>
            <a:r>
              <a:rPr lang="it-IT" dirty="0">
                <a:latin typeface="Titillium Web" panose="00000500000000000000" pitchFamily="2" charset="0"/>
              </a:rPr>
              <a:t>; </a:t>
            </a:r>
          </a:p>
          <a:p>
            <a:pPr marL="342900" indent="-342900">
              <a:buFont typeface="+mj-lt"/>
              <a:buAutoNum type="arabicPeriod"/>
            </a:pPr>
            <a:r>
              <a:rPr lang="it-IT" dirty="0">
                <a:latin typeface="Titillium Web" panose="00000500000000000000" pitchFamily="2" charset="0"/>
              </a:rPr>
              <a:t>Appalti pubblici di lavori; </a:t>
            </a:r>
          </a:p>
          <a:p>
            <a:pPr marL="342900" indent="-342900">
              <a:buFont typeface="+mj-lt"/>
              <a:buAutoNum type="arabicPeriod"/>
            </a:pPr>
            <a:r>
              <a:rPr lang="it-IT" dirty="0">
                <a:latin typeface="Titillium Web" panose="00000500000000000000" pitchFamily="2" charset="0"/>
              </a:rPr>
              <a:t>Appalti affidati a contraente generale; </a:t>
            </a:r>
          </a:p>
          <a:p>
            <a:pPr marL="342900" indent="-342900">
              <a:buFont typeface="+mj-lt"/>
              <a:buAutoNum type="arabicPeriod"/>
            </a:pPr>
            <a:r>
              <a:rPr lang="it-IT" dirty="0">
                <a:latin typeface="Titillium Web" panose="00000500000000000000" pitchFamily="2" charset="0"/>
              </a:rPr>
              <a:t>Accordi quadro; </a:t>
            </a:r>
          </a:p>
          <a:p>
            <a:pPr marL="342900" indent="-342900">
              <a:buFont typeface="+mj-lt"/>
              <a:buAutoNum type="arabicPeriod"/>
            </a:pPr>
            <a:r>
              <a:rPr lang="it-IT" dirty="0">
                <a:latin typeface="Titillium Web" panose="00000500000000000000" pitchFamily="2" charset="0"/>
              </a:rPr>
              <a:t>Sulla base di </a:t>
            </a:r>
            <a:r>
              <a:rPr lang="it-IT" b="1" dirty="0">
                <a:latin typeface="Titillium Web" panose="00000500000000000000" pitchFamily="2" charset="0"/>
              </a:rPr>
              <a:t>offerte con termine finale di presentazione entro il 30 giugno 2023</a:t>
            </a:r>
            <a:r>
              <a:rPr lang="it-IT" dirty="0">
                <a:latin typeface="Titillium Web" panose="00000500000000000000" pitchFamily="2" charset="0"/>
              </a:rPr>
              <a:t>. </a:t>
            </a:r>
          </a:p>
        </p:txBody>
      </p:sp>
      <p:sp>
        <p:nvSpPr>
          <p:cNvPr id="9" name="Rettangolo 8">
            <a:extLst>
              <a:ext uri="{FF2B5EF4-FFF2-40B4-BE49-F238E27FC236}">
                <a16:creationId xmlns:a16="http://schemas.microsoft.com/office/drawing/2014/main" xmlns="" id="{CE8381B6-EF23-8360-19A9-B5FAF5C11379}"/>
              </a:ext>
            </a:extLst>
          </p:cNvPr>
          <p:cNvSpPr/>
          <p:nvPr/>
        </p:nvSpPr>
        <p:spPr>
          <a:xfrm>
            <a:off x="1528083" y="1494184"/>
            <a:ext cx="9135834" cy="646331"/>
          </a:xfrm>
          <a:prstGeom prst="rect">
            <a:avLst/>
          </a:prstGeom>
        </p:spPr>
        <p:style>
          <a:lnRef idx="2">
            <a:schemeClr val="accent2"/>
          </a:lnRef>
          <a:fillRef idx="1">
            <a:schemeClr val="lt1"/>
          </a:fillRef>
          <a:effectRef idx="0">
            <a:schemeClr val="accent2"/>
          </a:effectRef>
          <a:fontRef idx="minor">
            <a:schemeClr val="dk1"/>
          </a:fontRef>
        </p:style>
        <p:txBody>
          <a:bodyPr wrap="none" lIns="91440" tIns="45720" rIns="91440" bIns="45720">
            <a:spAutoFit/>
          </a:bodyPr>
          <a:lstStyle/>
          <a:p>
            <a:pPr algn="ctr"/>
            <a:r>
              <a:rPr lang="it-IT" sz="3600" b="1" cap="none" spc="0" dirty="0">
                <a:ln w="22225">
                  <a:solidFill>
                    <a:schemeClr val="accent2"/>
                  </a:solidFill>
                  <a:prstDash val="solid"/>
                </a:ln>
                <a:solidFill>
                  <a:schemeClr val="accent2">
                    <a:lumMod val="40000"/>
                    <a:lumOff val="60000"/>
                  </a:schemeClr>
                </a:solidFill>
                <a:effectLst/>
              </a:rPr>
              <a:t>Anche il Decreto Aiuti diventa strutturale</a:t>
            </a:r>
          </a:p>
        </p:txBody>
      </p:sp>
      <p:sp>
        <p:nvSpPr>
          <p:cNvPr id="11" name="CasellaDiTesto 10">
            <a:extLst>
              <a:ext uri="{FF2B5EF4-FFF2-40B4-BE49-F238E27FC236}">
                <a16:creationId xmlns:a16="http://schemas.microsoft.com/office/drawing/2014/main" xmlns="" id="{FAC03D97-D977-3CE7-44C3-B5248012219A}"/>
              </a:ext>
            </a:extLst>
          </p:cNvPr>
          <p:cNvSpPr txBox="1"/>
          <p:nvPr/>
        </p:nvSpPr>
        <p:spPr>
          <a:xfrm>
            <a:off x="483958" y="4455875"/>
            <a:ext cx="4829095" cy="2031325"/>
          </a:xfrm>
          <a:prstGeom prst="rect">
            <a:avLst/>
          </a:prstGeom>
          <a:noFill/>
          <a:ln>
            <a:solidFill>
              <a:schemeClr val="tx1"/>
            </a:solidFill>
          </a:ln>
        </p:spPr>
        <p:txBody>
          <a:bodyPr wrap="square">
            <a:spAutoFit/>
          </a:bodyPr>
          <a:lstStyle/>
          <a:p>
            <a:pPr>
              <a:buNone/>
            </a:pPr>
            <a:r>
              <a:rPr lang="it-IT" b="1" dirty="0">
                <a:solidFill>
                  <a:srgbClr val="FF0000"/>
                </a:solidFill>
                <a:latin typeface="Titillium Web" panose="00000500000000000000" pitchFamily="2" charset="0"/>
              </a:rPr>
              <a:t>SAL dal 1° gennaio 2026 fino a fine lavori</a:t>
            </a:r>
          </a:p>
          <a:p>
            <a:pPr algn="just">
              <a:buNone/>
            </a:pPr>
            <a:r>
              <a:rPr lang="it-IT" dirty="0">
                <a:latin typeface="Titillium Web" panose="00000500000000000000" pitchFamily="2" charset="0"/>
              </a:rPr>
              <a:t>Per le lavorazioni </a:t>
            </a:r>
            <a:r>
              <a:rPr lang="it-IT" b="1" dirty="0">
                <a:latin typeface="Titillium Web" panose="00000500000000000000" pitchFamily="2" charset="0"/>
              </a:rPr>
              <a:t>eseguite o contabilizzate dal DL</a:t>
            </a:r>
            <a:r>
              <a:rPr lang="it-IT" dirty="0">
                <a:latin typeface="Titillium Web" panose="00000500000000000000" pitchFamily="2" charset="0"/>
              </a:rPr>
              <a:t>, oppure annotate sotto la sua responsabilità nel libretto delle misure, </a:t>
            </a:r>
            <a:r>
              <a:rPr lang="it-IT" b="1" dirty="0">
                <a:latin typeface="Titillium Web" panose="00000500000000000000" pitchFamily="2" charset="0"/>
              </a:rPr>
              <a:t>dal 1° gennaio 2026 fino alla data di fine lavori</a:t>
            </a:r>
            <a:r>
              <a:rPr lang="it-IT" dirty="0">
                <a:latin typeface="Titillium Web" panose="00000500000000000000" pitchFamily="2" charset="0"/>
              </a:rPr>
              <a:t>, il SAL deve essere adottato applicando i </a:t>
            </a:r>
            <a:r>
              <a:rPr lang="it-IT" b="1" dirty="0">
                <a:latin typeface="Titillium Web" panose="00000500000000000000" pitchFamily="2" charset="0"/>
              </a:rPr>
              <a:t>prezzari regionali annuali aggiornati</a:t>
            </a:r>
            <a:r>
              <a:rPr lang="it-IT" dirty="0">
                <a:latin typeface="Titillium Web" panose="00000500000000000000" pitchFamily="2" charset="0"/>
              </a:rPr>
              <a:t> ex art. 41 d.lgs. 36/2023, oppure i prezzari speciali ove applicabili. La legge precisa che ciò avviene </a:t>
            </a:r>
            <a:r>
              <a:rPr lang="it-IT" b="1" dirty="0">
                <a:latin typeface="Titillium Web" panose="00000500000000000000" pitchFamily="2" charset="0"/>
              </a:rPr>
              <a:t>anche in deroga alle clausole contrattuali o agli indici di aggiornamento inflativo previsti dal contratto</a:t>
            </a:r>
            <a:r>
              <a:rPr lang="it-IT" dirty="0">
                <a:latin typeface="Titillium Web" panose="00000500000000000000" pitchFamily="2" charset="0"/>
              </a:rPr>
              <a:t>. </a:t>
            </a:r>
          </a:p>
        </p:txBody>
      </p:sp>
      <p:sp>
        <p:nvSpPr>
          <p:cNvPr id="17" name="CasellaDiTesto 16">
            <a:extLst>
              <a:ext uri="{FF2B5EF4-FFF2-40B4-BE49-F238E27FC236}">
                <a16:creationId xmlns:a16="http://schemas.microsoft.com/office/drawing/2014/main" xmlns="" id="{AF6EC432-2B28-F0E8-6B66-DEA253756D15}"/>
              </a:ext>
            </a:extLst>
          </p:cNvPr>
          <p:cNvSpPr txBox="1"/>
          <p:nvPr/>
        </p:nvSpPr>
        <p:spPr>
          <a:xfrm>
            <a:off x="5513485" y="2267143"/>
            <a:ext cx="6330345" cy="2031325"/>
          </a:xfrm>
          <a:prstGeom prst="rect">
            <a:avLst/>
          </a:prstGeom>
          <a:noFill/>
          <a:ln>
            <a:solidFill>
              <a:schemeClr val="tx1"/>
            </a:solidFill>
          </a:ln>
        </p:spPr>
        <p:txBody>
          <a:bodyPr wrap="square">
            <a:spAutoFit/>
          </a:bodyPr>
          <a:lstStyle/>
          <a:p>
            <a:pPr>
              <a:buNone/>
            </a:pPr>
            <a:r>
              <a:rPr lang="it-IT" b="1" dirty="0">
                <a:solidFill>
                  <a:srgbClr val="FF0000"/>
                </a:solidFill>
              </a:rPr>
              <a:t>Quanto viene riconosciuto all’appaltatore</a:t>
            </a:r>
          </a:p>
          <a:p>
            <a:pPr>
              <a:buNone/>
            </a:pPr>
            <a:r>
              <a:rPr lang="it-IT" dirty="0"/>
              <a:t>I maggiori importi derivanti dall’applicazione dei prezzari aggiornati, </a:t>
            </a:r>
            <a:r>
              <a:rPr lang="it-IT" b="1" dirty="0"/>
              <a:t>al netto dei ribassi offerti</a:t>
            </a:r>
            <a:r>
              <a:rPr lang="it-IT" dirty="0"/>
              <a:t>, sono riconosciuti:</a:t>
            </a:r>
          </a:p>
          <a:p>
            <a:pPr>
              <a:buNone/>
            </a:pPr>
            <a:endParaRPr lang="it-IT" dirty="0"/>
          </a:p>
          <a:p>
            <a:pPr fontAlgn="ctr"/>
            <a:r>
              <a:rPr lang="it-IT" dirty="0"/>
              <a:t>Termine finale presentazione offerta		Misura riconosciuta</a:t>
            </a:r>
          </a:p>
          <a:p>
            <a:pPr fontAlgn="ctr"/>
            <a:r>
              <a:rPr lang="it-IT" dirty="0"/>
              <a:t>entro il </a:t>
            </a:r>
            <a:r>
              <a:rPr lang="it-IT" b="1" dirty="0"/>
              <a:t>31 dicembre 2021			            90%</a:t>
            </a:r>
            <a:endParaRPr lang="it-IT" dirty="0"/>
          </a:p>
          <a:p>
            <a:pPr fontAlgn="ctr"/>
            <a:r>
              <a:rPr lang="it-IT" dirty="0"/>
              <a:t>dal </a:t>
            </a:r>
            <a:r>
              <a:rPr lang="it-IT" b="1" dirty="0"/>
              <a:t>1° gennaio 2022</a:t>
            </a:r>
            <a:r>
              <a:rPr lang="it-IT" dirty="0"/>
              <a:t> al </a:t>
            </a:r>
            <a:r>
              <a:rPr lang="it-IT" b="1" dirty="0"/>
              <a:t>30 giugno 2023		            80%	</a:t>
            </a:r>
            <a:endParaRPr lang="it-IT" dirty="0"/>
          </a:p>
          <a:p>
            <a:pPr>
              <a:buNone/>
            </a:pPr>
            <a:endParaRPr lang="it-IT" dirty="0"/>
          </a:p>
        </p:txBody>
      </p:sp>
      <p:sp>
        <p:nvSpPr>
          <p:cNvPr id="22" name="CasellaDiTesto 21">
            <a:extLst>
              <a:ext uri="{FF2B5EF4-FFF2-40B4-BE49-F238E27FC236}">
                <a16:creationId xmlns:a16="http://schemas.microsoft.com/office/drawing/2014/main" xmlns="" id="{BFEC4025-8D67-C5F2-EE1C-AD0981C085A8}"/>
              </a:ext>
            </a:extLst>
          </p:cNvPr>
          <p:cNvSpPr txBox="1"/>
          <p:nvPr/>
        </p:nvSpPr>
        <p:spPr>
          <a:xfrm>
            <a:off x="5513485" y="4450825"/>
            <a:ext cx="6330345" cy="2031325"/>
          </a:xfrm>
          <a:prstGeom prst="rect">
            <a:avLst/>
          </a:prstGeom>
          <a:noFill/>
          <a:ln>
            <a:solidFill>
              <a:schemeClr val="tx1"/>
            </a:solidFill>
          </a:ln>
        </p:spPr>
        <p:txBody>
          <a:bodyPr wrap="square">
            <a:spAutoFit/>
          </a:bodyPr>
          <a:lstStyle/>
          <a:p>
            <a:pPr>
              <a:buNone/>
            </a:pPr>
            <a:r>
              <a:rPr lang="it-IT" b="1" dirty="0">
                <a:solidFill>
                  <a:srgbClr val="FF0000"/>
                </a:solidFill>
              </a:rPr>
              <a:t>Gruppo FS e ANAS</a:t>
            </a:r>
          </a:p>
          <a:p>
            <a:pPr algn="just">
              <a:buNone/>
            </a:pPr>
            <a:r>
              <a:rPr lang="it-IT" b="1" dirty="0"/>
              <a:t>La legge interviene anche sull’art. 26, comma 12, del DL 50/2022</a:t>
            </a:r>
            <a:r>
              <a:rPr lang="it-IT" dirty="0"/>
              <a:t>. Per gli interventi del gruppo FS e ANAS, per le lavorazioni dal 1° gennaio 2026 fino a fine lavori, </a:t>
            </a:r>
            <a:r>
              <a:rPr lang="it-IT" b="1" dirty="0"/>
              <a:t>si applica un adeguamento percentuale nel limite massimo del 35%</a:t>
            </a:r>
            <a:r>
              <a:rPr lang="it-IT" dirty="0"/>
              <a:t>, calcolato come differenza tra la variazione percentuale dei prezzari FS/ANAS tra stipula e contabilizzazione e l’eventuale adeguamento monetario già previsto contrattualmente.</a:t>
            </a:r>
          </a:p>
          <a:p>
            <a:pPr>
              <a:buNone/>
            </a:pPr>
            <a:endParaRPr lang="it-IT" dirty="0"/>
          </a:p>
          <a:p>
            <a:pPr>
              <a:buNone/>
            </a:pPr>
            <a:r>
              <a:rPr lang="it-IT" dirty="0"/>
              <a:t> </a:t>
            </a:r>
          </a:p>
        </p:txBody>
      </p:sp>
    </p:spTree>
    <p:extLst>
      <p:ext uri="{BB962C8B-B14F-4D97-AF65-F5344CB8AC3E}">
        <p14:creationId xmlns:p14="http://schemas.microsoft.com/office/powerpoint/2010/main" xmlns="" val="221607061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9001"/>
            <a:lum/>
          </a:blip>
          <a:srcRect/>
          <a:stretch>
            <a:fillRect t="-24000" b="-24000"/>
          </a:stretch>
        </a:blipFill>
        <a:effectLst/>
      </p:bgPr>
    </p:bg>
    <p:spTree>
      <p:nvGrpSpPr>
        <p:cNvPr id="1" name="Shape 119">
          <a:extLst>
            <a:ext uri="{FF2B5EF4-FFF2-40B4-BE49-F238E27FC236}">
              <a16:creationId xmlns:a16="http://schemas.microsoft.com/office/drawing/2014/main" xmlns="" id="{3FD9559D-68CF-3A0A-ABA9-29BFB9815BDC}"/>
            </a:ext>
          </a:extLst>
        </p:cNvPr>
        <p:cNvGrpSpPr/>
        <p:nvPr/>
      </p:nvGrpSpPr>
      <p:grpSpPr>
        <a:xfrm>
          <a:off x="0" y="0"/>
          <a:ext cx="0" cy="0"/>
          <a:chOff x="0" y="0"/>
          <a:chExt cx="0" cy="0"/>
        </a:xfrm>
      </p:grpSpPr>
      <p:sp>
        <p:nvSpPr>
          <p:cNvPr id="120" name="Google Shape;120;p2">
            <a:extLst>
              <a:ext uri="{FF2B5EF4-FFF2-40B4-BE49-F238E27FC236}">
                <a16:creationId xmlns:a16="http://schemas.microsoft.com/office/drawing/2014/main" xmlns="" id="{7844CD2B-5D92-CEF3-B496-EFCDB735B6F2}"/>
              </a:ext>
            </a:extLst>
          </p:cNvPr>
          <p:cNvSpPr txBox="1">
            <a:spLocks noGrp="1"/>
          </p:cNvSpPr>
          <p:nvPr>
            <p:ph type="title"/>
          </p:nvPr>
        </p:nvSpPr>
        <p:spPr>
          <a:xfrm>
            <a:off x="250352" y="-261812"/>
            <a:ext cx="10749367" cy="1208868"/>
          </a:xfrm>
          <a:prstGeom prst="rect">
            <a:avLst/>
          </a:prstGeom>
          <a:noFill/>
          <a:ln>
            <a:noFill/>
          </a:ln>
        </p:spPr>
        <p:txBody>
          <a:bodyPr spcFirstLastPara="1" wrap="square" lIns="91425" tIns="45700" rIns="91425" bIns="45700" anchor="b" anchorCtr="0">
            <a:normAutofit/>
          </a:bodyPr>
          <a:lstStyle/>
          <a:p>
            <a:pPr marL="0" lvl="0" indent="0" algn="l" rtl="0">
              <a:spcBef>
                <a:spcPts val="0"/>
              </a:spcBef>
              <a:spcAft>
                <a:spcPts val="0"/>
              </a:spcAft>
              <a:buClr>
                <a:srgbClr val="FFFFFF"/>
              </a:buClr>
              <a:buSzPts val="3200"/>
              <a:buFont typeface="Arial"/>
              <a:buNone/>
            </a:pPr>
            <a:r>
              <a:rPr lang="it-IT" sz="2800" b="1" dirty="0">
                <a:solidFill>
                  <a:srgbClr val="FFFFFF"/>
                </a:solidFill>
                <a:latin typeface="Arial"/>
                <a:cs typeface="Arial"/>
                <a:sym typeface="Arial"/>
              </a:rPr>
              <a:t>LEGGE DI BILANCIO 2026</a:t>
            </a:r>
            <a:endParaRPr lang="it-IT" sz="2800" dirty="0"/>
          </a:p>
        </p:txBody>
      </p:sp>
      <p:sp>
        <p:nvSpPr>
          <p:cNvPr id="2" name="Segnaposto numero diapositiva 1">
            <a:extLst>
              <a:ext uri="{FF2B5EF4-FFF2-40B4-BE49-F238E27FC236}">
                <a16:creationId xmlns:a16="http://schemas.microsoft.com/office/drawing/2014/main" xmlns="" id="{CA92AFFE-EA01-E673-1446-84212E39FF5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14</a:t>
            </a:fld>
            <a:endParaRPr lang="it-IT"/>
          </a:p>
        </p:txBody>
      </p:sp>
      <p:sp>
        <p:nvSpPr>
          <p:cNvPr id="7" name="Rettangolo 6">
            <a:extLst>
              <a:ext uri="{FF2B5EF4-FFF2-40B4-BE49-F238E27FC236}">
                <a16:creationId xmlns:a16="http://schemas.microsoft.com/office/drawing/2014/main" xmlns="" id="{FE16011C-2895-9ECD-0B80-4EC9B9C24F3F}"/>
              </a:ext>
            </a:extLst>
          </p:cNvPr>
          <p:cNvSpPr/>
          <p:nvPr/>
        </p:nvSpPr>
        <p:spPr>
          <a:xfrm>
            <a:off x="-105649" y="1262927"/>
            <a:ext cx="12181692" cy="417312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it-IT"/>
          </a:p>
        </p:txBody>
      </p:sp>
      <p:sp>
        <p:nvSpPr>
          <p:cNvPr id="4" name="CasellaDiTesto 3">
            <a:extLst>
              <a:ext uri="{FF2B5EF4-FFF2-40B4-BE49-F238E27FC236}">
                <a16:creationId xmlns:a16="http://schemas.microsoft.com/office/drawing/2014/main" xmlns="" id="{DAEE0D55-1361-0716-CB83-C466255A26BC}"/>
              </a:ext>
            </a:extLst>
          </p:cNvPr>
          <p:cNvSpPr txBox="1"/>
          <p:nvPr/>
        </p:nvSpPr>
        <p:spPr>
          <a:xfrm>
            <a:off x="483958" y="2267143"/>
            <a:ext cx="4829095" cy="2062103"/>
          </a:xfrm>
          <a:prstGeom prst="rect">
            <a:avLst/>
          </a:prstGeom>
          <a:noFill/>
          <a:ln>
            <a:solidFill>
              <a:schemeClr val="tx1"/>
            </a:solidFill>
          </a:ln>
        </p:spPr>
        <p:txBody>
          <a:bodyPr wrap="square">
            <a:spAutoFit/>
          </a:bodyPr>
          <a:lstStyle/>
          <a:p>
            <a:r>
              <a:rPr lang="it-IT" sz="1600" b="1" dirty="0">
                <a:solidFill>
                  <a:srgbClr val="FF0000"/>
                </a:solidFill>
                <a:latin typeface="Titillium Web" panose="00000500000000000000" pitchFamily="2" charset="0"/>
              </a:rPr>
              <a:t>Prezzario nazionale</a:t>
            </a:r>
          </a:p>
          <a:p>
            <a:pPr algn="just"/>
            <a:r>
              <a:rPr lang="it-IT" dirty="0"/>
              <a:t>La Legge di Bilancio 2026 istituisce anche un </a:t>
            </a:r>
            <a:r>
              <a:rPr lang="it-IT" b="1" dirty="0"/>
              <a:t>prezzario nazionale</a:t>
            </a:r>
            <a:r>
              <a:rPr lang="it-IT" dirty="0"/>
              <a:t> dei lavori pubblici, da adottare con decreto MIT-MEF entro </a:t>
            </a:r>
            <a:r>
              <a:rPr lang="it-IT" b="1" dirty="0"/>
              <a:t>180 giorni</a:t>
            </a:r>
            <a:r>
              <a:rPr lang="it-IT" dirty="0"/>
              <a:t> dall’entrata in vigore della legge. </a:t>
            </a:r>
            <a:r>
              <a:rPr lang="it-IT" b="1" dirty="0"/>
              <a:t>Non sostituisce automaticamente i prezzari regionali, ma </a:t>
            </a:r>
            <a:r>
              <a:rPr lang="it-IT" b="1" u="sng" dirty="0"/>
              <a:t>serve come strumento di coordinamento e supporto</a:t>
            </a:r>
            <a:r>
              <a:rPr lang="it-IT" b="1" dirty="0"/>
              <a:t> alla formazione dei prezzari regionali e dei prezzari speciali. </a:t>
            </a:r>
          </a:p>
          <a:p>
            <a:endParaRPr lang="it-IT" dirty="0"/>
          </a:p>
        </p:txBody>
      </p:sp>
      <p:sp>
        <p:nvSpPr>
          <p:cNvPr id="9" name="Rettangolo 8">
            <a:extLst>
              <a:ext uri="{FF2B5EF4-FFF2-40B4-BE49-F238E27FC236}">
                <a16:creationId xmlns:a16="http://schemas.microsoft.com/office/drawing/2014/main" xmlns="" id="{D76D1814-F983-560D-B149-4C82DAE99D57}"/>
              </a:ext>
            </a:extLst>
          </p:cNvPr>
          <p:cNvSpPr/>
          <p:nvPr/>
        </p:nvSpPr>
        <p:spPr>
          <a:xfrm>
            <a:off x="1528083" y="1494184"/>
            <a:ext cx="9135834" cy="646331"/>
          </a:xfrm>
          <a:prstGeom prst="rect">
            <a:avLst/>
          </a:prstGeom>
        </p:spPr>
        <p:style>
          <a:lnRef idx="2">
            <a:schemeClr val="accent2"/>
          </a:lnRef>
          <a:fillRef idx="1">
            <a:schemeClr val="lt1"/>
          </a:fillRef>
          <a:effectRef idx="0">
            <a:schemeClr val="accent2"/>
          </a:effectRef>
          <a:fontRef idx="minor">
            <a:schemeClr val="dk1"/>
          </a:fontRef>
        </p:style>
        <p:txBody>
          <a:bodyPr wrap="none" lIns="91440" tIns="45720" rIns="91440" bIns="45720">
            <a:spAutoFit/>
          </a:bodyPr>
          <a:lstStyle/>
          <a:p>
            <a:pPr algn="ctr"/>
            <a:r>
              <a:rPr lang="it-IT" sz="3600" b="1" cap="none" spc="0" dirty="0">
                <a:ln w="22225">
                  <a:solidFill>
                    <a:schemeClr val="accent2"/>
                  </a:solidFill>
                  <a:prstDash val="solid"/>
                </a:ln>
                <a:solidFill>
                  <a:schemeClr val="accent2">
                    <a:lumMod val="40000"/>
                    <a:lumOff val="60000"/>
                  </a:schemeClr>
                </a:solidFill>
                <a:effectLst/>
              </a:rPr>
              <a:t>Anche il Decreto Aiuti diventa strutturale</a:t>
            </a:r>
          </a:p>
        </p:txBody>
      </p:sp>
      <p:sp>
        <p:nvSpPr>
          <p:cNvPr id="11" name="CasellaDiTesto 10">
            <a:extLst>
              <a:ext uri="{FF2B5EF4-FFF2-40B4-BE49-F238E27FC236}">
                <a16:creationId xmlns:a16="http://schemas.microsoft.com/office/drawing/2014/main" xmlns="" id="{E9A04F8D-BA85-3BB4-1C04-9D2232DCD851}"/>
              </a:ext>
            </a:extLst>
          </p:cNvPr>
          <p:cNvSpPr txBox="1"/>
          <p:nvPr/>
        </p:nvSpPr>
        <p:spPr>
          <a:xfrm>
            <a:off x="483958" y="4455875"/>
            <a:ext cx="4829095" cy="2031325"/>
          </a:xfrm>
          <a:prstGeom prst="rect">
            <a:avLst/>
          </a:prstGeom>
          <a:noFill/>
          <a:ln>
            <a:solidFill>
              <a:schemeClr val="tx1"/>
            </a:solidFill>
          </a:ln>
        </p:spPr>
        <p:txBody>
          <a:bodyPr wrap="square">
            <a:spAutoFit/>
          </a:bodyPr>
          <a:lstStyle/>
          <a:p>
            <a:r>
              <a:rPr lang="it-IT" b="1" dirty="0">
                <a:solidFill>
                  <a:srgbClr val="FF0000"/>
                </a:solidFill>
              </a:rPr>
              <a:t>Osservatorio prezzari opere pubbliche</a:t>
            </a:r>
          </a:p>
          <a:p>
            <a:pPr algn="just"/>
            <a:r>
              <a:rPr lang="it-IT" dirty="0"/>
              <a:t>Presso il MIT viene istituito l’</a:t>
            </a:r>
            <a:r>
              <a:rPr lang="it-IT" b="1" dirty="0"/>
              <a:t>Osservatorio per il monitoraggio dei prezzari delle opere pubbliche</a:t>
            </a:r>
            <a:r>
              <a:rPr lang="it-IT" dirty="0"/>
              <a:t>, con funzioni di raccolta, analisi e confronto dei dati sui costi e sulle dinamiche di mercato. L’Osservatorio monitora anche, a campione, l’applicazione del nuovo meccanismo ai contratti sopra i </a:t>
            </a:r>
            <a:r>
              <a:rPr lang="it-IT" b="1" dirty="0"/>
              <a:t>100 milioni di euro</a:t>
            </a:r>
            <a:r>
              <a:rPr lang="it-IT" dirty="0"/>
              <a:t>.</a:t>
            </a:r>
          </a:p>
          <a:p>
            <a:pPr algn="just"/>
            <a:endParaRPr lang="it-IT" dirty="0"/>
          </a:p>
          <a:p>
            <a:pPr algn="just"/>
            <a:endParaRPr lang="it-IT" dirty="0"/>
          </a:p>
        </p:txBody>
      </p:sp>
      <p:sp>
        <p:nvSpPr>
          <p:cNvPr id="17" name="CasellaDiTesto 16">
            <a:extLst>
              <a:ext uri="{FF2B5EF4-FFF2-40B4-BE49-F238E27FC236}">
                <a16:creationId xmlns:a16="http://schemas.microsoft.com/office/drawing/2014/main" xmlns="" id="{6C45FE25-EE3B-3F6C-676D-BE152A8C83C1}"/>
              </a:ext>
            </a:extLst>
          </p:cNvPr>
          <p:cNvSpPr txBox="1"/>
          <p:nvPr/>
        </p:nvSpPr>
        <p:spPr>
          <a:xfrm>
            <a:off x="5513485" y="2280007"/>
            <a:ext cx="6386682" cy="2031325"/>
          </a:xfrm>
          <a:prstGeom prst="rect">
            <a:avLst/>
          </a:prstGeom>
          <a:noFill/>
          <a:ln>
            <a:solidFill>
              <a:schemeClr val="tx1"/>
            </a:solidFill>
          </a:ln>
        </p:spPr>
        <p:txBody>
          <a:bodyPr wrap="square">
            <a:spAutoFit/>
          </a:bodyPr>
          <a:lstStyle/>
          <a:p>
            <a:r>
              <a:rPr lang="it-IT" b="1" dirty="0">
                <a:solidFill>
                  <a:srgbClr val="FF0000"/>
                </a:solidFill>
              </a:rPr>
              <a:t>Coperture economiche</a:t>
            </a:r>
          </a:p>
          <a:p>
            <a:r>
              <a:rPr lang="it-IT" dirty="0"/>
              <a:t>Per coprire i maggiori oneri, le stazioni appaltanti utilizzano:</a:t>
            </a:r>
          </a:p>
          <a:p>
            <a:pPr algn="just"/>
            <a:r>
              <a:rPr lang="it-IT" dirty="0"/>
              <a:t>- le somme accantonate per imprevisti nel quadro economico, nel limite massimo del </a:t>
            </a:r>
            <a:r>
              <a:rPr lang="it-IT" b="1" dirty="0"/>
              <a:t>70%</a:t>
            </a:r>
            <a:r>
              <a:rPr lang="it-IT" dirty="0"/>
              <a:t>, salvi gli impegni contrattuali già assunti; </a:t>
            </a:r>
          </a:p>
          <a:p>
            <a:pPr algn="just"/>
            <a:r>
              <a:rPr lang="it-IT" dirty="0"/>
              <a:t>- eventuali altre somme a disposizione sul medesimo intervento; </a:t>
            </a:r>
          </a:p>
          <a:p>
            <a:pPr algn="just"/>
            <a:r>
              <a:rPr lang="it-IT" dirty="0"/>
              <a:t>- i ribassi d’asta, se non diversamente vincolati. </a:t>
            </a:r>
          </a:p>
          <a:p>
            <a:pPr fontAlgn="ctr"/>
            <a:endParaRPr lang="it-IT" b="1" dirty="0"/>
          </a:p>
          <a:p>
            <a:pPr fontAlgn="ctr"/>
            <a:r>
              <a:rPr lang="it-IT" b="1" dirty="0"/>
              <a:t>	</a:t>
            </a:r>
            <a:endParaRPr lang="it-IT" dirty="0"/>
          </a:p>
          <a:p>
            <a:pPr>
              <a:buNone/>
            </a:pPr>
            <a:endParaRPr lang="it-IT" dirty="0"/>
          </a:p>
        </p:txBody>
      </p:sp>
      <p:sp>
        <p:nvSpPr>
          <p:cNvPr id="22" name="CasellaDiTesto 21">
            <a:extLst>
              <a:ext uri="{FF2B5EF4-FFF2-40B4-BE49-F238E27FC236}">
                <a16:creationId xmlns:a16="http://schemas.microsoft.com/office/drawing/2014/main" xmlns="" id="{D17ACBE1-F40A-8D76-A867-BFE79EFB00E2}"/>
              </a:ext>
            </a:extLst>
          </p:cNvPr>
          <p:cNvSpPr txBox="1"/>
          <p:nvPr/>
        </p:nvSpPr>
        <p:spPr>
          <a:xfrm>
            <a:off x="5513485" y="4450825"/>
            <a:ext cx="6330345" cy="2031325"/>
          </a:xfrm>
          <a:prstGeom prst="rect">
            <a:avLst/>
          </a:prstGeom>
          <a:noFill/>
          <a:ln>
            <a:solidFill>
              <a:schemeClr val="tx1"/>
            </a:solidFill>
          </a:ln>
        </p:spPr>
        <p:txBody>
          <a:bodyPr wrap="square">
            <a:spAutoFit/>
          </a:bodyPr>
          <a:lstStyle/>
          <a:p>
            <a:r>
              <a:rPr lang="it-IT" b="1" dirty="0">
                <a:solidFill>
                  <a:srgbClr val="FF0000"/>
                </a:solidFill>
              </a:rPr>
              <a:t>Rapporto con art. 60 d.lgs. 36/2023</a:t>
            </a:r>
          </a:p>
          <a:p>
            <a:r>
              <a:rPr lang="it-IT" dirty="0"/>
              <a:t>Per gli appalti soggetti al nuovo Codice resta il regime ordinario dell’</a:t>
            </a:r>
            <a:r>
              <a:rPr lang="it-IT" b="1" dirty="0"/>
              <a:t>art. 60 d.lgs. 36/2023</a:t>
            </a:r>
            <a:r>
              <a:rPr lang="it-IT" dirty="0"/>
              <a:t>, che impone l’inserimento delle clausole di revisione prezzi nei documenti di gara. Dopo il correttivo, per i lavori, la clausola si attiva se la variazione del costo dell’opera supera il </a:t>
            </a:r>
            <a:r>
              <a:rPr lang="it-IT" b="1" dirty="0"/>
              <a:t>3%</a:t>
            </a:r>
            <a:r>
              <a:rPr lang="it-IT" dirty="0"/>
              <a:t> dell’importo complessivo e opera nella misura del </a:t>
            </a:r>
            <a:r>
              <a:rPr lang="it-IT" b="1" dirty="0"/>
              <a:t>90%</a:t>
            </a:r>
            <a:r>
              <a:rPr lang="it-IT" dirty="0"/>
              <a:t> del valore eccedente la variazione del 3%; per servizi e forniture la soglia è </a:t>
            </a:r>
            <a:r>
              <a:rPr lang="it-IT" b="1" dirty="0"/>
              <a:t>5%</a:t>
            </a:r>
            <a:r>
              <a:rPr lang="it-IT" dirty="0"/>
              <a:t> e il riconoscimento è </a:t>
            </a:r>
            <a:r>
              <a:rPr lang="it-IT" b="1" dirty="0"/>
              <a:t>80%</a:t>
            </a:r>
            <a:r>
              <a:rPr lang="it-IT" dirty="0"/>
              <a:t> dell’eccedenza. </a:t>
            </a:r>
          </a:p>
          <a:p>
            <a:pPr>
              <a:buNone/>
            </a:pPr>
            <a:endParaRPr lang="it-IT" dirty="0"/>
          </a:p>
          <a:p>
            <a:pPr>
              <a:buNone/>
            </a:pPr>
            <a:r>
              <a:rPr lang="it-IT" dirty="0"/>
              <a:t> </a:t>
            </a:r>
          </a:p>
        </p:txBody>
      </p:sp>
    </p:spTree>
    <p:extLst>
      <p:ext uri="{BB962C8B-B14F-4D97-AF65-F5344CB8AC3E}">
        <p14:creationId xmlns:p14="http://schemas.microsoft.com/office/powerpoint/2010/main" xmlns="" val="341329376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9001"/>
            <a:lum/>
          </a:blip>
          <a:srcRect/>
          <a:stretch>
            <a:fillRect t="-24000" b="-24000"/>
          </a:stretch>
        </a:blipFill>
        <a:effectLst/>
      </p:bgPr>
    </p:bg>
    <p:spTree>
      <p:nvGrpSpPr>
        <p:cNvPr id="1" name="Shape 119">
          <a:extLst>
            <a:ext uri="{FF2B5EF4-FFF2-40B4-BE49-F238E27FC236}">
              <a16:creationId xmlns:a16="http://schemas.microsoft.com/office/drawing/2014/main" xmlns="" id="{131E2CBF-E087-6417-176C-3E73C331F2A1}"/>
            </a:ext>
          </a:extLst>
        </p:cNvPr>
        <p:cNvGrpSpPr/>
        <p:nvPr/>
      </p:nvGrpSpPr>
      <p:grpSpPr>
        <a:xfrm>
          <a:off x="0" y="0"/>
          <a:ext cx="0" cy="0"/>
          <a:chOff x="0" y="0"/>
          <a:chExt cx="0" cy="0"/>
        </a:xfrm>
      </p:grpSpPr>
      <p:sp>
        <p:nvSpPr>
          <p:cNvPr id="120" name="Google Shape;120;p2">
            <a:extLst>
              <a:ext uri="{FF2B5EF4-FFF2-40B4-BE49-F238E27FC236}">
                <a16:creationId xmlns:a16="http://schemas.microsoft.com/office/drawing/2014/main" xmlns="" id="{2C787832-4C1C-4F54-E08E-DA96F9C5780D}"/>
              </a:ext>
            </a:extLst>
          </p:cNvPr>
          <p:cNvSpPr txBox="1">
            <a:spLocks noGrp="1"/>
          </p:cNvSpPr>
          <p:nvPr>
            <p:ph type="title"/>
          </p:nvPr>
        </p:nvSpPr>
        <p:spPr>
          <a:xfrm>
            <a:off x="518709" y="-186825"/>
            <a:ext cx="10749367" cy="1208868"/>
          </a:xfrm>
          <a:prstGeom prst="rect">
            <a:avLst/>
          </a:prstGeom>
          <a:noFill/>
          <a:ln>
            <a:noFill/>
          </a:ln>
        </p:spPr>
        <p:txBody>
          <a:bodyPr spcFirstLastPara="1" wrap="square" lIns="91425" tIns="45700" rIns="91425" bIns="45700" anchor="b" anchorCtr="0">
            <a:normAutofit/>
          </a:bodyPr>
          <a:lstStyle/>
          <a:p>
            <a:pPr marL="0" lvl="0" indent="0" algn="l" rtl="0">
              <a:spcBef>
                <a:spcPts val="0"/>
              </a:spcBef>
              <a:spcAft>
                <a:spcPts val="0"/>
              </a:spcAft>
              <a:buClr>
                <a:srgbClr val="FFFFFF"/>
              </a:buClr>
              <a:buSzPts val="3200"/>
              <a:buFont typeface="Arial"/>
              <a:buNone/>
            </a:pPr>
            <a:r>
              <a:rPr lang="it-IT" sz="2800" b="1" dirty="0">
                <a:solidFill>
                  <a:srgbClr val="FFFFFF"/>
                </a:solidFill>
                <a:latin typeface="Arial"/>
                <a:cs typeface="Arial"/>
                <a:sym typeface="Arial"/>
              </a:rPr>
              <a:t>DLGS 36/2023</a:t>
            </a:r>
            <a:endParaRPr lang="it-IT" sz="2800" dirty="0"/>
          </a:p>
        </p:txBody>
      </p:sp>
      <p:sp>
        <p:nvSpPr>
          <p:cNvPr id="2" name="Segnaposto numero diapositiva 1">
            <a:extLst>
              <a:ext uri="{FF2B5EF4-FFF2-40B4-BE49-F238E27FC236}">
                <a16:creationId xmlns:a16="http://schemas.microsoft.com/office/drawing/2014/main" xmlns="" id="{429FE3A5-CD01-1141-7FEA-B52838C642C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15</a:t>
            </a:fld>
            <a:endParaRPr lang="it-IT"/>
          </a:p>
        </p:txBody>
      </p:sp>
      <p:sp>
        <p:nvSpPr>
          <p:cNvPr id="7" name="Rettangolo 6">
            <a:extLst>
              <a:ext uri="{FF2B5EF4-FFF2-40B4-BE49-F238E27FC236}">
                <a16:creationId xmlns:a16="http://schemas.microsoft.com/office/drawing/2014/main" xmlns="" id="{42EDB112-4223-215F-0730-76CB6120DD62}"/>
              </a:ext>
            </a:extLst>
          </p:cNvPr>
          <p:cNvSpPr/>
          <p:nvPr/>
        </p:nvSpPr>
        <p:spPr>
          <a:xfrm>
            <a:off x="-105649" y="1262927"/>
            <a:ext cx="12181692" cy="417312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it-IT"/>
          </a:p>
        </p:txBody>
      </p:sp>
      <p:graphicFrame>
        <p:nvGraphicFramePr>
          <p:cNvPr id="3" name="Diagramma 2">
            <a:extLst>
              <a:ext uri="{FF2B5EF4-FFF2-40B4-BE49-F238E27FC236}">
                <a16:creationId xmlns:a16="http://schemas.microsoft.com/office/drawing/2014/main" xmlns="" id="{D465FF52-037F-7757-8CCB-620A1137DC40}"/>
              </a:ext>
            </a:extLst>
          </p:cNvPr>
          <p:cNvGraphicFramePr/>
          <p:nvPr>
            <p:extLst>
              <p:ext uri="{D42A27DB-BD31-4B8C-83A1-F6EECF244321}">
                <p14:modId xmlns:p14="http://schemas.microsoft.com/office/powerpoint/2010/main" xmlns="" val="1843446487"/>
              </p:ext>
            </p:extLst>
          </p:nvPr>
        </p:nvGraphicFramePr>
        <p:xfrm>
          <a:off x="293593" y="2166152"/>
          <a:ext cx="11604812" cy="304379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Rettangolo 4">
            <a:extLst>
              <a:ext uri="{FF2B5EF4-FFF2-40B4-BE49-F238E27FC236}">
                <a16:creationId xmlns:a16="http://schemas.microsoft.com/office/drawing/2014/main" xmlns="" id="{09279F1D-5372-B934-700C-4EDB581059E1}"/>
              </a:ext>
            </a:extLst>
          </p:cNvPr>
          <p:cNvSpPr/>
          <p:nvPr/>
        </p:nvSpPr>
        <p:spPr>
          <a:xfrm>
            <a:off x="1322898" y="1391374"/>
            <a:ext cx="9546203" cy="646331"/>
          </a:xfrm>
          <a:prstGeom prst="rect">
            <a:avLst/>
          </a:prstGeom>
        </p:spPr>
        <p:style>
          <a:lnRef idx="2">
            <a:schemeClr val="accent2"/>
          </a:lnRef>
          <a:fillRef idx="1">
            <a:schemeClr val="lt1"/>
          </a:fillRef>
          <a:effectRef idx="0">
            <a:schemeClr val="accent2"/>
          </a:effectRef>
          <a:fontRef idx="minor">
            <a:schemeClr val="dk1"/>
          </a:fontRef>
        </p:style>
        <p:txBody>
          <a:bodyPr wrap="none" lIns="91440" tIns="45720" rIns="91440" bIns="45720">
            <a:spAutoFit/>
          </a:bodyPr>
          <a:lstStyle/>
          <a:p>
            <a:pPr algn="ctr"/>
            <a:r>
              <a:rPr lang="it-IT" sz="3600" b="1" cap="none" spc="0" dirty="0">
                <a:ln w="22225">
                  <a:solidFill>
                    <a:schemeClr val="accent2"/>
                  </a:solidFill>
                  <a:prstDash val="solid"/>
                </a:ln>
                <a:solidFill>
                  <a:schemeClr val="accent2">
                    <a:lumMod val="40000"/>
                    <a:lumOff val="60000"/>
                  </a:schemeClr>
                </a:solidFill>
                <a:effectLst/>
              </a:rPr>
              <a:t>La Revisione dei prezzi diventa strutturale </a:t>
            </a:r>
          </a:p>
        </p:txBody>
      </p:sp>
      <p:sp>
        <p:nvSpPr>
          <p:cNvPr id="9" name="CasellaDiTesto 8">
            <a:extLst>
              <a:ext uri="{FF2B5EF4-FFF2-40B4-BE49-F238E27FC236}">
                <a16:creationId xmlns:a16="http://schemas.microsoft.com/office/drawing/2014/main" xmlns="" id="{456EEBB9-932A-026E-FB7F-97887045E69D}"/>
              </a:ext>
            </a:extLst>
          </p:cNvPr>
          <p:cNvSpPr txBox="1"/>
          <p:nvPr/>
        </p:nvSpPr>
        <p:spPr>
          <a:xfrm>
            <a:off x="304158" y="5307808"/>
            <a:ext cx="11661178" cy="1231106"/>
          </a:xfrm>
          <a:prstGeom prst="rect">
            <a:avLst/>
          </a:prstGeom>
          <a:noFill/>
          <a:ln>
            <a:solidFill>
              <a:schemeClr val="tx1"/>
            </a:solidFill>
          </a:ln>
        </p:spPr>
        <p:txBody>
          <a:bodyPr wrap="square">
            <a:spAutoFit/>
          </a:bodyPr>
          <a:lstStyle/>
          <a:p>
            <a:pPr algn="l">
              <a:buNone/>
            </a:pPr>
            <a:r>
              <a:rPr lang="it-IT" sz="1200" b="1" i="0" dirty="0">
                <a:solidFill>
                  <a:srgbClr val="000000"/>
                </a:solidFill>
                <a:effectLst/>
                <a:latin typeface="Calibri" panose="020F0502020204030204" pitchFamily="34" charset="0"/>
              </a:rPr>
              <a:t>Art. 2. Clausole di revisione prezzi e equilibrio contrattuale</a:t>
            </a:r>
            <a:endParaRPr lang="it-IT" sz="1200" b="0" i="0" dirty="0">
              <a:solidFill>
                <a:srgbClr val="000000"/>
              </a:solidFill>
              <a:effectLst/>
              <a:latin typeface="Calibri" panose="020F0502020204030204" pitchFamily="34" charset="0"/>
            </a:endParaRPr>
          </a:p>
          <a:p>
            <a:pPr algn="just">
              <a:buNone/>
            </a:pPr>
            <a:r>
              <a:rPr lang="it-IT" sz="1200" b="1" i="0" dirty="0">
                <a:solidFill>
                  <a:srgbClr val="000000"/>
                </a:solidFill>
                <a:effectLst/>
                <a:latin typeface="Calibri" panose="020F0502020204030204" pitchFamily="34" charset="0"/>
              </a:rPr>
              <a:t>1</a:t>
            </a:r>
            <a:r>
              <a:rPr lang="it-IT" sz="1200" b="0" i="0" dirty="0">
                <a:solidFill>
                  <a:srgbClr val="000000"/>
                </a:solidFill>
                <a:effectLst/>
                <a:latin typeface="Calibri" panose="020F0502020204030204" pitchFamily="34" charset="0"/>
              </a:rPr>
              <a:t>. </a:t>
            </a:r>
            <a:r>
              <a:rPr lang="it-IT" sz="1200" b="1" i="0" dirty="0">
                <a:solidFill>
                  <a:srgbClr val="FF0000"/>
                </a:solidFill>
                <a:effectLst/>
                <a:latin typeface="Calibri" panose="020F0502020204030204" pitchFamily="34" charset="0"/>
              </a:rPr>
              <a:t>Nei documenti di gara iniziali delle procedure di affidamento, è obbligatorio l'inserimento di clausole di revisione dei prezzi, redatte conformemente ai requisiti del presente Allegato, al fine di fornire meccanismi automatici di riequilibrio contrattuale al verificarsi delle particolari condizioni di cui all'articolo 60, comma 2, del codice</a:t>
            </a:r>
            <a:r>
              <a:rPr lang="it-IT" sz="1200" b="0" i="0" dirty="0">
                <a:solidFill>
                  <a:srgbClr val="000000"/>
                </a:solidFill>
                <a:effectLst/>
                <a:latin typeface="Calibri" panose="020F0502020204030204" pitchFamily="34" charset="0"/>
              </a:rPr>
              <a:t>.</a:t>
            </a:r>
          </a:p>
          <a:p>
            <a:pPr algn="just">
              <a:buNone/>
            </a:pPr>
            <a:r>
              <a:rPr lang="it-IT" sz="1200" b="1" i="0" dirty="0">
                <a:solidFill>
                  <a:srgbClr val="000000"/>
                </a:solidFill>
                <a:effectLst/>
                <a:latin typeface="Calibri" panose="020F0502020204030204" pitchFamily="34" charset="0"/>
              </a:rPr>
              <a:t>2. Quando l'applicazione dell'articolo 60 del codice non garantisce il principio di conservazione dell'equilibrio contrattuale e non è possibile garantire il medesimo principio mediante rinegoziazione secondo buona fede</a:t>
            </a:r>
            <a:r>
              <a:rPr lang="it-IT" sz="1200" b="0" i="0" dirty="0">
                <a:solidFill>
                  <a:srgbClr val="000000"/>
                </a:solidFill>
                <a:effectLst/>
                <a:latin typeface="Calibri" panose="020F0502020204030204" pitchFamily="34" charset="0"/>
              </a:rPr>
              <a:t>, </a:t>
            </a:r>
            <a:r>
              <a:rPr lang="it-IT" sz="1200" b="1" i="0" u="sng" dirty="0">
                <a:solidFill>
                  <a:srgbClr val="000000"/>
                </a:solidFill>
                <a:effectLst/>
                <a:latin typeface="Calibri" panose="020F0502020204030204" pitchFamily="34" charset="0"/>
              </a:rPr>
              <a:t>è sempre fatta salva</a:t>
            </a:r>
            <a:r>
              <a:rPr lang="it-IT" sz="1200" b="0" i="0" dirty="0">
                <a:solidFill>
                  <a:srgbClr val="000000"/>
                </a:solidFill>
                <a:effectLst/>
                <a:latin typeface="Calibri" panose="020F0502020204030204" pitchFamily="34" charset="0"/>
              </a:rPr>
              <a:t>, ai sensi dell'articolo 12, comma 1, lettera b), </a:t>
            </a:r>
            <a:r>
              <a:rPr lang="it-IT" sz="1200" b="1" i="0" u="sng" dirty="0">
                <a:solidFill>
                  <a:srgbClr val="000000"/>
                </a:solidFill>
                <a:effectLst/>
                <a:latin typeface="Calibri" panose="020F0502020204030204" pitchFamily="34" charset="0"/>
              </a:rPr>
              <a:t>la possibilità per la stazione appaltante o l'appaltatore di invocare la risoluzione per eccessiva onerosità sopravvenuta del contratto</a:t>
            </a:r>
            <a:r>
              <a:rPr lang="it-IT" sz="1200" b="0" i="0" u="sng" dirty="0">
                <a:solidFill>
                  <a:srgbClr val="000000"/>
                </a:solidFill>
                <a:effectLst/>
                <a:latin typeface="Calibri" panose="020F0502020204030204" pitchFamily="34" charset="0"/>
              </a:rPr>
              <a:t>.</a:t>
            </a:r>
            <a:r>
              <a:rPr lang="it-IT" sz="1200" b="0" i="0" dirty="0">
                <a:solidFill>
                  <a:srgbClr val="000000"/>
                </a:solidFill>
                <a:effectLst/>
                <a:latin typeface="Calibri" panose="020F0502020204030204" pitchFamily="34" charset="0"/>
              </a:rPr>
              <a:t> In tutti i casi di risoluzione del contratto ai sensi del presente comma, si applica l'</a:t>
            </a:r>
            <a:r>
              <a:rPr lang="it-IT" sz="1200" b="0" i="0" dirty="0">
                <a:solidFill>
                  <a:srgbClr val="000000"/>
                </a:solidFill>
                <a:effectLst/>
                <a:latin typeface="Calibri" panose="020F0502020204030204" pitchFamily="34" charset="0"/>
                <a:hlinkClick r:id="rId8"/>
              </a:rPr>
              <a:t>articolo 122</a:t>
            </a:r>
            <a:r>
              <a:rPr lang="it-IT" b="0" i="0" dirty="0">
                <a:solidFill>
                  <a:srgbClr val="000000"/>
                </a:solidFill>
                <a:effectLst/>
                <a:latin typeface="Calibri" panose="020F0502020204030204" pitchFamily="34" charset="0"/>
                <a:hlinkClick r:id="rId8"/>
              </a:rPr>
              <a:t>, comma 5, del codice</a:t>
            </a:r>
            <a:r>
              <a:rPr lang="it-IT" b="0" i="0" dirty="0">
                <a:solidFill>
                  <a:srgbClr val="000000"/>
                </a:solidFill>
                <a:effectLst/>
                <a:latin typeface="Calibri" panose="020F0502020204030204" pitchFamily="34" charset="0"/>
              </a:rPr>
              <a:t>.</a:t>
            </a:r>
          </a:p>
        </p:txBody>
      </p:sp>
    </p:spTree>
    <p:extLst>
      <p:ext uri="{BB962C8B-B14F-4D97-AF65-F5344CB8AC3E}">
        <p14:creationId xmlns:p14="http://schemas.microsoft.com/office/powerpoint/2010/main" xmlns="" val="196376938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9001"/>
            <a:lum/>
          </a:blip>
          <a:srcRect/>
          <a:stretch>
            <a:fillRect t="-24000" b="-24000"/>
          </a:stretch>
        </a:blipFill>
        <a:effectLst/>
      </p:bgPr>
    </p:bg>
    <p:spTree>
      <p:nvGrpSpPr>
        <p:cNvPr id="1" name="Shape 119">
          <a:extLst>
            <a:ext uri="{FF2B5EF4-FFF2-40B4-BE49-F238E27FC236}">
              <a16:creationId xmlns:a16="http://schemas.microsoft.com/office/drawing/2014/main" xmlns="" id="{A6009FFF-4D60-3C93-35A7-A813CA9B0E39}"/>
            </a:ext>
          </a:extLst>
        </p:cNvPr>
        <p:cNvGrpSpPr/>
        <p:nvPr/>
      </p:nvGrpSpPr>
      <p:grpSpPr>
        <a:xfrm>
          <a:off x="0" y="0"/>
          <a:ext cx="0" cy="0"/>
          <a:chOff x="0" y="0"/>
          <a:chExt cx="0" cy="0"/>
        </a:xfrm>
      </p:grpSpPr>
      <p:sp>
        <p:nvSpPr>
          <p:cNvPr id="120" name="Google Shape;120;p2">
            <a:extLst>
              <a:ext uri="{FF2B5EF4-FFF2-40B4-BE49-F238E27FC236}">
                <a16:creationId xmlns:a16="http://schemas.microsoft.com/office/drawing/2014/main" xmlns="" id="{B2CEFC59-8AB9-D026-0C92-A8AB376DE542}"/>
              </a:ext>
            </a:extLst>
          </p:cNvPr>
          <p:cNvSpPr txBox="1">
            <a:spLocks noGrp="1"/>
          </p:cNvSpPr>
          <p:nvPr>
            <p:ph type="title"/>
          </p:nvPr>
        </p:nvSpPr>
        <p:spPr>
          <a:xfrm>
            <a:off x="518709" y="-186825"/>
            <a:ext cx="10749367" cy="1208868"/>
          </a:xfrm>
          <a:prstGeom prst="rect">
            <a:avLst/>
          </a:prstGeom>
          <a:noFill/>
          <a:ln>
            <a:noFill/>
          </a:ln>
        </p:spPr>
        <p:txBody>
          <a:bodyPr spcFirstLastPara="1" wrap="square" lIns="91425" tIns="45700" rIns="91425" bIns="45700" anchor="b" anchorCtr="0">
            <a:normAutofit/>
          </a:bodyPr>
          <a:lstStyle/>
          <a:p>
            <a:pPr marL="0" lvl="0" indent="0" algn="l" rtl="0">
              <a:spcBef>
                <a:spcPts val="0"/>
              </a:spcBef>
              <a:spcAft>
                <a:spcPts val="0"/>
              </a:spcAft>
              <a:buClr>
                <a:srgbClr val="FFFFFF"/>
              </a:buClr>
              <a:buSzPts val="3200"/>
              <a:buFont typeface="Arial"/>
              <a:buNone/>
            </a:pPr>
            <a:r>
              <a:rPr lang="it-IT" sz="2800" b="1" dirty="0">
                <a:solidFill>
                  <a:srgbClr val="FFFFFF"/>
                </a:solidFill>
                <a:latin typeface="Arial"/>
                <a:cs typeface="Arial"/>
                <a:sym typeface="Arial"/>
              </a:rPr>
              <a:t>DLGS 36/2023</a:t>
            </a:r>
            <a:endParaRPr lang="it-IT" sz="2800" dirty="0"/>
          </a:p>
        </p:txBody>
      </p:sp>
      <p:sp>
        <p:nvSpPr>
          <p:cNvPr id="2" name="Segnaposto numero diapositiva 1">
            <a:extLst>
              <a:ext uri="{FF2B5EF4-FFF2-40B4-BE49-F238E27FC236}">
                <a16:creationId xmlns:a16="http://schemas.microsoft.com/office/drawing/2014/main" xmlns="" id="{B63B3D12-DA76-25A4-B921-C250D64841B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16</a:t>
            </a:fld>
            <a:endParaRPr lang="it-IT"/>
          </a:p>
        </p:txBody>
      </p:sp>
      <p:sp>
        <p:nvSpPr>
          <p:cNvPr id="7" name="Rettangolo 6">
            <a:extLst>
              <a:ext uri="{FF2B5EF4-FFF2-40B4-BE49-F238E27FC236}">
                <a16:creationId xmlns:a16="http://schemas.microsoft.com/office/drawing/2014/main" xmlns="" id="{16689E47-F980-57A6-F0FA-69F01F649821}"/>
              </a:ext>
            </a:extLst>
          </p:cNvPr>
          <p:cNvSpPr/>
          <p:nvPr/>
        </p:nvSpPr>
        <p:spPr>
          <a:xfrm>
            <a:off x="-105649" y="1262927"/>
            <a:ext cx="12181692" cy="417312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it-IT"/>
          </a:p>
        </p:txBody>
      </p:sp>
      <p:graphicFrame>
        <p:nvGraphicFramePr>
          <p:cNvPr id="4" name="Diagramma 3">
            <a:extLst>
              <a:ext uri="{FF2B5EF4-FFF2-40B4-BE49-F238E27FC236}">
                <a16:creationId xmlns:a16="http://schemas.microsoft.com/office/drawing/2014/main" xmlns="" id="{AF4FF637-1D4B-286F-7F57-62CD0E3FE670}"/>
              </a:ext>
            </a:extLst>
          </p:cNvPr>
          <p:cNvGraphicFramePr/>
          <p:nvPr>
            <p:extLst>
              <p:ext uri="{D42A27DB-BD31-4B8C-83A1-F6EECF244321}">
                <p14:modId xmlns:p14="http://schemas.microsoft.com/office/powerpoint/2010/main" xmlns="" val="2501817463"/>
              </p:ext>
            </p:extLst>
          </p:nvPr>
        </p:nvGraphicFramePr>
        <p:xfrm>
          <a:off x="321733" y="1396939"/>
          <a:ext cx="11548533"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xmlns="" val="20544075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graphicEl>
                                              <a:dgm id="{B43ECD17-64FA-2944-B159-3E60CE846623}"/>
                                            </p:graphicEl>
                                          </p:spTgt>
                                        </p:tgtEl>
                                        <p:attrNameLst>
                                          <p:attrName>style.visibility</p:attrName>
                                        </p:attrNameLst>
                                      </p:cBhvr>
                                      <p:to>
                                        <p:strVal val="visible"/>
                                      </p:to>
                                    </p:set>
                                    <p:anim calcmode="lin" valueType="num">
                                      <p:cBhvr additive="base">
                                        <p:cTn id="7" dur="500" fill="hold"/>
                                        <p:tgtEl>
                                          <p:spTgt spid="4">
                                            <p:graphicEl>
                                              <a:dgm id="{B43ECD17-64FA-2944-B159-3E60CE846623}"/>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graphicEl>
                                              <a:dgm id="{B43ECD17-64FA-2944-B159-3E60CE846623}"/>
                                            </p:graphic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
                                            <p:graphicEl>
                                              <a:dgm id="{6236F7F7-CCD2-9F46-9907-6B716DEB598B}"/>
                                            </p:graphicEl>
                                          </p:spTgt>
                                        </p:tgtEl>
                                        <p:attrNameLst>
                                          <p:attrName>style.visibility</p:attrName>
                                        </p:attrNameLst>
                                      </p:cBhvr>
                                      <p:to>
                                        <p:strVal val="visible"/>
                                      </p:to>
                                    </p:set>
                                    <p:anim calcmode="lin" valueType="num">
                                      <p:cBhvr additive="base">
                                        <p:cTn id="12" dur="500" fill="hold"/>
                                        <p:tgtEl>
                                          <p:spTgt spid="4">
                                            <p:graphicEl>
                                              <a:dgm id="{6236F7F7-CCD2-9F46-9907-6B716DEB598B}"/>
                                            </p:graphicEl>
                                          </p:spTgt>
                                        </p:tgtEl>
                                        <p:attrNameLst>
                                          <p:attrName>ppt_x</p:attrName>
                                        </p:attrNameLst>
                                      </p:cBhvr>
                                      <p:tavLst>
                                        <p:tav tm="0">
                                          <p:val>
                                            <p:strVal val="#ppt_x"/>
                                          </p:val>
                                        </p:tav>
                                        <p:tav tm="100000">
                                          <p:val>
                                            <p:strVal val="#ppt_x"/>
                                          </p:val>
                                        </p:tav>
                                      </p:tavLst>
                                    </p:anim>
                                    <p:anim calcmode="lin" valueType="num">
                                      <p:cBhvr additive="base">
                                        <p:cTn id="13" dur="500" fill="hold"/>
                                        <p:tgtEl>
                                          <p:spTgt spid="4">
                                            <p:graphicEl>
                                              <a:dgm id="{6236F7F7-CCD2-9F46-9907-6B716DEB598B}"/>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Dgm bld="lvlAtOnce"/>
        </p:bldSub>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9001"/>
            <a:lum/>
          </a:blip>
          <a:srcRect/>
          <a:stretch>
            <a:fillRect t="-24000" b="-24000"/>
          </a:stretch>
        </a:blipFill>
        <a:effectLst/>
      </p:bgPr>
    </p:bg>
    <p:spTree>
      <p:nvGrpSpPr>
        <p:cNvPr id="1" name="Shape 119">
          <a:extLst>
            <a:ext uri="{FF2B5EF4-FFF2-40B4-BE49-F238E27FC236}">
              <a16:creationId xmlns:a16="http://schemas.microsoft.com/office/drawing/2014/main" xmlns="" id="{7DAE98DB-3E7C-103E-72CE-5BF62EC43885}"/>
            </a:ext>
          </a:extLst>
        </p:cNvPr>
        <p:cNvGrpSpPr/>
        <p:nvPr/>
      </p:nvGrpSpPr>
      <p:grpSpPr>
        <a:xfrm>
          <a:off x="0" y="0"/>
          <a:ext cx="0" cy="0"/>
          <a:chOff x="0" y="0"/>
          <a:chExt cx="0" cy="0"/>
        </a:xfrm>
      </p:grpSpPr>
      <p:sp>
        <p:nvSpPr>
          <p:cNvPr id="120" name="Google Shape;120;p2">
            <a:extLst>
              <a:ext uri="{FF2B5EF4-FFF2-40B4-BE49-F238E27FC236}">
                <a16:creationId xmlns:a16="http://schemas.microsoft.com/office/drawing/2014/main" xmlns="" id="{535695DC-DC67-0DC8-D7B7-BD97C2E9EE6B}"/>
              </a:ext>
            </a:extLst>
          </p:cNvPr>
          <p:cNvSpPr txBox="1">
            <a:spLocks noGrp="1"/>
          </p:cNvSpPr>
          <p:nvPr>
            <p:ph type="title"/>
          </p:nvPr>
        </p:nvSpPr>
        <p:spPr>
          <a:xfrm>
            <a:off x="518709" y="-186825"/>
            <a:ext cx="10749367" cy="1208868"/>
          </a:xfrm>
          <a:prstGeom prst="rect">
            <a:avLst/>
          </a:prstGeom>
          <a:noFill/>
          <a:ln>
            <a:noFill/>
          </a:ln>
        </p:spPr>
        <p:txBody>
          <a:bodyPr spcFirstLastPara="1" wrap="square" lIns="91425" tIns="45700" rIns="91425" bIns="45700" anchor="b" anchorCtr="0">
            <a:normAutofit/>
          </a:bodyPr>
          <a:lstStyle/>
          <a:p>
            <a:pPr marL="0" lvl="0" indent="0" algn="l" rtl="0">
              <a:spcBef>
                <a:spcPts val="0"/>
              </a:spcBef>
              <a:spcAft>
                <a:spcPts val="0"/>
              </a:spcAft>
              <a:buClr>
                <a:srgbClr val="FFFFFF"/>
              </a:buClr>
              <a:buSzPts val="3200"/>
              <a:buFont typeface="Arial"/>
              <a:buNone/>
            </a:pPr>
            <a:r>
              <a:rPr lang="it-IT" sz="2800" b="1" dirty="0">
                <a:solidFill>
                  <a:srgbClr val="FFFFFF"/>
                </a:solidFill>
                <a:latin typeface="Arial"/>
                <a:cs typeface="Arial"/>
                <a:sym typeface="Arial"/>
              </a:rPr>
              <a:t>DLGS 36/2023</a:t>
            </a:r>
            <a:endParaRPr lang="it-IT" sz="2800" dirty="0"/>
          </a:p>
        </p:txBody>
      </p:sp>
      <p:sp>
        <p:nvSpPr>
          <p:cNvPr id="2" name="Segnaposto numero diapositiva 1">
            <a:extLst>
              <a:ext uri="{FF2B5EF4-FFF2-40B4-BE49-F238E27FC236}">
                <a16:creationId xmlns:a16="http://schemas.microsoft.com/office/drawing/2014/main" xmlns="" id="{8F60C6B4-681E-B402-C475-5C665DBDB5E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17</a:t>
            </a:fld>
            <a:endParaRPr lang="it-IT"/>
          </a:p>
        </p:txBody>
      </p:sp>
      <p:sp>
        <p:nvSpPr>
          <p:cNvPr id="7" name="Rettangolo 6">
            <a:extLst>
              <a:ext uri="{FF2B5EF4-FFF2-40B4-BE49-F238E27FC236}">
                <a16:creationId xmlns:a16="http://schemas.microsoft.com/office/drawing/2014/main" xmlns="" id="{5CB8DF2D-A894-CE86-4C96-839308E66CB1}"/>
              </a:ext>
            </a:extLst>
          </p:cNvPr>
          <p:cNvSpPr/>
          <p:nvPr/>
        </p:nvSpPr>
        <p:spPr>
          <a:xfrm>
            <a:off x="-105649" y="1262927"/>
            <a:ext cx="12181692" cy="417312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it-IT"/>
          </a:p>
        </p:txBody>
      </p:sp>
      <p:graphicFrame>
        <p:nvGraphicFramePr>
          <p:cNvPr id="4" name="Diagramma 3">
            <a:extLst>
              <a:ext uri="{FF2B5EF4-FFF2-40B4-BE49-F238E27FC236}">
                <a16:creationId xmlns:a16="http://schemas.microsoft.com/office/drawing/2014/main" xmlns="" id="{9EBF7241-4626-7120-8A97-34A53FE2127F}"/>
              </a:ext>
            </a:extLst>
          </p:cNvPr>
          <p:cNvGraphicFramePr/>
          <p:nvPr>
            <p:extLst>
              <p:ext uri="{D42A27DB-BD31-4B8C-83A1-F6EECF244321}">
                <p14:modId xmlns:p14="http://schemas.microsoft.com/office/powerpoint/2010/main" xmlns="" val="3278566371"/>
              </p:ext>
            </p:extLst>
          </p:nvPr>
        </p:nvGraphicFramePr>
        <p:xfrm>
          <a:off x="210930" y="1380067"/>
          <a:ext cx="11548533" cy="485133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xmlns="" val="372205002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graphicEl>
                                              <a:dgm id="{6BC26144-E3DF-6F45-967C-A1770300A91A}"/>
                                            </p:graphicEl>
                                          </p:spTgt>
                                        </p:tgtEl>
                                        <p:attrNameLst>
                                          <p:attrName>style.visibility</p:attrName>
                                        </p:attrNameLst>
                                      </p:cBhvr>
                                      <p:to>
                                        <p:strVal val="visible"/>
                                      </p:to>
                                    </p:set>
                                    <p:anim calcmode="lin" valueType="num">
                                      <p:cBhvr additive="base">
                                        <p:cTn id="7" dur="500" fill="hold"/>
                                        <p:tgtEl>
                                          <p:spTgt spid="4">
                                            <p:graphicEl>
                                              <a:dgm id="{6BC26144-E3DF-6F45-967C-A1770300A91A}"/>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graphicEl>
                                              <a:dgm id="{6BC26144-E3DF-6F45-967C-A1770300A91A}"/>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graphicEl>
                                              <a:dgm id="{F333E450-2909-604C-A58C-DDAC66568675}"/>
                                            </p:graphicEl>
                                          </p:spTgt>
                                        </p:tgtEl>
                                        <p:attrNameLst>
                                          <p:attrName>style.visibility</p:attrName>
                                        </p:attrNameLst>
                                      </p:cBhvr>
                                      <p:to>
                                        <p:strVal val="visible"/>
                                      </p:to>
                                    </p:set>
                                    <p:anim calcmode="lin" valueType="num">
                                      <p:cBhvr additive="base">
                                        <p:cTn id="13" dur="500" fill="hold"/>
                                        <p:tgtEl>
                                          <p:spTgt spid="4">
                                            <p:graphicEl>
                                              <a:dgm id="{F333E450-2909-604C-A58C-DDAC66568675}"/>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graphicEl>
                                              <a:dgm id="{F333E450-2909-604C-A58C-DDAC66568675}"/>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Dgm bld="lvlAtOnce"/>
        </p:bldSub>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9001"/>
            <a:lum/>
          </a:blip>
          <a:srcRect/>
          <a:stretch>
            <a:fillRect t="-24000" b="-24000"/>
          </a:stretch>
        </a:blipFill>
        <a:effectLst/>
      </p:bgPr>
    </p:bg>
    <p:spTree>
      <p:nvGrpSpPr>
        <p:cNvPr id="1" name="Shape 119">
          <a:extLst>
            <a:ext uri="{FF2B5EF4-FFF2-40B4-BE49-F238E27FC236}">
              <a16:creationId xmlns:a16="http://schemas.microsoft.com/office/drawing/2014/main" xmlns="" id="{53BAA77C-3720-03C4-E967-54C3B13BF495}"/>
            </a:ext>
          </a:extLst>
        </p:cNvPr>
        <p:cNvGrpSpPr/>
        <p:nvPr/>
      </p:nvGrpSpPr>
      <p:grpSpPr>
        <a:xfrm>
          <a:off x="0" y="0"/>
          <a:ext cx="0" cy="0"/>
          <a:chOff x="0" y="0"/>
          <a:chExt cx="0" cy="0"/>
        </a:xfrm>
      </p:grpSpPr>
      <p:sp>
        <p:nvSpPr>
          <p:cNvPr id="120" name="Google Shape;120;p2">
            <a:extLst>
              <a:ext uri="{FF2B5EF4-FFF2-40B4-BE49-F238E27FC236}">
                <a16:creationId xmlns:a16="http://schemas.microsoft.com/office/drawing/2014/main" xmlns="" id="{B9F7D6E8-D399-1151-A088-8A20207D955D}"/>
              </a:ext>
            </a:extLst>
          </p:cNvPr>
          <p:cNvSpPr txBox="1">
            <a:spLocks noGrp="1"/>
          </p:cNvSpPr>
          <p:nvPr>
            <p:ph type="title"/>
          </p:nvPr>
        </p:nvSpPr>
        <p:spPr>
          <a:xfrm>
            <a:off x="518709" y="-186825"/>
            <a:ext cx="10749367" cy="1208868"/>
          </a:xfrm>
          <a:prstGeom prst="rect">
            <a:avLst/>
          </a:prstGeom>
          <a:noFill/>
          <a:ln>
            <a:noFill/>
          </a:ln>
        </p:spPr>
        <p:txBody>
          <a:bodyPr spcFirstLastPara="1" wrap="square" lIns="91425" tIns="45700" rIns="91425" bIns="45700" anchor="b" anchorCtr="0">
            <a:normAutofit/>
          </a:bodyPr>
          <a:lstStyle/>
          <a:p>
            <a:pPr marL="0" lvl="0" indent="0" algn="l" rtl="0">
              <a:spcBef>
                <a:spcPts val="0"/>
              </a:spcBef>
              <a:spcAft>
                <a:spcPts val="0"/>
              </a:spcAft>
              <a:buClr>
                <a:srgbClr val="FFFFFF"/>
              </a:buClr>
              <a:buSzPts val="3200"/>
              <a:buFont typeface="Arial"/>
              <a:buNone/>
            </a:pPr>
            <a:r>
              <a:rPr lang="it-IT" sz="2800" b="1" dirty="0">
                <a:solidFill>
                  <a:srgbClr val="FFFFFF"/>
                </a:solidFill>
                <a:latin typeface="Arial"/>
                <a:cs typeface="Arial"/>
                <a:sym typeface="Arial"/>
              </a:rPr>
              <a:t>DLGS 36/2023</a:t>
            </a:r>
            <a:endParaRPr lang="it-IT" sz="2800" dirty="0"/>
          </a:p>
        </p:txBody>
      </p:sp>
      <p:sp>
        <p:nvSpPr>
          <p:cNvPr id="2" name="Segnaposto numero diapositiva 1">
            <a:extLst>
              <a:ext uri="{FF2B5EF4-FFF2-40B4-BE49-F238E27FC236}">
                <a16:creationId xmlns:a16="http://schemas.microsoft.com/office/drawing/2014/main" xmlns="" id="{FD828D8C-FCA0-7BBD-54B7-17A0EEB5B4C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18</a:t>
            </a:fld>
            <a:endParaRPr lang="it-IT"/>
          </a:p>
        </p:txBody>
      </p:sp>
      <p:sp>
        <p:nvSpPr>
          <p:cNvPr id="7" name="Rettangolo 6">
            <a:extLst>
              <a:ext uri="{FF2B5EF4-FFF2-40B4-BE49-F238E27FC236}">
                <a16:creationId xmlns:a16="http://schemas.microsoft.com/office/drawing/2014/main" xmlns="" id="{C1FD4C2D-6684-F02A-DC73-1D2918D0EED3}"/>
              </a:ext>
            </a:extLst>
          </p:cNvPr>
          <p:cNvSpPr/>
          <p:nvPr/>
        </p:nvSpPr>
        <p:spPr>
          <a:xfrm>
            <a:off x="-105649" y="1262927"/>
            <a:ext cx="12181692" cy="417312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it-IT"/>
          </a:p>
        </p:txBody>
      </p:sp>
      <p:graphicFrame>
        <p:nvGraphicFramePr>
          <p:cNvPr id="4" name="Diagramma 3">
            <a:extLst>
              <a:ext uri="{FF2B5EF4-FFF2-40B4-BE49-F238E27FC236}">
                <a16:creationId xmlns:a16="http://schemas.microsoft.com/office/drawing/2014/main" xmlns="" id="{65D16590-49B8-819C-AF59-11286C3CDA9E}"/>
              </a:ext>
            </a:extLst>
          </p:cNvPr>
          <p:cNvGraphicFramePr/>
          <p:nvPr>
            <p:extLst>
              <p:ext uri="{D42A27DB-BD31-4B8C-83A1-F6EECF244321}">
                <p14:modId xmlns:p14="http://schemas.microsoft.com/office/powerpoint/2010/main" xmlns="" val="3079264776"/>
              </p:ext>
            </p:extLst>
          </p:nvPr>
        </p:nvGraphicFramePr>
        <p:xfrm>
          <a:off x="254000" y="1421952"/>
          <a:ext cx="11548533" cy="290874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5" name="Diagramma 4">
            <a:extLst>
              <a:ext uri="{FF2B5EF4-FFF2-40B4-BE49-F238E27FC236}">
                <a16:creationId xmlns:a16="http://schemas.microsoft.com/office/drawing/2014/main" xmlns="" id="{D86385B3-BBC6-8FDA-F296-3F5ABF9C8B4E}"/>
              </a:ext>
            </a:extLst>
          </p:cNvPr>
          <p:cNvGraphicFramePr/>
          <p:nvPr>
            <p:extLst>
              <p:ext uri="{D42A27DB-BD31-4B8C-83A1-F6EECF244321}">
                <p14:modId xmlns:p14="http://schemas.microsoft.com/office/powerpoint/2010/main" xmlns="" val="3521739668"/>
              </p:ext>
            </p:extLst>
          </p:nvPr>
        </p:nvGraphicFramePr>
        <p:xfrm>
          <a:off x="587188" y="3970866"/>
          <a:ext cx="11604812" cy="278424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xmlns="" val="321975856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graphicEl>
                                              <a:dgm id="{ED930600-98E1-014F-9559-F80F3B6480CF}"/>
                                            </p:graphicEl>
                                          </p:spTgt>
                                        </p:tgtEl>
                                        <p:attrNameLst>
                                          <p:attrName>style.visibility</p:attrName>
                                        </p:attrNameLst>
                                      </p:cBhvr>
                                      <p:to>
                                        <p:strVal val="visible"/>
                                      </p:to>
                                    </p:set>
                                    <p:anim calcmode="lin" valueType="num">
                                      <p:cBhvr additive="base">
                                        <p:cTn id="7" dur="500" fill="hold"/>
                                        <p:tgtEl>
                                          <p:spTgt spid="4">
                                            <p:graphicEl>
                                              <a:dgm id="{ED930600-98E1-014F-9559-F80F3B6480CF}"/>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graphicEl>
                                              <a:dgm id="{ED930600-98E1-014F-9559-F80F3B6480CF}"/>
                                            </p:graphic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graphicEl>
                                              <a:dgm id="{9A28A3D5-AE95-6741-8EB6-0057B4D3818D}"/>
                                            </p:graphicEl>
                                          </p:spTgt>
                                        </p:tgtEl>
                                        <p:attrNameLst>
                                          <p:attrName>style.visibility</p:attrName>
                                        </p:attrNameLst>
                                      </p:cBhvr>
                                      <p:to>
                                        <p:strVal val="visible"/>
                                      </p:to>
                                    </p:set>
                                    <p:anim calcmode="lin" valueType="num">
                                      <p:cBhvr additive="base">
                                        <p:cTn id="11" dur="500" fill="hold"/>
                                        <p:tgtEl>
                                          <p:spTgt spid="4">
                                            <p:graphicEl>
                                              <a:dgm id="{9A28A3D5-AE95-6741-8EB6-0057B4D3818D}"/>
                                            </p:graphic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graphicEl>
                                              <a:dgm id="{9A28A3D5-AE95-6741-8EB6-0057B4D3818D}"/>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Dgm bld="lvlAtOnce"/>
        </p:bldSub>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9001"/>
            <a:lum/>
          </a:blip>
          <a:srcRect/>
          <a:stretch>
            <a:fillRect t="-24000" b="-24000"/>
          </a:stretch>
        </a:blipFill>
        <a:effectLst/>
      </p:bgPr>
    </p:bg>
    <p:spTree>
      <p:nvGrpSpPr>
        <p:cNvPr id="1" name="Shape 119">
          <a:extLst>
            <a:ext uri="{FF2B5EF4-FFF2-40B4-BE49-F238E27FC236}">
              <a16:creationId xmlns:a16="http://schemas.microsoft.com/office/drawing/2014/main" xmlns="" id="{01C95519-D644-69FA-A02A-DC7FDED0472D}"/>
            </a:ext>
          </a:extLst>
        </p:cNvPr>
        <p:cNvGrpSpPr/>
        <p:nvPr/>
      </p:nvGrpSpPr>
      <p:grpSpPr>
        <a:xfrm>
          <a:off x="0" y="0"/>
          <a:ext cx="0" cy="0"/>
          <a:chOff x="0" y="0"/>
          <a:chExt cx="0" cy="0"/>
        </a:xfrm>
      </p:grpSpPr>
      <p:sp>
        <p:nvSpPr>
          <p:cNvPr id="120" name="Google Shape;120;p2">
            <a:extLst>
              <a:ext uri="{FF2B5EF4-FFF2-40B4-BE49-F238E27FC236}">
                <a16:creationId xmlns:a16="http://schemas.microsoft.com/office/drawing/2014/main" xmlns="" id="{A8C3A739-C78F-F889-5C60-F3639B4A67C6}"/>
              </a:ext>
            </a:extLst>
          </p:cNvPr>
          <p:cNvSpPr txBox="1">
            <a:spLocks noGrp="1"/>
          </p:cNvSpPr>
          <p:nvPr>
            <p:ph type="title"/>
          </p:nvPr>
        </p:nvSpPr>
        <p:spPr>
          <a:xfrm>
            <a:off x="518709" y="-186825"/>
            <a:ext cx="10749367" cy="1208868"/>
          </a:xfrm>
          <a:prstGeom prst="rect">
            <a:avLst/>
          </a:prstGeom>
          <a:noFill/>
          <a:ln>
            <a:noFill/>
          </a:ln>
        </p:spPr>
        <p:txBody>
          <a:bodyPr spcFirstLastPara="1" wrap="square" lIns="91425" tIns="45700" rIns="91425" bIns="45700" anchor="b" anchorCtr="0">
            <a:normAutofit/>
          </a:bodyPr>
          <a:lstStyle/>
          <a:p>
            <a:pPr marL="0" lvl="0" indent="0" algn="l" rtl="0">
              <a:spcBef>
                <a:spcPts val="0"/>
              </a:spcBef>
              <a:spcAft>
                <a:spcPts val="0"/>
              </a:spcAft>
              <a:buClr>
                <a:srgbClr val="FFFFFF"/>
              </a:buClr>
              <a:buSzPts val="3200"/>
              <a:buFont typeface="Arial"/>
              <a:buNone/>
            </a:pPr>
            <a:r>
              <a:rPr lang="it-IT" sz="2800" b="1" dirty="0">
                <a:solidFill>
                  <a:srgbClr val="FFFFFF"/>
                </a:solidFill>
                <a:latin typeface="Arial"/>
                <a:cs typeface="Arial"/>
                <a:sym typeface="Arial"/>
              </a:rPr>
              <a:t>DLGS 36/2023 – Allegato II.2-bis</a:t>
            </a:r>
            <a:endParaRPr lang="it-IT" sz="2800" dirty="0"/>
          </a:p>
        </p:txBody>
      </p:sp>
      <p:sp>
        <p:nvSpPr>
          <p:cNvPr id="2" name="Segnaposto numero diapositiva 1">
            <a:extLst>
              <a:ext uri="{FF2B5EF4-FFF2-40B4-BE49-F238E27FC236}">
                <a16:creationId xmlns:a16="http://schemas.microsoft.com/office/drawing/2014/main" xmlns="" id="{7E92CE6D-329C-9406-77A6-D9099485E8F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19</a:t>
            </a:fld>
            <a:endParaRPr lang="it-IT"/>
          </a:p>
        </p:txBody>
      </p:sp>
      <p:sp>
        <p:nvSpPr>
          <p:cNvPr id="7" name="Rettangolo 6">
            <a:extLst>
              <a:ext uri="{FF2B5EF4-FFF2-40B4-BE49-F238E27FC236}">
                <a16:creationId xmlns:a16="http://schemas.microsoft.com/office/drawing/2014/main" xmlns="" id="{DA15A95C-E5A0-CCF1-EB6D-BD4BE310F0D9}"/>
              </a:ext>
            </a:extLst>
          </p:cNvPr>
          <p:cNvSpPr/>
          <p:nvPr/>
        </p:nvSpPr>
        <p:spPr>
          <a:xfrm>
            <a:off x="-105649" y="1262927"/>
            <a:ext cx="12181692" cy="417312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it-IT"/>
          </a:p>
        </p:txBody>
      </p:sp>
      <p:pic>
        <p:nvPicPr>
          <p:cNvPr id="6" name="Immagine 5">
            <a:extLst>
              <a:ext uri="{FF2B5EF4-FFF2-40B4-BE49-F238E27FC236}">
                <a16:creationId xmlns:a16="http://schemas.microsoft.com/office/drawing/2014/main" xmlns="" id="{63A11E65-3776-F14D-0716-C057139E906A}"/>
              </a:ext>
            </a:extLst>
          </p:cNvPr>
          <p:cNvPicPr>
            <a:picLocks noChangeAspect="1"/>
          </p:cNvPicPr>
          <p:nvPr/>
        </p:nvPicPr>
        <p:blipFill>
          <a:blip r:embed="rId4"/>
          <a:stretch>
            <a:fillRect/>
          </a:stretch>
        </p:blipFill>
        <p:spPr>
          <a:xfrm>
            <a:off x="1147585" y="1449998"/>
            <a:ext cx="9675224" cy="5271479"/>
          </a:xfrm>
          <a:prstGeom prst="rect">
            <a:avLst/>
          </a:prstGeom>
        </p:spPr>
      </p:pic>
    </p:spTree>
    <p:extLst>
      <p:ext uri="{BB962C8B-B14F-4D97-AF65-F5344CB8AC3E}">
        <p14:creationId xmlns:p14="http://schemas.microsoft.com/office/powerpoint/2010/main" xmlns="" val="404110974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7">
          <a:extLst>
            <a:ext uri="{FF2B5EF4-FFF2-40B4-BE49-F238E27FC236}">
              <a16:creationId xmlns:a16="http://schemas.microsoft.com/office/drawing/2014/main" xmlns="" id="{AE073A8C-638C-AF3F-F41F-3160E92BE44C}"/>
            </a:ext>
          </a:extLst>
        </p:cNvPr>
        <p:cNvGrpSpPr/>
        <p:nvPr/>
      </p:nvGrpSpPr>
      <p:grpSpPr>
        <a:xfrm>
          <a:off x="0" y="0"/>
          <a:ext cx="0" cy="0"/>
          <a:chOff x="0" y="0"/>
          <a:chExt cx="0" cy="0"/>
        </a:xfrm>
      </p:grpSpPr>
      <p:sp>
        <p:nvSpPr>
          <p:cNvPr id="128" name="Google Shape;128;p3">
            <a:extLst>
              <a:ext uri="{FF2B5EF4-FFF2-40B4-BE49-F238E27FC236}">
                <a16:creationId xmlns:a16="http://schemas.microsoft.com/office/drawing/2014/main" xmlns="" id="{A7D576C7-6381-2DFE-7015-012060F8209C}"/>
              </a:ext>
            </a:extLst>
          </p:cNvPr>
          <p:cNvSpPr txBox="1">
            <a:spLocks noGrp="1"/>
          </p:cNvSpPr>
          <p:nvPr>
            <p:ph type="title"/>
          </p:nvPr>
        </p:nvSpPr>
        <p:spPr>
          <a:xfrm>
            <a:off x="142779" y="0"/>
            <a:ext cx="11399664" cy="1036646"/>
          </a:xfrm>
          <a:prstGeom prst="rect">
            <a:avLst/>
          </a:prstGeom>
          <a:noFill/>
          <a:ln>
            <a:noFill/>
          </a:ln>
        </p:spPr>
        <p:txBody>
          <a:bodyPr spcFirstLastPara="1" wrap="square" lIns="91425" tIns="45700" rIns="91425" bIns="45700" anchor="b" anchorCtr="0">
            <a:normAutofit/>
          </a:bodyPr>
          <a:lstStyle/>
          <a:p>
            <a:pPr lvl="0">
              <a:buClr>
                <a:srgbClr val="FFFFFF"/>
              </a:buClr>
              <a:buSzPts val="3200"/>
            </a:pPr>
            <a:r>
              <a:rPr lang="it-IT" sz="3200" b="1" dirty="0">
                <a:solidFill>
                  <a:srgbClr val="FFFFFF"/>
                </a:solidFill>
                <a:latin typeface="Arial"/>
                <a:cs typeface="Arial"/>
                <a:sym typeface="Arial"/>
              </a:rPr>
              <a:t>EVOLUZIONE DELL’ISTITUTO DELLA REVISIONE PREZZI</a:t>
            </a:r>
            <a:endParaRPr sz="3200" dirty="0"/>
          </a:p>
        </p:txBody>
      </p:sp>
      <p:sp>
        <p:nvSpPr>
          <p:cNvPr id="2" name="Segnaposto numero diapositiva 1">
            <a:extLst>
              <a:ext uri="{FF2B5EF4-FFF2-40B4-BE49-F238E27FC236}">
                <a16:creationId xmlns:a16="http://schemas.microsoft.com/office/drawing/2014/main" xmlns="" id="{2BE41C70-E1A2-3A1D-0B9D-AE504D6C6C3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2</a:t>
            </a:fld>
            <a:endParaRPr lang="it-IT"/>
          </a:p>
        </p:txBody>
      </p:sp>
      <p:graphicFrame>
        <p:nvGraphicFramePr>
          <p:cNvPr id="5" name="Tabella 4">
            <a:extLst>
              <a:ext uri="{FF2B5EF4-FFF2-40B4-BE49-F238E27FC236}">
                <a16:creationId xmlns:a16="http://schemas.microsoft.com/office/drawing/2014/main" xmlns="" id="{F30C3316-D3BB-661C-B0B5-75D4B6F31F35}"/>
              </a:ext>
            </a:extLst>
          </p:cNvPr>
          <p:cNvGraphicFramePr>
            <a:graphicFrameLocks noGrp="1"/>
          </p:cNvGraphicFramePr>
          <p:nvPr>
            <p:extLst>
              <p:ext uri="{D42A27DB-BD31-4B8C-83A1-F6EECF244321}">
                <p14:modId xmlns:p14="http://schemas.microsoft.com/office/powerpoint/2010/main" xmlns="" val="959597507"/>
              </p:ext>
            </p:extLst>
          </p:nvPr>
        </p:nvGraphicFramePr>
        <p:xfrm>
          <a:off x="100445" y="1491925"/>
          <a:ext cx="11991109" cy="4954192"/>
        </p:xfrm>
        <a:graphic>
          <a:graphicData uri="http://schemas.openxmlformats.org/drawingml/2006/table">
            <a:tbl>
              <a:tblPr firstRow="1" bandRow="1">
                <a:tableStyleId>{813DA1A4-A271-4764-B10B-1AA6A78C696E}</a:tableStyleId>
              </a:tblPr>
              <a:tblGrid>
                <a:gridCol w="595746">
                  <a:extLst>
                    <a:ext uri="{9D8B030D-6E8A-4147-A177-3AD203B41FA5}">
                      <a16:colId xmlns:a16="http://schemas.microsoft.com/office/drawing/2014/main" xmlns="" val="2260825948"/>
                    </a:ext>
                  </a:extLst>
                </a:gridCol>
                <a:gridCol w="2400300">
                  <a:extLst>
                    <a:ext uri="{9D8B030D-6E8A-4147-A177-3AD203B41FA5}">
                      <a16:colId xmlns:a16="http://schemas.microsoft.com/office/drawing/2014/main" xmlns="" val="3241281399"/>
                    </a:ext>
                  </a:extLst>
                </a:gridCol>
                <a:gridCol w="2202873">
                  <a:extLst>
                    <a:ext uri="{9D8B030D-6E8A-4147-A177-3AD203B41FA5}">
                      <a16:colId xmlns:a16="http://schemas.microsoft.com/office/drawing/2014/main" xmlns="" val="1877055031"/>
                    </a:ext>
                  </a:extLst>
                </a:gridCol>
                <a:gridCol w="6792190">
                  <a:extLst>
                    <a:ext uri="{9D8B030D-6E8A-4147-A177-3AD203B41FA5}">
                      <a16:colId xmlns:a16="http://schemas.microsoft.com/office/drawing/2014/main" xmlns="" val="1285765437"/>
                    </a:ext>
                  </a:extLst>
                </a:gridCol>
              </a:tblGrid>
              <a:tr h="291977">
                <a:tc>
                  <a:txBody>
                    <a:bodyPr/>
                    <a:lstStyle/>
                    <a:p>
                      <a:pPr algn="ctr" rtl="0" fontAlgn="ctr">
                        <a:buNone/>
                      </a:pPr>
                      <a:r>
                        <a:rPr lang="it-IT" sz="1100" b="1" u="none" strike="noStrike" dirty="0">
                          <a:effectLst/>
                        </a:rPr>
                        <a:t> </a:t>
                      </a:r>
                    </a:p>
                  </a:txBody>
                  <a:tcPr marL="7126" marR="7126" marT="7126" marB="0" anchor="ctr"/>
                </a:tc>
                <a:tc>
                  <a:txBody>
                    <a:bodyPr/>
                    <a:lstStyle/>
                    <a:p>
                      <a:pPr algn="ctr" rtl="0" fontAlgn="ctr">
                        <a:buNone/>
                      </a:pPr>
                      <a:r>
                        <a:rPr lang="it-IT" sz="1100" b="1" i="0" u="none" strike="noStrike" cap="none" dirty="0">
                          <a:solidFill>
                            <a:schemeClr val="lt1"/>
                          </a:solidFill>
                          <a:effectLst/>
                          <a:latin typeface="Segoe UI"/>
                          <a:cs typeface="Segoe UI"/>
                          <a:sym typeface="Arial"/>
                        </a:rPr>
                        <a:t>Norma</a:t>
                      </a:r>
                    </a:p>
                  </a:txBody>
                  <a:tcPr marL="7126" marR="7126" marT="7126" marB="0" anchor="ctr"/>
                </a:tc>
                <a:tc>
                  <a:txBody>
                    <a:bodyPr/>
                    <a:lstStyle/>
                    <a:p>
                      <a:pPr algn="ctr" rtl="0" fontAlgn="ctr">
                        <a:buNone/>
                      </a:pPr>
                      <a:r>
                        <a:rPr lang="it-IT" sz="1100" b="1" u="none" strike="noStrike" dirty="0">
                          <a:effectLst/>
                        </a:rPr>
                        <a:t>Regola dominante</a:t>
                      </a:r>
                      <a:endParaRPr lang="it-IT" sz="1100" b="1" i="0" u="none" strike="noStrike" dirty="0">
                        <a:solidFill>
                          <a:srgbClr val="000000"/>
                        </a:solidFill>
                        <a:effectLst/>
                        <a:latin typeface="Arial" panose="020B0604020202020204" pitchFamily="34" charset="0"/>
                      </a:endParaRPr>
                    </a:p>
                  </a:txBody>
                  <a:tcPr marL="7126" marR="7126" marT="7126" marB="0" anchor="ctr"/>
                </a:tc>
                <a:tc>
                  <a:txBody>
                    <a:bodyPr/>
                    <a:lstStyle/>
                    <a:p>
                      <a:pPr algn="ctr" rtl="0" fontAlgn="ctr">
                        <a:buNone/>
                      </a:pPr>
                      <a:r>
                        <a:rPr lang="it-IT" sz="1100" b="1" u="none" strike="noStrike" dirty="0">
                          <a:effectLst/>
                        </a:rPr>
                        <a:t>Note</a:t>
                      </a:r>
                      <a:endParaRPr lang="it-IT" sz="1100" b="1" i="0" u="none" strike="noStrike" dirty="0">
                        <a:solidFill>
                          <a:srgbClr val="000000"/>
                        </a:solidFill>
                        <a:effectLst/>
                        <a:latin typeface="Arial" panose="020B0604020202020204" pitchFamily="34" charset="0"/>
                      </a:endParaRPr>
                    </a:p>
                  </a:txBody>
                  <a:tcPr marL="7126" marR="7126" marT="7126" marB="0" anchor="ctr"/>
                </a:tc>
                <a:extLst>
                  <a:ext uri="{0D108BD9-81ED-4DB2-BD59-A6C34878D82A}">
                    <a16:rowId xmlns:a16="http://schemas.microsoft.com/office/drawing/2014/main" xmlns="" val="2138325423"/>
                  </a:ext>
                </a:extLst>
              </a:tr>
              <a:tr h="284351">
                <a:tc>
                  <a:txBody>
                    <a:bodyPr/>
                    <a:lstStyle/>
                    <a:p>
                      <a:pPr algn="ctr" rtl="0" fontAlgn="ctr">
                        <a:buNone/>
                      </a:pPr>
                      <a:r>
                        <a:rPr lang="it-IT" sz="1100" b="1" u="none" strike="noStrike" dirty="0">
                          <a:effectLst/>
                        </a:rPr>
                        <a:t>1865</a:t>
                      </a:r>
                      <a:endParaRPr lang="it-IT" sz="1100" b="1" i="0" u="none" strike="noStrike" dirty="0">
                        <a:solidFill>
                          <a:srgbClr val="000000"/>
                        </a:solidFill>
                        <a:effectLst/>
                        <a:latin typeface="Arial" panose="020B0604020202020204" pitchFamily="34" charset="0"/>
                      </a:endParaRPr>
                    </a:p>
                  </a:txBody>
                  <a:tcPr marL="7126" marR="7126" marT="7126" marB="0" anchor="ctr"/>
                </a:tc>
                <a:tc>
                  <a:txBody>
                    <a:bodyPr/>
                    <a:lstStyle/>
                    <a:p>
                      <a:pPr algn="l" rtl="0" fontAlgn="ctr">
                        <a:buNone/>
                      </a:pPr>
                      <a:r>
                        <a:rPr lang="it-IT" sz="1100" b="1" u="none" strike="noStrike" dirty="0">
                          <a:effectLst/>
                        </a:rPr>
                        <a:t>Legge 2248/1865, All. </a:t>
                      </a:r>
                      <a:r>
                        <a:rPr lang="it-IT" sz="1100" b="1" u="none" strike="noStrike" dirty="0" err="1">
                          <a:effectLst/>
                        </a:rPr>
                        <a:t>F</a:t>
                      </a:r>
                      <a:endParaRPr lang="it-IT" sz="1100" b="1" i="0" u="none" strike="noStrike" dirty="0">
                        <a:solidFill>
                          <a:srgbClr val="000000"/>
                        </a:solidFill>
                        <a:effectLst/>
                        <a:latin typeface="Arial" panose="020B0604020202020204" pitchFamily="34" charset="0"/>
                      </a:endParaRPr>
                    </a:p>
                  </a:txBody>
                  <a:tcPr marL="7126" marR="7126" marT="7126" marB="0" anchor="ctr"/>
                </a:tc>
                <a:tc>
                  <a:txBody>
                    <a:bodyPr/>
                    <a:lstStyle/>
                    <a:p>
                      <a:pPr algn="l" rtl="0" fontAlgn="ctr">
                        <a:buNone/>
                      </a:pPr>
                      <a:r>
                        <a:rPr lang="it-IT" sz="1100" u="none" strike="noStrike" dirty="0">
                          <a:effectLst/>
                        </a:rPr>
                        <a:t>Prezzo fisso e invariabile</a:t>
                      </a:r>
                      <a:endParaRPr lang="it-IT" sz="1100" b="0" i="0" u="none" strike="noStrike" dirty="0">
                        <a:solidFill>
                          <a:srgbClr val="000000"/>
                        </a:solidFill>
                        <a:effectLst/>
                        <a:latin typeface="Arial" panose="020B0604020202020204" pitchFamily="34" charset="0"/>
                      </a:endParaRPr>
                    </a:p>
                  </a:txBody>
                  <a:tcPr marL="7126" marR="7126" marT="7126" marB="0" anchor="ctr"/>
                </a:tc>
                <a:tc>
                  <a:txBody>
                    <a:bodyPr/>
                    <a:lstStyle/>
                    <a:p>
                      <a:pPr marL="0" marR="0" lvl="0" indent="0" algn="l" defTabSz="914400" rtl="0" eaLnBrk="1" fontAlgn="ctr" latinLnBrk="0" hangingPunct="1">
                        <a:lnSpc>
                          <a:spcPct val="100000"/>
                        </a:lnSpc>
                        <a:spcBef>
                          <a:spcPts val="0"/>
                        </a:spcBef>
                        <a:spcAft>
                          <a:spcPts val="0"/>
                        </a:spcAft>
                        <a:buClr>
                          <a:srgbClr val="000000"/>
                        </a:buClr>
                        <a:buSzTx/>
                        <a:buFont typeface="Arial"/>
                        <a:buNone/>
                        <a:tabLst/>
                        <a:defRPr/>
                      </a:pPr>
                      <a:r>
                        <a:rPr lang="it-IT" sz="1100" b="1" u="none" strike="noStrike" dirty="0">
                          <a:solidFill>
                            <a:srgbClr val="FF0000"/>
                          </a:solidFill>
                          <a:effectLst/>
                          <a:highlight>
                            <a:srgbClr val="FFFF00"/>
                          </a:highlight>
                        </a:rPr>
                        <a:t>Il rischio prezzo resta sull’appaltatore</a:t>
                      </a:r>
                      <a:r>
                        <a:rPr lang="it-IT" sz="1100" u="none" strike="noStrike" dirty="0">
                          <a:effectLst/>
                        </a:rPr>
                        <a:t>. </a:t>
                      </a:r>
                      <a:r>
                        <a:rPr lang="it-IT" sz="1100" b="1" dirty="0"/>
                        <a:t>Limite del quinto d’obbligo e diritto alla risoluzione</a:t>
                      </a:r>
                    </a:p>
                  </a:txBody>
                  <a:tcPr marL="7126" marR="7126" marT="7126" marB="0" anchor="ctr"/>
                </a:tc>
                <a:extLst>
                  <a:ext uri="{0D108BD9-81ED-4DB2-BD59-A6C34878D82A}">
                    <a16:rowId xmlns:a16="http://schemas.microsoft.com/office/drawing/2014/main" xmlns="" val="4017852015"/>
                  </a:ext>
                </a:extLst>
              </a:tr>
              <a:tr h="333126">
                <a:tc>
                  <a:txBody>
                    <a:bodyPr/>
                    <a:lstStyle/>
                    <a:p>
                      <a:pPr algn="ctr" rtl="0" fontAlgn="ctr">
                        <a:buNone/>
                      </a:pPr>
                      <a:r>
                        <a:rPr lang="it-IT" sz="1100" b="1" u="none" strike="noStrike" dirty="0">
                          <a:effectLst/>
                        </a:rPr>
                        <a:t>1895</a:t>
                      </a:r>
                      <a:endParaRPr lang="it-IT" sz="1100" b="1" i="0" u="none" strike="noStrike" dirty="0">
                        <a:solidFill>
                          <a:srgbClr val="000000"/>
                        </a:solidFill>
                        <a:effectLst/>
                        <a:latin typeface="Arial" panose="020B0604020202020204" pitchFamily="34" charset="0"/>
                      </a:endParaRPr>
                    </a:p>
                  </a:txBody>
                  <a:tcPr marL="7126" marR="7126" marT="7126" marB="0" anchor="ctr"/>
                </a:tc>
                <a:tc>
                  <a:txBody>
                    <a:bodyPr/>
                    <a:lstStyle/>
                    <a:p>
                      <a:pPr algn="l" rtl="0" fontAlgn="ctr">
                        <a:buNone/>
                      </a:pPr>
                      <a:r>
                        <a:rPr lang="it-IT" sz="1100" b="1" u="none" strike="noStrike" dirty="0">
                          <a:effectLst/>
                        </a:rPr>
                        <a:t>R.D. 350/1895</a:t>
                      </a:r>
                      <a:endParaRPr lang="it-IT" sz="1100" b="1" i="0" u="none" strike="noStrike" dirty="0">
                        <a:solidFill>
                          <a:srgbClr val="000000"/>
                        </a:solidFill>
                        <a:effectLst/>
                        <a:latin typeface="Arial" panose="020B0604020202020204" pitchFamily="34" charset="0"/>
                      </a:endParaRPr>
                    </a:p>
                  </a:txBody>
                  <a:tcPr marL="7126" marR="7126" marT="7126" marB="0" anchor="ctr"/>
                </a:tc>
                <a:tc>
                  <a:txBody>
                    <a:bodyPr/>
                    <a:lstStyle/>
                    <a:p>
                      <a:pPr algn="l" rtl="0" fontAlgn="ctr">
                        <a:buNone/>
                      </a:pPr>
                      <a:r>
                        <a:rPr lang="it-IT" sz="1100" u="none" strike="noStrike" dirty="0">
                          <a:effectLst/>
                        </a:rPr>
                        <a:t>Contabilità, riserve, conto finale</a:t>
                      </a:r>
                      <a:endParaRPr lang="it-IT" sz="1100" b="0" i="0" u="none" strike="noStrike" dirty="0">
                        <a:solidFill>
                          <a:srgbClr val="000000"/>
                        </a:solidFill>
                        <a:effectLst/>
                        <a:latin typeface="Arial" panose="020B0604020202020204" pitchFamily="34" charset="0"/>
                      </a:endParaRPr>
                    </a:p>
                  </a:txBody>
                  <a:tcPr marL="7126" marR="7126" marT="7126" marB="0" anchor="ctr"/>
                </a:tc>
                <a:tc>
                  <a:txBody>
                    <a:bodyPr/>
                    <a:lstStyle/>
                    <a:p>
                      <a:pPr algn="l" rtl="0" fontAlgn="ctr">
                        <a:buNone/>
                      </a:pPr>
                      <a:r>
                        <a:rPr lang="it-IT" sz="1100" u="none" strike="noStrike" dirty="0">
                          <a:effectLst/>
                        </a:rPr>
                        <a:t>Non c’è revisione prezzi; c’è il procedimento per far valere pretese</a:t>
                      </a:r>
                      <a:endParaRPr lang="it-IT" sz="1100" b="0" i="0" u="none" strike="noStrike" dirty="0">
                        <a:solidFill>
                          <a:srgbClr val="000000"/>
                        </a:solidFill>
                        <a:effectLst/>
                        <a:latin typeface="Arial" panose="020B0604020202020204" pitchFamily="34" charset="0"/>
                      </a:endParaRPr>
                    </a:p>
                  </a:txBody>
                  <a:tcPr marL="7126" marR="7126" marT="7126" marB="0" anchor="ctr"/>
                </a:tc>
                <a:extLst>
                  <a:ext uri="{0D108BD9-81ED-4DB2-BD59-A6C34878D82A}">
                    <a16:rowId xmlns:a16="http://schemas.microsoft.com/office/drawing/2014/main" xmlns="" val="678667288"/>
                  </a:ext>
                </a:extLst>
              </a:tr>
              <a:tr h="333126">
                <a:tc>
                  <a:txBody>
                    <a:bodyPr/>
                    <a:lstStyle/>
                    <a:p>
                      <a:pPr algn="ctr" rtl="0" fontAlgn="ctr">
                        <a:buNone/>
                      </a:pPr>
                      <a:r>
                        <a:rPr lang="it-IT" sz="1100" b="1" u="none" strike="noStrike" dirty="0">
                          <a:solidFill>
                            <a:srgbClr val="FF0000"/>
                          </a:solidFill>
                          <a:effectLst/>
                        </a:rPr>
                        <a:t>1915</a:t>
                      </a:r>
                      <a:endParaRPr lang="it-IT" sz="1100" b="1" i="0" u="none" strike="noStrike" dirty="0">
                        <a:solidFill>
                          <a:srgbClr val="FF0000"/>
                        </a:solidFill>
                        <a:effectLst/>
                        <a:latin typeface="Arial" panose="020B0604020202020204" pitchFamily="34" charset="0"/>
                      </a:endParaRPr>
                    </a:p>
                  </a:txBody>
                  <a:tcPr marL="7126" marR="7126" marT="7126" marB="0" anchor="ctr"/>
                </a:tc>
                <a:tc>
                  <a:txBody>
                    <a:bodyPr/>
                    <a:lstStyle/>
                    <a:p>
                      <a:pPr algn="l" rtl="0" fontAlgn="ctr">
                        <a:buNone/>
                      </a:pPr>
                      <a:r>
                        <a:rPr lang="it-IT" sz="1100" b="1" dirty="0">
                          <a:solidFill>
                            <a:srgbClr val="FF0000"/>
                          </a:solidFill>
                        </a:rPr>
                        <a:t>Decreto Luogotenenziale 20 giugno 1915, n. 890</a:t>
                      </a:r>
                      <a:endParaRPr lang="it-IT" sz="1100" b="1" i="0" u="none" strike="noStrike" dirty="0">
                        <a:solidFill>
                          <a:srgbClr val="FF0000"/>
                        </a:solidFill>
                        <a:effectLst/>
                        <a:latin typeface="Arial" panose="020B0604020202020204" pitchFamily="34" charset="0"/>
                      </a:endParaRPr>
                    </a:p>
                  </a:txBody>
                  <a:tcPr marL="7126" marR="7126" marT="7126" marB="0" anchor="ctr"/>
                </a:tc>
                <a:tc>
                  <a:txBody>
                    <a:bodyPr/>
                    <a:lstStyle/>
                    <a:p>
                      <a:pPr algn="l" rtl="0" fontAlgn="ctr">
                        <a:buNone/>
                      </a:pPr>
                      <a:r>
                        <a:rPr lang="it-IT" sz="1100" b="1" u="none" strike="noStrike" dirty="0">
                          <a:solidFill>
                            <a:srgbClr val="FF0000"/>
                          </a:solidFill>
                          <a:effectLst/>
                        </a:rPr>
                        <a:t>Prime deroghe emergenziali in tempo di guerra.</a:t>
                      </a:r>
                      <a:endParaRPr lang="it-IT" sz="1100" b="1" i="0" u="none" strike="noStrike" dirty="0">
                        <a:solidFill>
                          <a:srgbClr val="FF0000"/>
                        </a:solidFill>
                        <a:effectLst/>
                        <a:latin typeface="Arial" panose="020B0604020202020204" pitchFamily="34" charset="0"/>
                      </a:endParaRPr>
                    </a:p>
                  </a:txBody>
                  <a:tcPr marL="7126" marR="7126" marT="7126" marB="0" anchor="ctr"/>
                </a:tc>
                <a:tc>
                  <a:txBody>
                    <a:bodyPr/>
                    <a:lstStyle/>
                    <a:p>
                      <a:pPr algn="just" rtl="0" fontAlgn="ctr">
                        <a:buNone/>
                      </a:pPr>
                      <a:r>
                        <a:rPr lang="it-IT" sz="1100" b="1" u="none" strike="noStrike" dirty="0">
                          <a:solidFill>
                            <a:srgbClr val="FF0000"/>
                          </a:solidFill>
                          <a:effectLst/>
                        </a:rPr>
                        <a:t>La guerra rompe il dogma del prezzo invariabile. </a:t>
                      </a:r>
                      <a:r>
                        <a:rPr lang="it-IT" sz="1100" b="0" i="0" u="none" strike="noStrike" cap="none" dirty="0">
                          <a:solidFill>
                            <a:schemeClr val="dk1"/>
                          </a:solidFill>
                          <a:latin typeface="Segoe UI"/>
                          <a:cs typeface="Segoe UI"/>
                          <a:sym typeface="Arial"/>
                        </a:rPr>
                        <a:t>Il Decreto fu emanato per </a:t>
                      </a:r>
                      <a:r>
                        <a:rPr lang="it-IT" sz="1100" dirty="0"/>
                        <a:t>garantire la continuità dei servizi pubblici </a:t>
                      </a:r>
                      <a:r>
                        <a:rPr lang="it-IT" sz="1100" b="1" u="sng" dirty="0"/>
                        <a:t>durante la Grande Guerra</a:t>
                      </a:r>
                      <a:r>
                        <a:rPr lang="it-IT" sz="1100" dirty="0"/>
                        <a:t>. In quel periodo, molti appaltatori cercavano di </a:t>
                      </a:r>
                      <a:r>
                        <a:rPr lang="it-IT" sz="1100" b="0" i="0" u="none" strike="noStrike" cap="none" dirty="0">
                          <a:solidFill>
                            <a:schemeClr val="dk1"/>
                          </a:solidFill>
                          <a:latin typeface="Segoe UI"/>
                          <a:cs typeface="Segoe UI"/>
                          <a:sym typeface="Arial"/>
                        </a:rPr>
                        <a:t>sciogliere i contratti con lo Stato a causa dell'</a:t>
                      </a:r>
                      <a:r>
                        <a:rPr lang="it-IT" sz="1100" b="0" i="0" u="none" strike="noStrike" cap="none" dirty="0">
                          <a:solidFill>
                            <a:schemeClr val="dk1"/>
                          </a:solidFill>
                          <a:latin typeface="Segoe UI"/>
                          <a:ea typeface="Segoe UI"/>
                          <a:cs typeface="Segoe UI"/>
                          <a:sym typeface="Arial"/>
                        </a:rPr>
                        <a:t>eccessiva onerosità sopravvenuta</a:t>
                      </a:r>
                      <a:r>
                        <a:rPr lang="it-IT" sz="1100" b="0" i="0" u="none" strike="noStrike" cap="none" dirty="0">
                          <a:solidFill>
                            <a:schemeClr val="dk1"/>
                          </a:solidFill>
                          <a:latin typeface="Segoe UI"/>
                          <a:cs typeface="Segoe UI"/>
                          <a:sym typeface="Arial"/>
                        </a:rPr>
                        <a:t> o per </a:t>
                      </a:r>
                      <a:r>
                        <a:rPr lang="it-IT" sz="1100" b="0" i="0" u="none" strike="noStrike" cap="none" dirty="0">
                          <a:solidFill>
                            <a:schemeClr val="dk1"/>
                          </a:solidFill>
                          <a:latin typeface="Segoe UI"/>
                          <a:ea typeface="Segoe UI"/>
                          <a:cs typeface="Segoe UI"/>
                          <a:sym typeface="Arial"/>
                        </a:rPr>
                        <a:t>forza maggiore</a:t>
                      </a:r>
                      <a:r>
                        <a:rPr lang="it-IT" sz="1100" b="0" i="0" u="none" strike="noStrike" cap="none" dirty="0">
                          <a:solidFill>
                            <a:schemeClr val="dk1"/>
                          </a:solidFill>
                          <a:latin typeface="Segoe UI"/>
                          <a:cs typeface="Segoe UI"/>
                          <a:sym typeface="Arial"/>
                        </a:rPr>
                        <a:t> causata dal conflitto. </a:t>
                      </a:r>
                      <a:r>
                        <a:rPr lang="it-IT" sz="1100" b="1" i="0" u="none" strike="noStrike" cap="none" dirty="0">
                          <a:solidFill>
                            <a:schemeClr val="dk1"/>
                          </a:solidFill>
                          <a:latin typeface="Segoe UI"/>
                          <a:cs typeface="Segoe UI"/>
                          <a:sym typeface="Arial"/>
                        </a:rPr>
                        <a:t>Il decreto servì a bloccare queste richieste e a proteggere l'interesse pubblico</a:t>
                      </a:r>
                    </a:p>
                  </a:txBody>
                  <a:tcPr marL="7126" marR="7126" marT="7126" marB="0" anchor="ctr"/>
                </a:tc>
                <a:extLst>
                  <a:ext uri="{0D108BD9-81ED-4DB2-BD59-A6C34878D82A}">
                    <a16:rowId xmlns:a16="http://schemas.microsoft.com/office/drawing/2014/main" xmlns="" val="498940468"/>
                  </a:ext>
                </a:extLst>
              </a:tr>
              <a:tr h="309291">
                <a:tc>
                  <a:txBody>
                    <a:bodyPr/>
                    <a:lstStyle/>
                    <a:p>
                      <a:pPr algn="ctr" rtl="0" fontAlgn="ctr">
                        <a:buNone/>
                      </a:pPr>
                      <a:r>
                        <a:rPr lang="it-IT" sz="1100" b="1" i="0" u="none" strike="noStrike" dirty="0">
                          <a:solidFill>
                            <a:srgbClr val="000000"/>
                          </a:solidFill>
                          <a:effectLst/>
                          <a:latin typeface="Arial" panose="020B0604020202020204" pitchFamily="34" charset="0"/>
                        </a:rPr>
                        <a:t>1938</a:t>
                      </a:r>
                    </a:p>
                  </a:txBody>
                  <a:tcPr marL="7126" marR="7126" marT="7126" marB="0" anchor="ctr"/>
                </a:tc>
                <a:tc>
                  <a:txBody>
                    <a:bodyPr/>
                    <a:lstStyle/>
                    <a:p>
                      <a:pPr marL="0" marR="0" lvl="0" indent="0" algn="just" defTabSz="914400" rtl="0" eaLnBrk="1" fontAlgn="ctr" latinLnBrk="0" hangingPunct="1">
                        <a:lnSpc>
                          <a:spcPct val="100000"/>
                        </a:lnSpc>
                        <a:spcBef>
                          <a:spcPts val="0"/>
                        </a:spcBef>
                        <a:spcAft>
                          <a:spcPts val="0"/>
                        </a:spcAft>
                        <a:buClr>
                          <a:srgbClr val="000000"/>
                        </a:buClr>
                        <a:buSzTx/>
                        <a:buFont typeface="Arial"/>
                        <a:buNone/>
                        <a:tabLst/>
                        <a:defRPr/>
                      </a:pPr>
                      <a:r>
                        <a:rPr lang="it-IT" sz="1100" b="1" i="0" u="none" strike="noStrike" dirty="0">
                          <a:solidFill>
                            <a:srgbClr val="000000"/>
                          </a:solidFill>
                          <a:effectLst/>
                          <a:latin typeface="Arial" panose="020B0604020202020204" pitchFamily="34" charset="0"/>
                        </a:rPr>
                        <a:t>RD 1296/1938 </a:t>
                      </a:r>
                      <a:r>
                        <a:rPr lang="it-IT" sz="1100" b="0" i="0" u="none" strike="noStrike" dirty="0">
                          <a:solidFill>
                            <a:srgbClr val="000000"/>
                          </a:solidFill>
                          <a:effectLst/>
                          <a:latin typeface="Arial" panose="020B0604020202020204" pitchFamily="34" charset="0"/>
                        </a:rPr>
                        <a:t>- </a:t>
                      </a:r>
                      <a:r>
                        <a:rPr lang="it-IT" sz="1100" b="0" i="0" dirty="0"/>
                        <a:t>Norme sulla revisione dei prezzi contrattuali relativi ad opere pubbliche</a:t>
                      </a:r>
                      <a:endParaRPr lang="it-IT" sz="1100" b="1" dirty="0"/>
                    </a:p>
                  </a:txBody>
                  <a:tcPr marL="7126" marR="7126" marT="7126" marB="0" anchor="ctr"/>
                </a:tc>
                <a:tc>
                  <a:txBody>
                    <a:bodyPr/>
                    <a:lstStyle/>
                    <a:p>
                      <a:pPr algn="l" rtl="0" fontAlgn="ctr">
                        <a:buNone/>
                      </a:pPr>
                      <a:r>
                        <a:rPr lang="it-IT" sz="1100" b="0" i="0" u="none" strike="noStrike" dirty="0">
                          <a:solidFill>
                            <a:srgbClr val="000000"/>
                          </a:solidFill>
                          <a:effectLst/>
                          <a:latin typeface="Arial" panose="020B0604020202020204" pitchFamily="34" charset="0"/>
                        </a:rPr>
                        <a:t>Instabilità economica e aumento dei prezzi delle materie prime e della manodopera</a:t>
                      </a:r>
                    </a:p>
                  </a:txBody>
                  <a:tcPr marL="7126" marR="7126" marT="7126" marB="0" anchor="ctr"/>
                </a:tc>
                <a:tc>
                  <a:txBody>
                    <a:bodyPr/>
                    <a:lstStyle/>
                    <a:p>
                      <a:pPr marL="0" marR="0" lvl="0" indent="0" algn="just" defTabSz="914400" rtl="0" eaLnBrk="1" fontAlgn="ctr" latinLnBrk="0" hangingPunct="1">
                        <a:lnSpc>
                          <a:spcPct val="100000"/>
                        </a:lnSpc>
                        <a:spcBef>
                          <a:spcPts val="0"/>
                        </a:spcBef>
                        <a:spcAft>
                          <a:spcPts val="0"/>
                        </a:spcAft>
                        <a:buClr>
                          <a:srgbClr val="000000"/>
                        </a:buClr>
                        <a:buSzTx/>
                        <a:buFont typeface="Arial"/>
                        <a:buNone/>
                        <a:tabLst/>
                        <a:defRPr/>
                      </a:pPr>
                      <a:r>
                        <a:rPr lang="it-IT" sz="1100" b="0" i="0" u="none" strike="noStrike" cap="none" dirty="0">
                          <a:solidFill>
                            <a:schemeClr val="dk1"/>
                          </a:solidFill>
                          <a:latin typeface="Segoe UI"/>
                          <a:ea typeface="Segoe UI"/>
                          <a:cs typeface="Segoe UI"/>
                          <a:sym typeface="Arial"/>
                        </a:rPr>
                        <a:t>Revisione dei prezzi contrattuali per le opere pubbliche. </a:t>
                      </a:r>
                      <a:r>
                        <a:rPr lang="it-IT" sz="1100" b="1" i="0" u="none" strike="noStrike" cap="none" dirty="0">
                          <a:solidFill>
                            <a:srgbClr val="FF0000"/>
                          </a:solidFill>
                          <a:latin typeface="Segoe UI"/>
                          <a:ea typeface="Segoe UI"/>
                          <a:cs typeface="Segoe UI"/>
                          <a:sym typeface="Arial"/>
                        </a:rPr>
                        <a:t>Contesto:</a:t>
                      </a:r>
                      <a:r>
                        <a:rPr lang="it-IT" sz="1100" b="1" i="0" u="none" strike="noStrike" cap="none" dirty="0">
                          <a:solidFill>
                            <a:schemeClr val="dk1"/>
                          </a:solidFill>
                          <a:latin typeface="Segoe UI"/>
                          <a:ea typeface="Segoe UI"/>
                          <a:cs typeface="Segoe UI"/>
                          <a:sym typeface="Arial"/>
                        </a:rPr>
                        <a:t> </a:t>
                      </a:r>
                      <a:r>
                        <a:rPr lang="it-IT" sz="1100" b="0" i="0" u="none" strike="noStrike" cap="none" dirty="0">
                          <a:solidFill>
                            <a:schemeClr val="dk1"/>
                          </a:solidFill>
                          <a:latin typeface="Segoe UI"/>
                          <a:ea typeface="Segoe UI"/>
                          <a:cs typeface="Segoe UI"/>
                          <a:sym typeface="Arial"/>
                        </a:rPr>
                        <a:t>Necessità di garantire la prosecuzione dei cantieri in un'economia segnata da inflazione. </a:t>
                      </a:r>
                      <a:r>
                        <a:rPr lang="it-IT" sz="1100" b="1" i="0" u="none" strike="noStrike" cap="none" dirty="0">
                          <a:solidFill>
                            <a:schemeClr val="dk1"/>
                          </a:solidFill>
                          <a:latin typeface="Segoe UI"/>
                          <a:ea typeface="Segoe UI"/>
                          <a:cs typeface="Segoe UI"/>
                          <a:sym typeface="Arial"/>
                        </a:rPr>
                        <a:t>Considera variazioni dei prezzi del </a:t>
                      </a:r>
                      <a:r>
                        <a:rPr lang="it-IT" sz="1100" b="1" i="0" u="none" strike="noStrike" cap="none" dirty="0">
                          <a:solidFill>
                            <a:srgbClr val="FF0000"/>
                          </a:solidFill>
                          <a:latin typeface="Segoe UI"/>
                          <a:ea typeface="Segoe UI"/>
                          <a:cs typeface="Segoe UI"/>
                          <a:sym typeface="Arial"/>
                        </a:rPr>
                        <a:t>20% </a:t>
                      </a:r>
                      <a:r>
                        <a:rPr lang="it-IT" sz="1100" b="1" i="0" u="none" strike="noStrike" cap="none" dirty="0">
                          <a:solidFill>
                            <a:schemeClr val="dk1"/>
                          </a:solidFill>
                          <a:latin typeface="Segoe UI"/>
                          <a:ea typeface="Segoe UI"/>
                          <a:cs typeface="Segoe UI"/>
                          <a:sym typeface="Arial"/>
                        </a:rPr>
                        <a:t>o del </a:t>
                      </a:r>
                      <a:r>
                        <a:rPr lang="it-IT" sz="1100" b="1" i="0" u="none" strike="noStrike" cap="none" dirty="0">
                          <a:solidFill>
                            <a:srgbClr val="FF0000"/>
                          </a:solidFill>
                          <a:latin typeface="Segoe UI"/>
                          <a:ea typeface="Segoe UI"/>
                          <a:cs typeface="Segoe UI"/>
                          <a:sym typeface="Arial"/>
                        </a:rPr>
                        <a:t>10% </a:t>
                      </a:r>
                      <a:r>
                        <a:rPr lang="it-IT" sz="1100" b="1" i="0" u="none" strike="noStrike" cap="none" dirty="0">
                          <a:solidFill>
                            <a:schemeClr val="dk1"/>
                          </a:solidFill>
                          <a:latin typeface="Segoe UI"/>
                          <a:ea typeface="Segoe UI"/>
                          <a:cs typeface="Segoe UI"/>
                          <a:sym typeface="Arial"/>
                        </a:rPr>
                        <a:t>a seconda del periodo di riferimento. </a:t>
                      </a:r>
                      <a:r>
                        <a:rPr lang="it-IT" sz="1100" b="1" i="0" u="sng" dirty="0"/>
                        <a:t>Trattandosi di revisione in aumento, questo </a:t>
                      </a:r>
                      <a:r>
                        <a:rPr lang="it-IT" sz="1100" b="1" i="0" u="sng" dirty="0">
                          <a:highlight>
                            <a:srgbClr val="FFFF00"/>
                          </a:highlight>
                        </a:rPr>
                        <a:t>non si applica alla quantità di lavoro che l'impresa, a giudizio dell'Amministrazione, avrebbe potuto eseguire e non abbia invece eseguito in proporzione al tempo trascorso dalla consegna</a:t>
                      </a:r>
                      <a:r>
                        <a:rPr lang="it-IT" sz="1100" b="1" i="0" u="sng" dirty="0"/>
                        <a:t>, né si applica ai materiali precedentemente </a:t>
                      </a:r>
                      <a:r>
                        <a:rPr lang="it-IT" sz="1100" b="1" i="0" u="sng" dirty="0" err="1"/>
                        <a:t>approvviggionati</a:t>
                      </a:r>
                      <a:r>
                        <a:rPr lang="it-IT" sz="1100" b="1" i="0" u="sng" dirty="0"/>
                        <a:t> in cantiere. </a:t>
                      </a:r>
                      <a:r>
                        <a:rPr lang="it-IT" sz="1100" b="1" i="0" kern="1200" dirty="0">
                          <a:highlight>
                            <a:srgbClr val="FFFF00"/>
                          </a:highlight>
                        </a:rPr>
                        <a:t>È consentita la revisione anche in corso di esecuzione dei lavori, </a:t>
                      </a:r>
                      <a:r>
                        <a:rPr lang="it-IT" sz="1100" b="1" i="0" u="sng" kern="1200" dirty="0">
                          <a:highlight>
                            <a:srgbClr val="FFFF00"/>
                          </a:highlight>
                        </a:rPr>
                        <a:t>salvo conguaglio ad avvenuta ultimazione.</a:t>
                      </a:r>
                      <a:endParaRPr lang="it-IT" sz="1100" b="1" u="sng" kern="1200" dirty="0">
                        <a:highlight>
                          <a:srgbClr val="FFFF00"/>
                        </a:highlight>
                      </a:endParaRPr>
                    </a:p>
                  </a:txBody>
                  <a:tcPr marL="7126" marR="7126" marT="7126" marB="0" anchor="ctr"/>
                </a:tc>
                <a:extLst>
                  <a:ext uri="{0D108BD9-81ED-4DB2-BD59-A6C34878D82A}">
                    <a16:rowId xmlns:a16="http://schemas.microsoft.com/office/drawing/2014/main" xmlns="" val="3258581521"/>
                  </a:ext>
                </a:extLst>
              </a:tr>
              <a:tr h="309291">
                <a:tc>
                  <a:txBody>
                    <a:bodyPr/>
                    <a:lstStyle/>
                    <a:p>
                      <a:pPr algn="ctr" rtl="0" fontAlgn="ctr">
                        <a:buNone/>
                      </a:pPr>
                      <a:r>
                        <a:rPr lang="it-IT" sz="1100" b="1" i="0" u="none" strike="noStrike" dirty="0">
                          <a:solidFill>
                            <a:srgbClr val="000000"/>
                          </a:solidFill>
                          <a:effectLst/>
                          <a:latin typeface="Arial" panose="020B0604020202020204" pitchFamily="34" charset="0"/>
                        </a:rPr>
                        <a:t>1947</a:t>
                      </a:r>
                    </a:p>
                  </a:txBody>
                  <a:tcPr marL="7126" marR="7126" marT="7126" marB="0" anchor="ctr"/>
                </a:tc>
                <a:tc>
                  <a:txBody>
                    <a:bodyPr/>
                    <a:lstStyle/>
                    <a:p>
                      <a:pPr algn="just" rtl="0" fontAlgn="ctr">
                        <a:buNone/>
                      </a:pPr>
                      <a:r>
                        <a:rPr lang="it-IT" sz="1100" b="1" i="0" u="none" strike="noStrike" dirty="0">
                          <a:solidFill>
                            <a:srgbClr val="000000"/>
                          </a:solidFill>
                          <a:effectLst/>
                          <a:latin typeface="Arial" panose="020B0604020202020204" pitchFamily="34" charset="0"/>
                        </a:rPr>
                        <a:t>Decreto legislativo del Capo Provvisorio dello Stato 6 dicembre 1947 n. 1501 </a:t>
                      </a:r>
                      <a:r>
                        <a:rPr lang="it-IT" sz="1100" b="0" i="0" u="none" strike="noStrike" dirty="0">
                          <a:solidFill>
                            <a:srgbClr val="000000"/>
                          </a:solidFill>
                          <a:effectLst/>
                          <a:latin typeface="Arial" panose="020B0604020202020204" pitchFamily="34" charset="0"/>
                        </a:rPr>
                        <a:t>modificato con legge 9 maggio 1950 n. 39</a:t>
                      </a:r>
                    </a:p>
                  </a:txBody>
                  <a:tcPr marL="7126" marR="7126" marT="7126" marB="0" anchor="ctr"/>
                </a:tc>
                <a:tc>
                  <a:txBody>
                    <a:bodyPr/>
                    <a:lstStyle/>
                    <a:p>
                      <a:pPr algn="l" rtl="0" fontAlgn="ctr">
                        <a:buNone/>
                      </a:pPr>
                      <a:r>
                        <a:rPr lang="it-IT" sz="1100" b="0" i="0" u="none" strike="noStrike" dirty="0">
                          <a:solidFill>
                            <a:srgbClr val="000000"/>
                          </a:solidFill>
                          <a:effectLst/>
                          <a:latin typeface="Arial" panose="020B0604020202020204" pitchFamily="34" charset="0"/>
                        </a:rPr>
                        <a:t>Provvedimento emergenziale nell’immediato dopoguerra.</a:t>
                      </a:r>
                    </a:p>
                  </a:txBody>
                  <a:tcPr marL="7126" marR="7126" marT="7126" marB="0" anchor="ctr"/>
                </a:tc>
                <a:tc>
                  <a:txBody>
                    <a:bodyPr/>
                    <a:lstStyle/>
                    <a:p>
                      <a:pPr marL="0" marR="0" lvl="0" indent="0" algn="just" defTabSz="914400" rtl="0" eaLnBrk="1" fontAlgn="ctr" latinLnBrk="0" hangingPunct="1">
                        <a:lnSpc>
                          <a:spcPct val="100000"/>
                        </a:lnSpc>
                        <a:spcBef>
                          <a:spcPts val="0"/>
                        </a:spcBef>
                        <a:spcAft>
                          <a:spcPts val="0"/>
                        </a:spcAft>
                        <a:buClr>
                          <a:srgbClr val="000000"/>
                        </a:buClr>
                        <a:buSzTx/>
                        <a:buFont typeface="Arial"/>
                        <a:buNone/>
                        <a:tabLst/>
                        <a:defRPr/>
                      </a:pPr>
                      <a:r>
                        <a:rPr lang="it-IT" sz="1100" dirty="0"/>
                        <a:t>Il decreto fu necessario nell'immediato dopoguerra per adeguare i costi dei lavori pubblici alle </a:t>
                      </a:r>
                      <a:r>
                        <a:rPr lang="it-IT" sz="1100" b="1" dirty="0"/>
                        <a:t>forti oscillazioni inflazionistiche del periodo</a:t>
                      </a:r>
                      <a:r>
                        <a:rPr lang="it-IT" sz="1100" dirty="0"/>
                        <a:t>, garantendo la continuazione dei cantieri. </a:t>
                      </a:r>
                      <a:r>
                        <a:rPr lang="it-IT" sz="1100" b="1" i="0" dirty="0">
                          <a:highlight>
                            <a:srgbClr val="FFFF00"/>
                          </a:highlight>
                        </a:rPr>
                        <a:t>Non sarà mai ammissibile una domanda di risoluzione di contratti fondata sulle condizioni create dallo stato di guerra. È data facoltà alle pubbliche amministrazioni di sostituire, con apprezzamento insindacabile, altre clausole o pattuizioni a quelle che non </a:t>
                      </a:r>
                      <a:r>
                        <a:rPr lang="it-IT" sz="1100" b="1" i="0" dirty="0" err="1">
                          <a:highlight>
                            <a:srgbClr val="FFFF00"/>
                          </a:highlight>
                        </a:rPr>
                        <a:t>sieno</a:t>
                      </a:r>
                      <a:r>
                        <a:rPr lang="it-IT" sz="1100" b="1" i="0" dirty="0">
                          <a:highlight>
                            <a:srgbClr val="FFFF00"/>
                          </a:highlight>
                        </a:rPr>
                        <a:t> più eseguibili, per causa del suddetto stato di guerra</a:t>
                      </a:r>
                    </a:p>
                    <a:p>
                      <a:pPr marL="15875" lvl="0" indent="-15875" algn="just">
                        <a:buNone/>
                        <a:tabLst/>
                      </a:pPr>
                      <a:r>
                        <a:rPr lang="it-IT" sz="1100" b="1" i="0" dirty="0"/>
                        <a:t>E’ ammessa</a:t>
                      </a:r>
                      <a:r>
                        <a:rPr lang="it-IT" sz="1100" b="0" i="0" dirty="0"/>
                        <a:t>, salvo patti in contrario, la facoltà di </a:t>
                      </a:r>
                      <a:r>
                        <a:rPr lang="it-IT" sz="1100" b="1" i="0" dirty="0"/>
                        <a:t>procedere alla revisione dei prezzi pattuiti </a:t>
                      </a:r>
                      <a:r>
                        <a:rPr lang="it-IT" sz="1100" b="0" i="0" dirty="0"/>
                        <a:t>quando l'Amministrazione riconosca che </a:t>
                      </a:r>
                      <a:r>
                        <a:rPr lang="it-IT" sz="1100" b="1" i="0" dirty="0"/>
                        <a:t>il conto complessivo dell'opera è aumentato o diminuito </a:t>
                      </a:r>
                      <a:r>
                        <a:rPr lang="it-IT" sz="1100" b="1" i="0" dirty="0">
                          <a:highlight>
                            <a:srgbClr val="FFFF00"/>
                          </a:highlight>
                        </a:rPr>
                        <a:t>in misura superiore al 10% </a:t>
                      </a:r>
                      <a:r>
                        <a:rPr lang="it-IT" sz="1100" b="1" i="0" dirty="0"/>
                        <a:t>per effetto di variazioni dei prezzi. </a:t>
                      </a:r>
                      <a:r>
                        <a:rPr lang="it-IT" sz="1100" b="0" i="0" dirty="0"/>
                        <a:t>Sul nuovo importo dei lavori risultante dalla revisione si applica il ribasso contrattuale.</a:t>
                      </a:r>
                      <a:endParaRPr lang="it-IT" sz="1100" dirty="0"/>
                    </a:p>
                    <a:p>
                      <a:pPr marL="15875" lvl="0" indent="-15875" algn="just">
                        <a:buNone/>
                        <a:tabLst/>
                      </a:pPr>
                      <a:r>
                        <a:rPr lang="it-IT" sz="1100" b="1" i="0" u="sng" dirty="0">
                          <a:highlight>
                            <a:srgbClr val="FFFF00"/>
                          </a:highlight>
                        </a:rPr>
                        <a:t>Quando si tratti di revisione in aumento, questo non si applica alle quantità di lavoro che l'appaltatore o il concessionario, a giudizio dell'Amministrazione, avrebbe potuto eseguire e non abbia eseguito in proporzione al tempo trascorso dalla consegna, né si applica ai materiali precedentemente approvvigionati in cantiere.</a:t>
                      </a:r>
                      <a:endParaRPr lang="it-IT" sz="1100" b="1" u="sng" dirty="0">
                        <a:highlight>
                          <a:srgbClr val="FFFF00"/>
                        </a:highlight>
                      </a:endParaRPr>
                    </a:p>
                  </a:txBody>
                  <a:tcPr marL="7126" marR="7126" marT="7126" marB="0" anchor="ctr"/>
                </a:tc>
                <a:extLst>
                  <a:ext uri="{0D108BD9-81ED-4DB2-BD59-A6C34878D82A}">
                    <a16:rowId xmlns:a16="http://schemas.microsoft.com/office/drawing/2014/main" xmlns="" val="425837213"/>
                  </a:ext>
                </a:extLst>
              </a:tr>
            </a:tbl>
          </a:graphicData>
        </a:graphic>
      </p:graphicFrame>
    </p:spTree>
    <p:extLst>
      <p:ext uri="{BB962C8B-B14F-4D97-AF65-F5344CB8AC3E}">
        <p14:creationId xmlns:p14="http://schemas.microsoft.com/office/powerpoint/2010/main" xmlns="" val="46869241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9001"/>
            <a:lum/>
          </a:blip>
          <a:srcRect/>
          <a:stretch>
            <a:fillRect t="-24000" b="-24000"/>
          </a:stretch>
        </a:blipFill>
        <a:effectLst/>
      </p:bgPr>
    </p:bg>
    <p:spTree>
      <p:nvGrpSpPr>
        <p:cNvPr id="1" name="Shape 119">
          <a:extLst>
            <a:ext uri="{FF2B5EF4-FFF2-40B4-BE49-F238E27FC236}">
              <a16:creationId xmlns:a16="http://schemas.microsoft.com/office/drawing/2014/main" xmlns="" id="{09E39665-25F5-29D1-86C8-ABBCC613AAB4}"/>
            </a:ext>
          </a:extLst>
        </p:cNvPr>
        <p:cNvGrpSpPr/>
        <p:nvPr/>
      </p:nvGrpSpPr>
      <p:grpSpPr>
        <a:xfrm>
          <a:off x="0" y="0"/>
          <a:ext cx="0" cy="0"/>
          <a:chOff x="0" y="0"/>
          <a:chExt cx="0" cy="0"/>
        </a:xfrm>
      </p:grpSpPr>
      <p:sp>
        <p:nvSpPr>
          <p:cNvPr id="120" name="Google Shape;120;p2">
            <a:extLst>
              <a:ext uri="{FF2B5EF4-FFF2-40B4-BE49-F238E27FC236}">
                <a16:creationId xmlns:a16="http://schemas.microsoft.com/office/drawing/2014/main" xmlns="" id="{EA6A4B66-A028-076C-DC1C-5CA9202A6D79}"/>
              </a:ext>
            </a:extLst>
          </p:cNvPr>
          <p:cNvSpPr txBox="1">
            <a:spLocks noGrp="1"/>
          </p:cNvSpPr>
          <p:nvPr>
            <p:ph type="title"/>
          </p:nvPr>
        </p:nvSpPr>
        <p:spPr>
          <a:xfrm>
            <a:off x="518709" y="-186825"/>
            <a:ext cx="10749367" cy="1208868"/>
          </a:xfrm>
          <a:prstGeom prst="rect">
            <a:avLst/>
          </a:prstGeom>
          <a:noFill/>
          <a:ln>
            <a:noFill/>
          </a:ln>
        </p:spPr>
        <p:txBody>
          <a:bodyPr spcFirstLastPara="1" wrap="square" lIns="91425" tIns="45700" rIns="91425" bIns="45700" anchor="b" anchorCtr="0">
            <a:normAutofit/>
          </a:bodyPr>
          <a:lstStyle/>
          <a:p>
            <a:pPr marL="0" lvl="0" indent="0" algn="l" rtl="0">
              <a:spcBef>
                <a:spcPts val="0"/>
              </a:spcBef>
              <a:spcAft>
                <a:spcPts val="0"/>
              </a:spcAft>
              <a:buClr>
                <a:srgbClr val="FFFFFF"/>
              </a:buClr>
              <a:buSzPts val="3200"/>
              <a:buFont typeface="Arial"/>
              <a:buNone/>
            </a:pPr>
            <a:r>
              <a:rPr lang="it-IT" sz="2800" b="1" dirty="0">
                <a:solidFill>
                  <a:srgbClr val="FFFFFF"/>
                </a:solidFill>
                <a:latin typeface="Arial"/>
                <a:cs typeface="Arial"/>
                <a:sym typeface="Arial"/>
              </a:rPr>
              <a:t>DLGS 36/2023 – Allegato II.2-bis</a:t>
            </a:r>
            <a:endParaRPr lang="it-IT" sz="2800" dirty="0"/>
          </a:p>
        </p:txBody>
      </p:sp>
      <p:sp>
        <p:nvSpPr>
          <p:cNvPr id="2" name="Segnaposto numero diapositiva 1">
            <a:extLst>
              <a:ext uri="{FF2B5EF4-FFF2-40B4-BE49-F238E27FC236}">
                <a16:creationId xmlns:a16="http://schemas.microsoft.com/office/drawing/2014/main" xmlns="" id="{36D00D40-C485-A8BD-533A-118F2A2FACC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20</a:t>
            </a:fld>
            <a:endParaRPr lang="it-IT"/>
          </a:p>
        </p:txBody>
      </p:sp>
      <p:sp>
        <p:nvSpPr>
          <p:cNvPr id="7" name="Rettangolo 6">
            <a:extLst>
              <a:ext uri="{FF2B5EF4-FFF2-40B4-BE49-F238E27FC236}">
                <a16:creationId xmlns:a16="http://schemas.microsoft.com/office/drawing/2014/main" xmlns="" id="{C3716352-B55C-EE1D-606D-7F294695B460}"/>
              </a:ext>
            </a:extLst>
          </p:cNvPr>
          <p:cNvSpPr/>
          <p:nvPr/>
        </p:nvSpPr>
        <p:spPr>
          <a:xfrm>
            <a:off x="-105649" y="1262927"/>
            <a:ext cx="12181692" cy="417312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it-IT"/>
          </a:p>
        </p:txBody>
      </p:sp>
      <p:pic>
        <p:nvPicPr>
          <p:cNvPr id="4" name="Immagine 3">
            <a:extLst>
              <a:ext uri="{FF2B5EF4-FFF2-40B4-BE49-F238E27FC236}">
                <a16:creationId xmlns:a16="http://schemas.microsoft.com/office/drawing/2014/main" xmlns="" id="{B6221438-C1C7-F27E-9945-DE938299DF97}"/>
              </a:ext>
            </a:extLst>
          </p:cNvPr>
          <p:cNvPicPr>
            <a:picLocks noChangeAspect="1"/>
          </p:cNvPicPr>
          <p:nvPr/>
        </p:nvPicPr>
        <p:blipFill>
          <a:blip r:embed="rId4"/>
          <a:stretch>
            <a:fillRect/>
          </a:stretch>
        </p:blipFill>
        <p:spPr>
          <a:xfrm>
            <a:off x="1395920" y="1491052"/>
            <a:ext cx="9178553" cy="5230425"/>
          </a:xfrm>
          <a:prstGeom prst="rect">
            <a:avLst/>
          </a:prstGeom>
        </p:spPr>
      </p:pic>
    </p:spTree>
    <p:extLst>
      <p:ext uri="{BB962C8B-B14F-4D97-AF65-F5344CB8AC3E}">
        <p14:creationId xmlns:p14="http://schemas.microsoft.com/office/powerpoint/2010/main" xmlns="" val="96491409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9001"/>
            <a:lum/>
          </a:blip>
          <a:srcRect/>
          <a:stretch>
            <a:fillRect t="-24000" b="-24000"/>
          </a:stretch>
        </a:blipFill>
        <a:effectLst/>
      </p:bgPr>
    </p:bg>
    <p:spTree>
      <p:nvGrpSpPr>
        <p:cNvPr id="1" name="Shape 119">
          <a:extLst>
            <a:ext uri="{FF2B5EF4-FFF2-40B4-BE49-F238E27FC236}">
              <a16:creationId xmlns:a16="http://schemas.microsoft.com/office/drawing/2014/main" xmlns="" id="{064ED412-ACCC-3C5C-FEB5-BFD39B43845D}"/>
            </a:ext>
          </a:extLst>
        </p:cNvPr>
        <p:cNvGrpSpPr/>
        <p:nvPr/>
      </p:nvGrpSpPr>
      <p:grpSpPr>
        <a:xfrm>
          <a:off x="0" y="0"/>
          <a:ext cx="0" cy="0"/>
          <a:chOff x="0" y="0"/>
          <a:chExt cx="0" cy="0"/>
        </a:xfrm>
      </p:grpSpPr>
      <p:sp>
        <p:nvSpPr>
          <p:cNvPr id="120" name="Google Shape;120;p2">
            <a:extLst>
              <a:ext uri="{FF2B5EF4-FFF2-40B4-BE49-F238E27FC236}">
                <a16:creationId xmlns:a16="http://schemas.microsoft.com/office/drawing/2014/main" xmlns="" id="{B0F69321-CE34-8A8B-E2A9-46331F2FB7AF}"/>
              </a:ext>
            </a:extLst>
          </p:cNvPr>
          <p:cNvSpPr txBox="1">
            <a:spLocks noGrp="1"/>
          </p:cNvSpPr>
          <p:nvPr>
            <p:ph type="title"/>
          </p:nvPr>
        </p:nvSpPr>
        <p:spPr>
          <a:xfrm>
            <a:off x="518709" y="-186825"/>
            <a:ext cx="10749367" cy="1208868"/>
          </a:xfrm>
          <a:prstGeom prst="rect">
            <a:avLst/>
          </a:prstGeom>
          <a:noFill/>
          <a:ln>
            <a:noFill/>
          </a:ln>
        </p:spPr>
        <p:txBody>
          <a:bodyPr spcFirstLastPara="1" wrap="square" lIns="91425" tIns="45700" rIns="91425" bIns="45700" anchor="b" anchorCtr="0">
            <a:normAutofit/>
          </a:bodyPr>
          <a:lstStyle/>
          <a:p>
            <a:pPr marL="0" lvl="0" indent="0" algn="l" rtl="0">
              <a:spcBef>
                <a:spcPts val="0"/>
              </a:spcBef>
              <a:spcAft>
                <a:spcPts val="0"/>
              </a:spcAft>
              <a:buClr>
                <a:srgbClr val="FFFFFF"/>
              </a:buClr>
              <a:buSzPts val="3200"/>
              <a:buFont typeface="Arial"/>
              <a:buNone/>
            </a:pPr>
            <a:r>
              <a:rPr lang="it-IT" sz="2800" b="1" dirty="0">
                <a:solidFill>
                  <a:srgbClr val="FFFFFF"/>
                </a:solidFill>
                <a:latin typeface="Arial"/>
                <a:cs typeface="Arial"/>
                <a:sym typeface="Arial"/>
              </a:rPr>
              <a:t>DLGS 36/2023 – Allegato II.2-bis</a:t>
            </a:r>
            <a:endParaRPr lang="it-IT" sz="2800" dirty="0"/>
          </a:p>
        </p:txBody>
      </p:sp>
      <p:sp>
        <p:nvSpPr>
          <p:cNvPr id="2" name="Segnaposto numero diapositiva 1">
            <a:extLst>
              <a:ext uri="{FF2B5EF4-FFF2-40B4-BE49-F238E27FC236}">
                <a16:creationId xmlns:a16="http://schemas.microsoft.com/office/drawing/2014/main" xmlns="" id="{3B9EBACF-1DA5-93B4-F401-0AC0D1E1709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21</a:t>
            </a:fld>
            <a:endParaRPr lang="it-IT"/>
          </a:p>
        </p:txBody>
      </p:sp>
      <p:sp>
        <p:nvSpPr>
          <p:cNvPr id="7" name="Rettangolo 6">
            <a:extLst>
              <a:ext uri="{FF2B5EF4-FFF2-40B4-BE49-F238E27FC236}">
                <a16:creationId xmlns:a16="http://schemas.microsoft.com/office/drawing/2014/main" xmlns="" id="{F6AE6875-A47F-E400-F10D-FFE126307276}"/>
              </a:ext>
            </a:extLst>
          </p:cNvPr>
          <p:cNvSpPr/>
          <p:nvPr/>
        </p:nvSpPr>
        <p:spPr>
          <a:xfrm>
            <a:off x="-105649" y="1262927"/>
            <a:ext cx="12181692" cy="417312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it-IT"/>
          </a:p>
        </p:txBody>
      </p:sp>
      <p:pic>
        <p:nvPicPr>
          <p:cNvPr id="4" name="Immagine 3">
            <a:extLst>
              <a:ext uri="{FF2B5EF4-FFF2-40B4-BE49-F238E27FC236}">
                <a16:creationId xmlns:a16="http://schemas.microsoft.com/office/drawing/2014/main" xmlns="" id="{14F4ABBC-56FB-73B0-156B-0A6918986E90}"/>
              </a:ext>
            </a:extLst>
          </p:cNvPr>
          <p:cNvPicPr>
            <a:picLocks noChangeAspect="1"/>
          </p:cNvPicPr>
          <p:nvPr/>
        </p:nvPicPr>
        <p:blipFill>
          <a:blip r:embed="rId4"/>
          <a:stretch>
            <a:fillRect/>
          </a:stretch>
        </p:blipFill>
        <p:spPr>
          <a:xfrm>
            <a:off x="518708" y="1345403"/>
            <a:ext cx="10648651" cy="5512597"/>
          </a:xfrm>
          <a:prstGeom prst="rect">
            <a:avLst/>
          </a:prstGeom>
        </p:spPr>
      </p:pic>
    </p:spTree>
    <p:extLst>
      <p:ext uri="{BB962C8B-B14F-4D97-AF65-F5344CB8AC3E}">
        <p14:creationId xmlns:p14="http://schemas.microsoft.com/office/powerpoint/2010/main" xmlns="" val="273976112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9001"/>
            <a:lum/>
          </a:blip>
          <a:srcRect/>
          <a:stretch>
            <a:fillRect t="-24000" b="-24000"/>
          </a:stretch>
        </a:blipFill>
        <a:effectLst/>
      </p:bgPr>
    </p:bg>
    <p:spTree>
      <p:nvGrpSpPr>
        <p:cNvPr id="1" name="Shape 119">
          <a:extLst>
            <a:ext uri="{FF2B5EF4-FFF2-40B4-BE49-F238E27FC236}">
              <a16:creationId xmlns:a16="http://schemas.microsoft.com/office/drawing/2014/main" xmlns="" id="{2E907B52-943C-AA5A-8193-EAA3BF01CEFA}"/>
            </a:ext>
          </a:extLst>
        </p:cNvPr>
        <p:cNvGrpSpPr/>
        <p:nvPr/>
      </p:nvGrpSpPr>
      <p:grpSpPr>
        <a:xfrm>
          <a:off x="0" y="0"/>
          <a:ext cx="0" cy="0"/>
          <a:chOff x="0" y="0"/>
          <a:chExt cx="0" cy="0"/>
        </a:xfrm>
      </p:grpSpPr>
      <p:sp>
        <p:nvSpPr>
          <p:cNvPr id="120" name="Google Shape;120;p2">
            <a:extLst>
              <a:ext uri="{FF2B5EF4-FFF2-40B4-BE49-F238E27FC236}">
                <a16:creationId xmlns:a16="http://schemas.microsoft.com/office/drawing/2014/main" xmlns="" id="{21EE440B-9C78-F49C-5089-84336D512F7E}"/>
              </a:ext>
            </a:extLst>
          </p:cNvPr>
          <p:cNvSpPr txBox="1">
            <a:spLocks noGrp="1"/>
          </p:cNvSpPr>
          <p:nvPr>
            <p:ph type="title"/>
          </p:nvPr>
        </p:nvSpPr>
        <p:spPr>
          <a:xfrm>
            <a:off x="518709" y="-186825"/>
            <a:ext cx="10749367" cy="1208868"/>
          </a:xfrm>
          <a:prstGeom prst="rect">
            <a:avLst/>
          </a:prstGeom>
          <a:noFill/>
          <a:ln>
            <a:noFill/>
          </a:ln>
        </p:spPr>
        <p:txBody>
          <a:bodyPr spcFirstLastPara="1" wrap="square" lIns="91425" tIns="45700" rIns="91425" bIns="45700" anchor="b" anchorCtr="0">
            <a:normAutofit/>
          </a:bodyPr>
          <a:lstStyle/>
          <a:p>
            <a:pPr marL="0" lvl="0" indent="0" algn="l" rtl="0">
              <a:spcBef>
                <a:spcPts val="0"/>
              </a:spcBef>
              <a:spcAft>
                <a:spcPts val="0"/>
              </a:spcAft>
              <a:buClr>
                <a:srgbClr val="FFFFFF"/>
              </a:buClr>
              <a:buSzPts val="3200"/>
              <a:buFont typeface="Arial"/>
              <a:buNone/>
            </a:pPr>
            <a:r>
              <a:rPr lang="it-IT" sz="2800" b="1" dirty="0">
                <a:solidFill>
                  <a:srgbClr val="FFFFFF"/>
                </a:solidFill>
                <a:latin typeface="Arial"/>
                <a:cs typeface="Arial"/>
                <a:sym typeface="Arial"/>
              </a:rPr>
              <a:t>DLGS 36/2023 – Allegato II.2-bis</a:t>
            </a:r>
            <a:endParaRPr lang="it-IT" sz="2800" dirty="0"/>
          </a:p>
        </p:txBody>
      </p:sp>
      <p:sp>
        <p:nvSpPr>
          <p:cNvPr id="2" name="Segnaposto numero diapositiva 1">
            <a:extLst>
              <a:ext uri="{FF2B5EF4-FFF2-40B4-BE49-F238E27FC236}">
                <a16:creationId xmlns:a16="http://schemas.microsoft.com/office/drawing/2014/main" xmlns="" id="{71D53F68-7B6E-1E9F-D273-ABA260F5368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22</a:t>
            </a:fld>
            <a:endParaRPr lang="it-IT"/>
          </a:p>
        </p:txBody>
      </p:sp>
      <p:sp>
        <p:nvSpPr>
          <p:cNvPr id="7" name="Rettangolo 6">
            <a:extLst>
              <a:ext uri="{FF2B5EF4-FFF2-40B4-BE49-F238E27FC236}">
                <a16:creationId xmlns:a16="http://schemas.microsoft.com/office/drawing/2014/main" xmlns="" id="{DFF78BBD-784D-A4B2-C706-D40278A8BB2C}"/>
              </a:ext>
            </a:extLst>
          </p:cNvPr>
          <p:cNvSpPr/>
          <p:nvPr/>
        </p:nvSpPr>
        <p:spPr>
          <a:xfrm>
            <a:off x="-105649" y="1262927"/>
            <a:ext cx="12181692" cy="417312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it-IT"/>
          </a:p>
        </p:txBody>
      </p:sp>
      <p:pic>
        <p:nvPicPr>
          <p:cNvPr id="5" name="Immagine 4">
            <a:extLst>
              <a:ext uri="{FF2B5EF4-FFF2-40B4-BE49-F238E27FC236}">
                <a16:creationId xmlns:a16="http://schemas.microsoft.com/office/drawing/2014/main" xmlns="" id="{85FB4EA4-88E4-87B3-1343-74A59E9663D4}"/>
              </a:ext>
            </a:extLst>
          </p:cNvPr>
          <p:cNvPicPr>
            <a:picLocks noChangeAspect="1"/>
          </p:cNvPicPr>
          <p:nvPr/>
        </p:nvPicPr>
        <p:blipFill>
          <a:blip r:embed="rId4"/>
          <a:stretch>
            <a:fillRect/>
          </a:stretch>
        </p:blipFill>
        <p:spPr>
          <a:xfrm>
            <a:off x="842378" y="1401409"/>
            <a:ext cx="10285637" cy="5313258"/>
          </a:xfrm>
          <a:prstGeom prst="rect">
            <a:avLst/>
          </a:prstGeom>
        </p:spPr>
      </p:pic>
    </p:spTree>
    <p:extLst>
      <p:ext uri="{BB962C8B-B14F-4D97-AF65-F5344CB8AC3E}">
        <p14:creationId xmlns:p14="http://schemas.microsoft.com/office/powerpoint/2010/main" xmlns="" val="167834083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9001"/>
            <a:lum/>
          </a:blip>
          <a:srcRect/>
          <a:stretch>
            <a:fillRect t="-24000" b="-24000"/>
          </a:stretch>
        </a:blipFill>
        <a:effectLst/>
      </p:bgPr>
    </p:bg>
    <p:spTree>
      <p:nvGrpSpPr>
        <p:cNvPr id="1" name="Shape 119">
          <a:extLst>
            <a:ext uri="{FF2B5EF4-FFF2-40B4-BE49-F238E27FC236}">
              <a16:creationId xmlns:a16="http://schemas.microsoft.com/office/drawing/2014/main" xmlns="" id="{F374A7DA-5A23-A1F5-719A-1552B8DDF11C}"/>
            </a:ext>
          </a:extLst>
        </p:cNvPr>
        <p:cNvGrpSpPr/>
        <p:nvPr/>
      </p:nvGrpSpPr>
      <p:grpSpPr>
        <a:xfrm>
          <a:off x="0" y="0"/>
          <a:ext cx="0" cy="0"/>
          <a:chOff x="0" y="0"/>
          <a:chExt cx="0" cy="0"/>
        </a:xfrm>
      </p:grpSpPr>
      <p:sp>
        <p:nvSpPr>
          <p:cNvPr id="120" name="Google Shape;120;p2">
            <a:extLst>
              <a:ext uri="{FF2B5EF4-FFF2-40B4-BE49-F238E27FC236}">
                <a16:creationId xmlns:a16="http://schemas.microsoft.com/office/drawing/2014/main" xmlns="" id="{AC436548-AFC3-2A36-7D6B-75AC35381012}"/>
              </a:ext>
            </a:extLst>
          </p:cNvPr>
          <p:cNvSpPr txBox="1">
            <a:spLocks noGrp="1"/>
          </p:cNvSpPr>
          <p:nvPr>
            <p:ph type="title"/>
          </p:nvPr>
        </p:nvSpPr>
        <p:spPr>
          <a:xfrm>
            <a:off x="518709" y="-186825"/>
            <a:ext cx="10749367" cy="1208868"/>
          </a:xfrm>
          <a:prstGeom prst="rect">
            <a:avLst/>
          </a:prstGeom>
          <a:noFill/>
          <a:ln>
            <a:noFill/>
          </a:ln>
        </p:spPr>
        <p:txBody>
          <a:bodyPr spcFirstLastPara="1" wrap="square" lIns="91425" tIns="45700" rIns="91425" bIns="45700" anchor="b" anchorCtr="0">
            <a:normAutofit/>
          </a:bodyPr>
          <a:lstStyle/>
          <a:p>
            <a:pPr marL="0" lvl="0" indent="0" algn="l" rtl="0">
              <a:spcBef>
                <a:spcPts val="0"/>
              </a:spcBef>
              <a:spcAft>
                <a:spcPts val="0"/>
              </a:spcAft>
              <a:buClr>
                <a:srgbClr val="FFFFFF"/>
              </a:buClr>
              <a:buSzPts val="3200"/>
              <a:buFont typeface="Arial"/>
              <a:buNone/>
            </a:pPr>
            <a:r>
              <a:rPr lang="it-IT" sz="2800" b="1" dirty="0">
                <a:solidFill>
                  <a:srgbClr val="FFFFFF"/>
                </a:solidFill>
                <a:latin typeface="Arial"/>
                <a:cs typeface="Arial"/>
                <a:sym typeface="Arial"/>
              </a:rPr>
              <a:t>DLGS 36/2023 – Allegato II.2-bis</a:t>
            </a:r>
            <a:endParaRPr lang="it-IT" sz="2800" dirty="0"/>
          </a:p>
        </p:txBody>
      </p:sp>
      <p:sp>
        <p:nvSpPr>
          <p:cNvPr id="2" name="Segnaposto numero diapositiva 1">
            <a:extLst>
              <a:ext uri="{FF2B5EF4-FFF2-40B4-BE49-F238E27FC236}">
                <a16:creationId xmlns:a16="http://schemas.microsoft.com/office/drawing/2014/main" xmlns="" id="{64FC5C99-E7FB-EC94-3D0B-63718745B10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23</a:t>
            </a:fld>
            <a:endParaRPr lang="it-IT"/>
          </a:p>
        </p:txBody>
      </p:sp>
      <p:sp>
        <p:nvSpPr>
          <p:cNvPr id="7" name="Rettangolo 6">
            <a:extLst>
              <a:ext uri="{FF2B5EF4-FFF2-40B4-BE49-F238E27FC236}">
                <a16:creationId xmlns:a16="http://schemas.microsoft.com/office/drawing/2014/main" xmlns="" id="{21154BC5-61E3-1E60-A1E1-8EBA8E16336F}"/>
              </a:ext>
            </a:extLst>
          </p:cNvPr>
          <p:cNvSpPr/>
          <p:nvPr/>
        </p:nvSpPr>
        <p:spPr>
          <a:xfrm>
            <a:off x="-105649" y="1262927"/>
            <a:ext cx="12181692" cy="417312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it-IT"/>
          </a:p>
        </p:txBody>
      </p:sp>
      <p:pic>
        <p:nvPicPr>
          <p:cNvPr id="5" name="Immagine 4">
            <a:extLst>
              <a:ext uri="{FF2B5EF4-FFF2-40B4-BE49-F238E27FC236}">
                <a16:creationId xmlns:a16="http://schemas.microsoft.com/office/drawing/2014/main" xmlns="" id="{FB4327A8-5330-FE76-45E9-468677608EC8}"/>
              </a:ext>
            </a:extLst>
          </p:cNvPr>
          <p:cNvPicPr>
            <a:picLocks noChangeAspect="1"/>
          </p:cNvPicPr>
          <p:nvPr/>
        </p:nvPicPr>
        <p:blipFill>
          <a:blip r:embed="rId4"/>
          <a:stretch>
            <a:fillRect/>
          </a:stretch>
        </p:blipFill>
        <p:spPr>
          <a:xfrm>
            <a:off x="842378" y="1401409"/>
            <a:ext cx="10285637" cy="5313258"/>
          </a:xfrm>
          <a:prstGeom prst="rect">
            <a:avLst/>
          </a:prstGeom>
        </p:spPr>
      </p:pic>
    </p:spTree>
    <p:extLst>
      <p:ext uri="{BB962C8B-B14F-4D97-AF65-F5344CB8AC3E}">
        <p14:creationId xmlns:p14="http://schemas.microsoft.com/office/powerpoint/2010/main" xmlns="" val="364300140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9001"/>
            <a:lum/>
          </a:blip>
          <a:srcRect/>
          <a:stretch>
            <a:fillRect t="-24000" b="-24000"/>
          </a:stretch>
        </a:blipFill>
        <a:effectLst/>
      </p:bgPr>
    </p:bg>
    <p:spTree>
      <p:nvGrpSpPr>
        <p:cNvPr id="1" name="Shape 119">
          <a:extLst>
            <a:ext uri="{FF2B5EF4-FFF2-40B4-BE49-F238E27FC236}">
              <a16:creationId xmlns:a16="http://schemas.microsoft.com/office/drawing/2014/main" xmlns="" id="{FAEB0A9E-E858-74A7-DB5B-0150BD50C838}"/>
            </a:ext>
          </a:extLst>
        </p:cNvPr>
        <p:cNvGrpSpPr/>
        <p:nvPr/>
      </p:nvGrpSpPr>
      <p:grpSpPr>
        <a:xfrm>
          <a:off x="0" y="0"/>
          <a:ext cx="0" cy="0"/>
          <a:chOff x="0" y="0"/>
          <a:chExt cx="0" cy="0"/>
        </a:xfrm>
      </p:grpSpPr>
      <p:sp>
        <p:nvSpPr>
          <p:cNvPr id="120" name="Google Shape;120;p2">
            <a:extLst>
              <a:ext uri="{FF2B5EF4-FFF2-40B4-BE49-F238E27FC236}">
                <a16:creationId xmlns:a16="http://schemas.microsoft.com/office/drawing/2014/main" xmlns="" id="{CC833AEB-78FB-2BDE-F3EF-8324DB067691}"/>
              </a:ext>
            </a:extLst>
          </p:cNvPr>
          <p:cNvSpPr txBox="1">
            <a:spLocks noGrp="1"/>
          </p:cNvSpPr>
          <p:nvPr>
            <p:ph type="title"/>
          </p:nvPr>
        </p:nvSpPr>
        <p:spPr>
          <a:xfrm>
            <a:off x="518709" y="-186825"/>
            <a:ext cx="10749367" cy="1208868"/>
          </a:xfrm>
          <a:prstGeom prst="rect">
            <a:avLst/>
          </a:prstGeom>
          <a:noFill/>
          <a:ln>
            <a:noFill/>
          </a:ln>
        </p:spPr>
        <p:txBody>
          <a:bodyPr spcFirstLastPara="1" wrap="square" lIns="91425" tIns="45700" rIns="91425" bIns="45700" anchor="b" anchorCtr="0">
            <a:normAutofit/>
          </a:bodyPr>
          <a:lstStyle/>
          <a:p>
            <a:pPr marL="0" lvl="0" indent="0" algn="l" rtl="0">
              <a:spcBef>
                <a:spcPts val="0"/>
              </a:spcBef>
              <a:spcAft>
                <a:spcPts val="0"/>
              </a:spcAft>
              <a:buClr>
                <a:srgbClr val="FFFFFF"/>
              </a:buClr>
              <a:buSzPts val="3200"/>
              <a:buFont typeface="Arial"/>
              <a:buNone/>
            </a:pPr>
            <a:r>
              <a:rPr lang="it-IT" sz="2800" b="1" dirty="0">
                <a:solidFill>
                  <a:srgbClr val="FFFFFF"/>
                </a:solidFill>
                <a:latin typeface="Arial"/>
                <a:cs typeface="Arial"/>
                <a:sym typeface="Arial"/>
              </a:rPr>
              <a:t>DLGS 36/2023 – Indici TOL</a:t>
            </a:r>
            <a:endParaRPr lang="it-IT" sz="2800" dirty="0"/>
          </a:p>
        </p:txBody>
      </p:sp>
      <p:sp>
        <p:nvSpPr>
          <p:cNvPr id="2" name="Segnaposto numero diapositiva 1">
            <a:extLst>
              <a:ext uri="{FF2B5EF4-FFF2-40B4-BE49-F238E27FC236}">
                <a16:creationId xmlns:a16="http://schemas.microsoft.com/office/drawing/2014/main" xmlns="" id="{074A8625-E330-1CCB-7594-750B3D826E8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24</a:t>
            </a:fld>
            <a:endParaRPr lang="it-IT"/>
          </a:p>
        </p:txBody>
      </p:sp>
      <p:sp>
        <p:nvSpPr>
          <p:cNvPr id="7" name="Rettangolo 6">
            <a:extLst>
              <a:ext uri="{FF2B5EF4-FFF2-40B4-BE49-F238E27FC236}">
                <a16:creationId xmlns:a16="http://schemas.microsoft.com/office/drawing/2014/main" xmlns="" id="{650E76E6-9B68-35FC-CF0E-635C6BDE1926}"/>
              </a:ext>
            </a:extLst>
          </p:cNvPr>
          <p:cNvSpPr/>
          <p:nvPr/>
        </p:nvSpPr>
        <p:spPr>
          <a:xfrm>
            <a:off x="-105649" y="1262927"/>
            <a:ext cx="12181692" cy="417312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it-IT"/>
          </a:p>
        </p:txBody>
      </p:sp>
      <p:pic>
        <p:nvPicPr>
          <p:cNvPr id="4" name="Immagine 3">
            <a:hlinkClick r:id="rId4"/>
            <a:extLst>
              <a:ext uri="{FF2B5EF4-FFF2-40B4-BE49-F238E27FC236}">
                <a16:creationId xmlns:a16="http://schemas.microsoft.com/office/drawing/2014/main" xmlns="" id="{55B37870-04EA-EB66-D700-CEBEA438E77A}"/>
              </a:ext>
            </a:extLst>
          </p:cNvPr>
          <p:cNvPicPr>
            <a:picLocks noChangeAspect="1"/>
          </p:cNvPicPr>
          <p:nvPr/>
        </p:nvPicPr>
        <p:blipFill>
          <a:blip r:embed="rId5"/>
          <a:stretch>
            <a:fillRect/>
          </a:stretch>
        </p:blipFill>
        <p:spPr>
          <a:xfrm>
            <a:off x="570106" y="1344593"/>
            <a:ext cx="10783694" cy="5376884"/>
          </a:xfrm>
          <a:prstGeom prst="rect">
            <a:avLst/>
          </a:prstGeom>
        </p:spPr>
      </p:pic>
    </p:spTree>
    <p:extLst>
      <p:ext uri="{BB962C8B-B14F-4D97-AF65-F5344CB8AC3E}">
        <p14:creationId xmlns:p14="http://schemas.microsoft.com/office/powerpoint/2010/main" xmlns="" val="182255456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9001"/>
            <a:lum/>
          </a:blip>
          <a:srcRect/>
          <a:stretch>
            <a:fillRect t="-24000" b="-24000"/>
          </a:stretch>
        </a:blipFill>
        <a:effectLst/>
      </p:bgPr>
    </p:bg>
    <p:spTree>
      <p:nvGrpSpPr>
        <p:cNvPr id="1" name="Shape 119">
          <a:extLst>
            <a:ext uri="{FF2B5EF4-FFF2-40B4-BE49-F238E27FC236}">
              <a16:creationId xmlns:a16="http://schemas.microsoft.com/office/drawing/2014/main" xmlns="" id="{A80568FD-6F92-227A-214A-8998B2AECF0A}"/>
            </a:ext>
          </a:extLst>
        </p:cNvPr>
        <p:cNvGrpSpPr/>
        <p:nvPr/>
      </p:nvGrpSpPr>
      <p:grpSpPr>
        <a:xfrm>
          <a:off x="0" y="0"/>
          <a:ext cx="0" cy="0"/>
          <a:chOff x="0" y="0"/>
          <a:chExt cx="0" cy="0"/>
        </a:xfrm>
      </p:grpSpPr>
      <p:sp>
        <p:nvSpPr>
          <p:cNvPr id="120" name="Google Shape;120;p2">
            <a:extLst>
              <a:ext uri="{FF2B5EF4-FFF2-40B4-BE49-F238E27FC236}">
                <a16:creationId xmlns:a16="http://schemas.microsoft.com/office/drawing/2014/main" xmlns="" id="{068BEABD-3D1A-7EEB-5AFE-2088A5D46A2A}"/>
              </a:ext>
            </a:extLst>
          </p:cNvPr>
          <p:cNvSpPr txBox="1">
            <a:spLocks noGrp="1"/>
          </p:cNvSpPr>
          <p:nvPr>
            <p:ph type="title"/>
          </p:nvPr>
        </p:nvSpPr>
        <p:spPr>
          <a:xfrm>
            <a:off x="518709" y="-186825"/>
            <a:ext cx="10749367" cy="1208868"/>
          </a:xfrm>
          <a:prstGeom prst="rect">
            <a:avLst/>
          </a:prstGeom>
          <a:noFill/>
          <a:ln>
            <a:noFill/>
          </a:ln>
        </p:spPr>
        <p:txBody>
          <a:bodyPr spcFirstLastPara="1" wrap="square" lIns="91425" tIns="45700" rIns="91425" bIns="45700" anchor="b" anchorCtr="0">
            <a:normAutofit/>
          </a:bodyPr>
          <a:lstStyle/>
          <a:p>
            <a:pPr marL="0" lvl="0" indent="0" algn="l" rtl="0">
              <a:spcBef>
                <a:spcPts val="0"/>
              </a:spcBef>
              <a:spcAft>
                <a:spcPts val="0"/>
              </a:spcAft>
              <a:buClr>
                <a:srgbClr val="FFFFFF"/>
              </a:buClr>
              <a:buSzPts val="3200"/>
              <a:buFont typeface="Arial"/>
              <a:buNone/>
            </a:pPr>
            <a:r>
              <a:rPr lang="it-IT" sz="2800" b="1" dirty="0">
                <a:solidFill>
                  <a:srgbClr val="FFFFFF"/>
                </a:solidFill>
                <a:latin typeface="Arial"/>
                <a:cs typeface="Arial"/>
                <a:sym typeface="Arial"/>
              </a:rPr>
              <a:t>DLGS 36/2023 – Indici TOL</a:t>
            </a:r>
            <a:endParaRPr lang="it-IT" sz="2800" dirty="0"/>
          </a:p>
        </p:txBody>
      </p:sp>
      <p:sp>
        <p:nvSpPr>
          <p:cNvPr id="2" name="Segnaposto numero diapositiva 1">
            <a:extLst>
              <a:ext uri="{FF2B5EF4-FFF2-40B4-BE49-F238E27FC236}">
                <a16:creationId xmlns:a16="http://schemas.microsoft.com/office/drawing/2014/main" xmlns="" id="{A4E6DC8E-2EC4-FEE1-A221-9FD7F177C7F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25</a:t>
            </a:fld>
            <a:endParaRPr lang="it-IT"/>
          </a:p>
        </p:txBody>
      </p:sp>
      <p:sp>
        <p:nvSpPr>
          <p:cNvPr id="7" name="Rettangolo 6">
            <a:extLst>
              <a:ext uri="{FF2B5EF4-FFF2-40B4-BE49-F238E27FC236}">
                <a16:creationId xmlns:a16="http://schemas.microsoft.com/office/drawing/2014/main" xmlns="" id="{6730B11D-FB88-8AE0-EED2-514375F5F1DF}"/>
              </a:ext>
            </a:extLst>
          </p:cNvPr>
          <p:cNvSpPr/>
          <p:nvPr/>
        </p:nvSpPr>
        <p:spPr>
          <a:xfrm>
            <a:off x="-105649" y="1262927"/>
            <a:ext cx="12181692" cy="417312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it-IT"/>
          </a:p>
        </p:txBody>
      </p:sp>
      <p:pic>
        <p:nvPicPr>
          <p:cNvPr id="12" name="Immagine 11">
            <a:extLst>
              <a:ext uri="{FF2B5EF4-FFF2-40B4-BE49-F238E27FC236}">
                <a16:creationId xmlns:a16="http://schemas.microsoft.com/office/drawing/2014/main" xmlns="" id="{57BE235C-F375-6D98-489F-C221F23C7864}"/>
              </a:ext>
            </a:extLst>
          </p:cNvPr>
          <p:cNvPicPr>
            <a:picLocks noChangeAspect="1"/>
          </p:cNvPicPr>
          <p:nvPr/>
        </p:nvPicPr>
        <p:blipFill>
          <a:blip r:embed="rId4"/>
          <a:stretch>
            <a:fillRect/>
          </a:stretch>
        </p:blipFill>
        <p:spPr>
          <a:xfrm>
            <a:off x="1166507" y="1380052"/>
            <a:ext cx="9858985" cy="5435614"/>
          </a:xfrm>
          <a:prstGeom prst="rect">
            <a:avLst/>
          </a:prstGeom>
        </p:spPr>
      </p:pic>
    </p:spTree>
    <p:extLst>
      <p:ext uri="{BB962C8B-B14F-4D97-AF65-F5344CB8AC3E}">
        <p14:creationId xmlns:p14="http://schemas.microsoft.com/office/powerpoint/2010/main" xmlns="" val="162159729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9001"/>
            <a:lum/>
          </a:blip>
          <a:srcRect/>
          <a:stretch>
            <a:fillRect t="-24000" b="-24000"/>
          </a:stretch>
        </a:blipFill>
        <a:effectLst/>
      </p:bgPr>
    </p:bg>
    <p:spTree>
      <p:nvGrpSpPr>
        <p:cNvPr id="1" name="Shape 119">
          <a:extLst>
            <a:ext uri="{FF2B5EF4-FFF2-40B4-BE49-F238E27FC236}">
              <a16:creationId xmlns:a16="http://schemas.microsoft.com/office/drawing/2014/main" xmlns="" id="{7CBC35A0-C4EE-141F-229B-6EA65ADA65B7}"/>
            </a:ext>
          </a:extLst>
        </p:cNvPr>
        <p:cNvGrpSpPr/>
        <p:nvPr/>
      </p:nvGrpSpPr>
      <p:grpSpPr>
        <a:xfrm>
          <a:off x="0" y="0"/>
          <a:ext cx="0" cy="0"/>
          <a:chOff x="0" y="0"/>
          <a:chExt cx="0" cy="0"/>
        </a:xfrm>
      </p:grpSpPr>
      <p:sp>
        <p:nvSpPr>
          <p:cNvPr id="120" name="Google Shape;120;p2">
            <a:extLst>
              <a:ext uri="{FF2B5EF4-FFF2-40B4-BE49-F238E27FC236}">
                <a16:creationId xmlns:a16="http://schemas.microsoft.com/office/drawing/2014/main" xmlns="" id="{BF86A568-330E-B9A8-506F-E8225B08C506}"/>
              </a:ext>
            </a:extLst>
          </p:cNvPr>
          <p:cNvSpPr txBox="1">
            <a:spLocks noGrp="1"/>
          </p:cNvSpPr>
          <p:nvPr>
            <p:ph type="title"/>
          </p:nvPr>
        </p:nvSpPr>
        <p:spPr>
          <a:xfrm>
            <a:off x="518709" y="-186825"/>
            <a:ext cx="10749367" cy="1208868"/>
          </a:xfrm>
          <a:prstGeom prst="rect">
            <a:avLst/>
          </a:prstGeom>
          <a:noFill/>
          <a:ln>
            <a:noFill/>
          </a:ln>
        </p:spPr>
        <p:txBody>
          <a:bodyPr spcFirstLastPara="1" wrap="square" lIns="91425" tIns="45700" rIns="91425" bIns="45700" anchor="b" anchorCtr="0">
            <a:normAutofit/>
          </a:bodyPr>
          <a:lstStyle/>
          <a:p>
            <a:pPr marL="0" lvl="0" indent="0" algn="l" rtl="0">
              <a:spcBef>
                <a:spcPts val="0"/>
              </a:spcBef>
              <a:spcAft>
                <a:spcPts val="0"/>
              </a:spcAft>
              <a:buClr>
                <a:srgbClr val="FFFFFF"/>
              </a:buClr>
              <a:buSzPts val="3200"/>
              <a:buFont typeface="Arial"/>
              <a:buNone/>
            </a:pPr>
            <a:r>
              <a:rPr lang="it-IT" sz="2800" b="1" dirty="0">
                <a:solidFill>
                  <a:srgbClr val="FFFFFF"/>
                </a:solidFill>
                <a:latin typeface="Arial"/>
                <a:cs typeface="Arial"/>
                <a:sym typeface="Arial"/>
              </a:rPr>
              <a:t>DLGS 36/2023 – Indici TOL</a:t>
            </a:r>
            <a:endParaRPr lang="it-IT" sz="2800" dirty="0"/>
          </a:p>
        </p:txBody>
      </p:sp>
      <p:sp>
        <p:nvSpPr>
          <p:cNvPr id="2" name="Segnaposto numero diapositiva 1">
            <a:extLst>
              <a:ext uri="{FF2B5EF4-FFF2-40B4-BE49-F238E27FC236}">
                <a16:creationId xmlns:a16="http://schemas.microsoft.com/office/drawing/2014/main" xmlns="" id="{4311F586-8559-66B9-EB3F-2D14E6A675B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26</a:t>
            </a:fld>
            <a:endParaRPr lang="it-IT"/>
          </a:p>
        </p:txBody>
      </p:sp>
      <p:sp>
        <p:nvSpPr>
          <p:cNvPr id="7" name="Rettangolo 6">
            <a:extLst>
              <a:ext uri="{FF2B5EF4-FFF2-40B4-BE49-F238E27FC236}">
                <a16:creationId xmlns:a16="http://schemas.microsoft.com/office/drawing/2014/main" xmlns="" id="{48224127-8D65-F3D4-39F3-AB548333CD17}"/>
              </a:ext>
            </a:extLst>
          </p:cNvPr>
          <p:cNvSpPr/>
          <p:nvPr/>
        </p:nvSpPr>
        <p:spPr>
          <a:xfrm>
            <a:off x="-105649" y="1262927"/>
            <a:ext cx="12181692" cy="417312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it-IT"/>
          </a:p>
        </p:txBody>
      </p:sp>
      <p:pic>
        <p:nvPicPr>
          <p:cNvPr id="9" name="Immagine 8">
            <a:extLst>
              <a:ext uri="{FF2B5EF4-FFF2-40B4-BE49-F238E27FC236}">
                <a16:creationId xmlns:a16="http://schemas.microsoft.com/office/drawing/2014/main" xmlns="" id="{BE01CB6F-F75A-9CF6-2D2C-38B338C93464}"/>
              </a:ext>
            </a:extLst>
          </p:cNvPr>
          <p:cNvPicPr>
            <a:picLocks noChangeAspect="1"/>
          </p:cNvPicPr>
          <p:nvPr/>
        </p:nvPicPr>
        <p:blipFill>
          <a:blip r:embed="rId4"/>
          <a:stretch>
            <a:fillRect/>
          </a:stretch>
        </p:blipFill>
        <p:spPr>
          <a:xfrm>
            <a:off x="838200" y="1388087"/>
            <a:ext cx="9919623" cy="5372547"/>
          </a:xfrm>
          <a:prstGeom prst="rect">
            <a:avLst/>
          </a:prstGeom>
        </p:spPr>
      </p:pic>
    </p:spTree>
    <p:extLst>
      <p:ext uri="{BB962C8B-B14F-4D97-AF65-F5344CB8AC3E}">
        <p14:creationId xmlns:p14="http://schemas.microsoft.com/office/powerpoint/2010/main" xmlns="" val="67740891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9001"/>
            <a:lum/>
          </a:blip>
          <a:srcRect/>
          <a:stretch>
            <a:fillRect t="-24000" b="-24000"/>
          </a:stretch>
        </a:blipFill>
        <a:effectLst/>
      </p:bgPr>
    </p:bg>
    <p:spTree>
      <p:nvGrpSpPr>
        <p:cNvPr id="1" name="Shape 119">
          <a:extLst>
            <a:ext uri="{FF2B5EF4-FFF2-40B4-BE49-F238E27FC236}">
              <a16:creationId xmlns:a16="http://schemas.microsoft.com/office/drawing/2014/main" xmlns="" id="{D146BF11-CBCF-31E9-8C12-7028F5987C10}"/>
            </a:ext>
          </a:extLst>
        </p:cNvPr>
        <p:cNvGrpSpPr/>
        <p:nvPr/>
      </p:nvGrpSpPr>
      <p:grpSpPr>
        <a:xfrm>
          <a:off x="0" y="0"/>
          <a:ext cx="0" cy="0"/>
          <a:chOff x="0" y="0"/>
          <a:chExt cx="0" cy="0"/>
        </a:xfrm>
      </p:grpSpPr>
      <p:sp>
        <p:nvSpPr>
          <p:cNvPr id="120" name="Google Shape;120;p2">
            <a:extLst>
              <a:ext uri="{FF2B5EF4-FFF2-40B4-BE49-F238E27FC236}">
                <a16:creationId xmlns:a16="http://schemas.microsoft.com/office/drawing/2014/main" xmlns="" id="{74637DE5-8B4D-0D75-0C69-BFC3A7395791}"/>
              </a:ext>
            </a:extLst>
          </p:cNvPr>
          <p:cNvSpPr txBox="1">
            <a:spLocks noGrp="1"/>
          </p:cNvSpPr>
          <p:nvPr>
            <p:ph type="title"/>
          </p:nvPr>
        </p:nvSpPr>
        <p:spPr>
          <a:xfrm>
            <a:off x="120775" y="-224925"/>
            <a:ext cx="11503958" cy="1208868"/>
          </a:xfrm>
          <a:prstGeom prst="rect">
            <a:avLst/>
          </a:prstGeom>
          <a:noFill/>
          <a:ln>
            <a:noFill/>
          </a:ln>
        </p:spPr>
        <p:txBody>
          <a:bodyPr spcFirstLastPara="1" wrap="square" lIns="91425" tIns="45700" rIns="91425" bIns="45700" anchor="b" anchorCtr="0">
            <a:normAutofit/>
          </a:bodyPr>
          <a:lstStyle/>
          <a:p>
            <a:pPr marL="0" lvl="0" indent="0" algn="l" rtl="0">
              <a:spcBef>
                <a:spcPts val="0"/>
              </a:spcBef>
              <a:spcAft>
                <a:spcPts val="0"/>
              </a:spcAft>
              <a:buClr>
                <a:srgbClr val="FFFFFF"/>
              </a:buClr>
              <a:buSzPts val="3200"/>
              <a:buFont typeface="Arial"/>
              <a:buNone/>
            </a:pPr>
            <a:r>
              <a:rPr lang="it-IT" sz="2600" b="1" dirty="0">
                <a:solidFill>
                  <a:srgbClr val="FFFFFF"/>
                </a:solidFill>
                <a:latin typeface="Arial"/>
                <a:cs typeface="Arial"/>
                <a:sym typeface="Arial"/>
              </a:rPr>
              <a:t>LA RISPOSTA DEL SISTEMA AGLI SHOCK ECONOMICI IMPROVVISI</a:t>
            </a:r>
            <a:endParaRPr lang="it-IT" sz="2600" dirty="0"/>
          </a:p>
        </p:txBody>
      </p:sp>
      <p:sp>
        <p:nvSpPr>
          <p:cNvPr id="2" name="Segnaposto numero diapositiva 1">
            <a:extLst>
              <a:ext uri="{FF2B5EF4-FFF2-40B4-BE49-F238E27FC236}">
                <a16:creationId xmlns:a16="http://schemas.microsoft.com/office/drawing/2014/main" xmlns="" id="{F6B1BF17-DABE-7CA6-10BB-EF30F984BFC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27</a:t>
            </a:fld>
            <a:endParaRPr lang="it-IT"/>
          </a:p>
        </p:txBody>
      </p:sp>
      <p:sp>
        <p:nvSpPr>
          <p:cNvPr id="7" name="Rettangolo 6">
            <a:extLst>
              <a:ext uri="{FF2B5EF4-FFF2-40B4-BE49-F238E27FC236}">
                <a16:creationId xmlns:a16="http://schemas.microsoft.com/office/drawing/2014/main" xmlns="" id="{7F9B7F16-DEA2-EB11-13D3-2A58047227DC}"/>
              </a:ext>
            </a:extLst>
          </p:cNvPr>
          <p:cNvSpPr/>
          <p:nvPr/>
        </p:nvSpPr>
        <p:spPr>
          <a:xfrm>
            <a:off x="-105649" y="1262927"/>
            <a:ext cx="12181692" cy="417312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it-IT"/>
          </a:p>
        </p:txBody>
      </p:sp>
      <p:pic>
        <p:nvPicPr>
          <p:cNvPr id="4" name="Immagine 3">
            <a:extLst>
              <a:ext uri="{FF2B5EF4-FFF2-40B4-BE49-F238E27FC236}">
                <a16:creationId xmlns:a16="http://schemas.microsoft.com/office/drawing/2014/main" xmlns="" id="{BD13D6D6-3E6A-D28F-2DB5-4E3A27E7C563}"/>
              </a:ext>
            </a:extLst>
          </p:cNvPr>
          <p:cNvPicPr>
            <a:picLocks noChangeAspect="1"/>
          </p:cNvPicPr>
          <p:nvPr/>
        </p:nvPicPr>
        <p:blipFill>
          <a:blip r:embed="rId4"/>
          <a:stretch>
            <a:fillRect/>
          </a:stretch>
        </p:blipFill>
        <p:spPr>
          <a:xfrm>
            <a:off x="1076552" y="1353579"/>
            <a:ext cx="10038895" cy="5470554"/>
          </a:xfrm>
          <a:prstGeom prst="rect">
            <a:avLst/>
          </a:prstGeom>
        </p:spPr>
      </p:pic>
    </p:spTree>
    <p:extLst>
      <p:ext uri="{BB962C8B-B14F-4D97-AF65-F5344CB8AC3E}">
        <p14:creationId xmlns:p14="http://schemas.microsoft.com/office/powerpoint/2010/main" xmlns="" val="388059001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9001"/>
            <a:lum/>
          </a:blip>
          <a:srcRect/>
          <a:stretch>
            <a:fillRect t="-24000" b="-24000"/>
          </a:stretch>
        </a:blipFill>
        <a:effectLst/>
      </p:bgPr>
    </p:bg>
    <p:spTree>
      <p:nvGrpSpPr>
        <p:cNvPr id="1" name="Shape 119">
          <a:extLst>
            <a:ext uri="{FF2B5EF4-FFF2-40B4-BE49-F238E27FC236}">
              <a16:creationId xmlns:a16="http://schemas.microsoft.com/office/drawing/2014/main" xmlns="" id="{65E05FBA-3BDF-5E08-D3A3-E34B87BE240B}"/>
            </a:ext>
          </a:extLst>
        </p:cNvPr>
        <p:cNvGrpSpPr/>
        <p:nvPr/>
      </p:nvGrpSpPr>
      <p:grpSpPr>
        <a:xfrm>
          <a:off x="0" y="0"/>
          <a:ext cx="0" cy="0"/>
          <a:chOff x="0" y="0"/>
          <a:chExt cx="0" cy="0"/>
        </a:xfrm>
      </p:grpSpPr>
      <p:sp>
        <p:nvSpPr>
          <p:cNvPr id="120" name="Google Shape;120;p2">
            <a:extLst>
              <a:ext uri="{FF2B5EF4-FFF2-40B4-BE49-F238E27FC236}">
                <a16:creationId xmlns:a16="http://schemas.microsoft.com/office/drawing/2014/main" xmlns="" id="{F82D65E5-38F7-B71E-81F8-922C194ED867}"/>
              </a:ext>
            </a:extLst>
          </p:cNvPr>
          <p:cNvSpPr txBox="1">
            <a:spLocks noGrp="1"/>
          </p:cNvSpPr>
          <p:nvPr>
            <p:ph type="title"/>
          </p:nvPr>
        </p:nvSpPr>
        <p:spPr>
          <a:xfrm>
            <a:off x="120775" y="-224925"/>
            <a:ext cx="11503958" cy="1208868"/>
          </a:xfrm>
          <a:prstGeom prst="rect">
            <a:avLst/>
          </a:prstGeom>
          <a:noFill/>
          <a:ln>
            <a:noFill/>
          </a:ln>
        </p:spPr>
        <p:txBody>
          <a:bodyPr spcFirstLastPara="1" wrap="square" lIns="91425" tIns="45700" rIns="91425" bIns="45700" anchor="b" anchorCtr="0">
            <a:normAutofit/>
          </a:bodyPr>
          <a:lstStyle/>
          <a:p>
            <a:pPr marL="0" lvl="0" indent="0" algn="l" rtl="0">
              <a:spcBef>
                <a:spcPts val="0"/>
              </a:spcBef>
              <a:spcAft>
                <a:spcPts val="0"/>
              </a:spcAft>
              <a:buClr>
                <a:srgbClr val="FFFFFF"/>
              </a:buClr>
              <a:buSzPts val="3200"/>
              <a:buFont typeface="Arial"/>
              <a:buNone/>
            </a:pPr>
            <a:r>
              <a:rPr lang="it-IT" sz="2600" b="1" dirty="0">
                <a:solidFill>
                  <a:srgbClr val="FFFFFF"/>
                </a:solidFill>
                <a:latin typeface="Arial"/>
                <a:cs typeface="Arial"/>
                <a:sym typeface="Arial"/>
              </a:rPr>
              <a:t>LA RISPOSTA DEL SISTEMA AGLI SHOCK ECONOMICI IMPROVVISI</a:t>
            </a:r>
            <a:endParaRPr lang="it-IT" sz="2600" dirty="0"/>
          </a:p>
        </p:txBody>
      </p:sp>
      <p:sp>
        <p:nvSpPr>
          <p:cNvPr id="2" name="Segnaposto numero diapositiva 1">
            <a:extLst>
              <a:ext uri="{FF2B5EF4-FFF2-40B4-BE49-F238E27FC236}">
                <a16:creationId xmlns:a16="http://schemas.microsoft.com/office/drawing/2014/main" xmlns="" id="{A6432BA4-FD58-1B84-CB4D-30D76ACF59D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28</a:t>
            </a:fld>
            <a:endParaRPr lang="it-IT"/>
          </a:p>
        </p:txBody>
      </p:sp>
      <p:sp>
        <p:nvSpPr>
          <p:cNvPr id="7" name="Rettangolo 6">
            <a:extLst>
              <a:ext uri="{FF2B5EF4-FFF2-40B4-BE49-F238E27FC236}">
                <a16:creationId xmlns:a16="http://schemas.microsoft.com/office/drawing/2014/main" xmlns="" id="{22802A01-CC97-6083-A0FD-43FABAB1E228}"/>
              </a:ext>
            </a:extLst>
          </p:cNvPr>
          <p:cNvSpPr/>
          <p:nvPr/>
        </p:nvSpPr>
        <p:spPr>
          <a:xfrm>
            <a:off x="-105649" y="1262927"/>
            <a:ext cx="12181692" cy="417312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it-IT"/>
          </a:p>
        </p:txBody>
      </p:sp>
      <p:pic>
        <p:nvPicPr>
          <p:cNvPr id="5" name="Immagine 4">
            <a:extLst>
              <a:ext uri="{FF2B5EF4-FFF2-40B4-BE49-F238E27FC236}">
                <a16:creationId xmlns:a16="http://schemas.microsoft.com/office/drawing/2014/main" xmlns="" id="{6E6B364E-D499-9BAB-B31A-960ECC1864A6}"/>
              </a:ext>
            </a:extLst>
          </p:cNvPr>
          <p:cNvPicPr>
            <a:picLocks noChangeAspect="1"/>
          </p:cNvPicPr>
          <p:nvPr/>
        </p:nvPicPr>
        <p:blipFill>
          <a:blip r:embed="rId4"/>
          <a:stretch>
            <a:fillRect/>
          </a:stretch>
        </p:blipFill>
        <p:spPr>
          <a:xfrm>
            <a:off x="1098822" y="1359070"/>
            <a:ext cx="9772509" cy="5435430"/>
          </a:xfrm>
          <a:prstGeom prst="rect">
            <a:avLst/>
          </a:prstGeom>
        </p:spPr>
      </p:pic>
    </p:spTree>
    <p:extLst>
      <p:ext uri="{BB962C8B-B14F-4D97-AF65-F5344CB8AC3E}">
        <p14:creationId xmlns:p14="http://schemas.microsoft.com/office/powerpoint/2010/main" xmlns="" val="48999454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9001"/>
            <a:lum/>
          </a:blip>
          <a:srcRect/>
          <a:stretch>
            <a:fillRect t="-24000" b="-24000"/>
          </a:stretch>
        </a:blipFill>
        <a:effectLst/>
      </p:bgPr>
    </p:bg>
    <p:spTree>
      <p:nvGrpSpPr>
        <p:cNvPr id="1" name="Shape 119">
          <a:extLst>
            <a:ext uri="{FF2B5EF4-FFF2-40B4-BE49-F238E27FC236}">
              <a16:creationId xmlns:a16="http://schemas.microsoft.com/office/drawing/2014/main" xmlns="" id="{235D205F-6CEB-E9AE-6061-A64A46FDD720}"/>
            </a:ext>
          </a:extLst>
        </p:cNvPr>
        <p:cNvGrpSpPr/>
        <p:nvPr/>
      </p:nvGrpSpPr>
      <p:grpSpPr>
        <a:xfrm>
          <a:off x="0" y="0"/>
          <a:ext cx="0" cy="0"/>
          <a:chOff x="0" y="0"/>
          <a:chExt cx="0" cy="0"/>
        </a:xfrm>
      </p:grpSpPr>
      <p:sp>
        <p:nvSpPr>
          <p:cNvPr id="120" name="Google Shape;120;p2">
            <a:extLst>
              <a:ext uri="{FF2B5EF4-FFF2-40B4-BE49-F238E27FC236}">
                <a16:creationId xmlns:a16="http://schemas.microsoft.com/office/drawing/2014/main" xmlns="" id="{D94BCACB-649D-9B15-B926-647630A8A0C7}"/>
              </a:ext>
            </a:extLst>
          </p:cNvPr>
          <p:cNvSpPr txBox="1">
            <a:spLocks noGrp="1"/>
          </p:cNvSpPr>
          <p:nvPr>
            <p:ph type="title"/>
          </p:nvPr>
        </p:nvSpPr>
        <p:spPr>
          <a:xfrm>
            <a:off x="120775" y="-224925"/>
            <a:ext cx="11503958" cy="1208868"/>
          </a:xfrm>
          <a:prstGeom prst="rect">
            <a:avLst/>
          </a:prstGeom>
          <a:noFill/>
          <a:ln>
            <a:noFill/>
          </a:ln>
        </p:spPr>
        <p:txBody>
          <a:bodyPr spcFirstLastPara="1" wrap="square" lIns="91425" tIns="45700" rIns="91425" bIns="45700" anchor="b" anchorCtr="0">
            <a:normAutofit/>
          </a:bodyPr>
          <a:lstStyle/>
          <a:p>
            <a:pPr marL="0" lvl="0" indent="0" algn="l" rtl="0">
              <a:spcBef>
                <a:spcPts val="0"/>
              </a:spcBef>
              <a:spcAft>
                <a:spcPts val="0"/>
              </a:spcAft>
              <a:buClr>
                <a:srgbClr val="FFFFFF"/>
              </a:buClr>
              <a:buSzPts val="3200"/>
              <a:buFont typeface="Arial"/>
              <a:buNone/>
            </a:pPr>
            <a:r>
              <a:rPr lang="it-IT" sz="2600" b="1" dirty="0">
                <a:solidFill>
                  <a:srgbClr val="FFFFFF"/>
                </a:solidFill>
                <a:latin typeface="Arial"/>
                <a:cs typeface="Arial"/>
                <a:sym typeface="Arial"/>
              </a:rPr>
              <a:t>LA RISPOSTA DEL SISTEMA AGLI SHOCK ECONOMICI IMPROVVISI</a:t>
            </a:r>
            <a:endParaRPr lang="it-IT" sz="2600" dirty="0"/>
          </a:p>
        </p:txBody>
      </p:sp>
      <p:sp>
        <p:nvSpPr>
          <p:cNvPr id="2" name="Segnaposto numero diapositiva 1">
            <a:extLst>
              <a:ext uri="{FF2B5EF4-FFF2-40B4-BE49-F238E27FC236}">
                <a16:creationId xmlns:a16="http://schemas.microsoft.com/office/drawing/2014/main" xmlns="" id="{01B5330B-6622-5A83-C2F9-4432A06B39F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29</a:t>
            </a:fld>
            <a:endParaRPr lang="it-IT"/>
          </a:p>
        </p:txBody>
      </p:sp>
      <p:sp>
        <p:nvSpPr>
          <p:cNvPr id="7" name="Rettangolo 6">
            <a:extLst>
              <a:ext uri="{FF2B5EF4-FFF2-40B4-BE49-F238E27FC236}">
                <a16:creationId xmlns:a16="http://schemas.microsoft.com/office/drawing/2014/main" xmlns="" id="{BE7ABDA0-D4F6-9F9A-F6DA-EEC47996A968}"/>
              </a:ext>
            </a:extLst>
          </p:cNvPr>
          <p:cNvSpPr/>
          <p:nvPr/>
        </p:nvSpPr>
        <p:spPr>
          <a:xfrm>
            <a:off x="-105649" y="1262927"/>
            <a:ext cx="12181692" cy="417312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it-IT"/>
          </a:p>
        </p:txBody>
      </p:sp>
      <p:pic>
        <p:nvPicPr>
          <p:cNvPr id="4" name="Immagine 3">
            <a:extLst>
              <a:ext uri="{FF2B5EF4-FFF2-40B4-BE49-F238E27FC236}">
                <a16:creationId xmlns:a16="http://schemas.microsoft.com/office/drawing/2014/main" xmlns="" id="{AC8F3FEF-934F-732E-FCEF-338B5AD94701}"/>
              </a:ext>
            </a:extLst>
          </p:cNvPr>
          <p:cNvPicPr>
            <a:picLocks noChangeAspect="1"/>
          </p:cNvPicPr>
          <p:nvPr/>
        </p:nvPicPr>
        <p:blipFill>
          <a:blip r:embed="rId4"/>
          <a:stretch>
            <a:fillRect/>
          </a:stretch>
        </p:blipFill>
        <p:spPr>
          <a:xfrm>
            <a:off x="1122867" y="1371588"/>
            <a:ext cx="9831687" cy="5397512"/>
          </a:xfrm>
          <a:prstGeom prst="rect">
            <a:avLst/>
          </a:prstGeom>
        </p:spPr>
      </p:pic>
    </p:spTree>
    <p:extLst>
      <p:ext uri="{BB962C8B-B14F-4D97-AF65-F5344CB8AC3E}">
        <p14:creationId xmlns:p14="http://schemas.microsoft.com/office/powerpoint/2010/main" xmlns="" val="331113763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7">
          <a:extLst>
            <a:ext uri="{FF2B5EF4-FFF2-40B4-BE49-F238E27FC236}">
              <a16:creationId xmlns:a16="http://schemas.microsoft.com/office/drawing/2014/main" xmlns="" id="{136D663E-F321-3A5B-2D40-09168EE42A6F}"/>
            </a:ext>
          </a:extLst>
        </p:cNvPr>
        <p:cNvGrpSpPr/>
        <p:nvPr/>
      </p:nvGrpSpPr>
      <p:grpSpPr>
        <a:xfrm>
          <a:off x="0" y="0"/>
          <a:ext cx="0" cy="0"/>
          <a:chOff x="0" y="0"/>
          <a:chExt cx="0" cy="0"/>
        </a:xfrm>
      </p:grpSpPr>
      <p:sp>
        <p:nvSpPr>
          <p:cNvPr id="128" name="Google Shape;128;p3">
            <a:extLst>
              <a:ext uri="{FF2B5EF4-FFF2-40B4-BE49-F238E27FC236}">
                <a16:creationId xmlns:a16="http://schemas.microsoft.com/office/drawing/2014/main" xmlns="" id="{40935F4C-EE3B-B160-B8D2-45BE1C9D866A}"/>
              </a:ext>
            </a:extLst>
          </p:cNvPr>
          <p:cNvSpPr txBox="1">
            <a:spLocks noGrp="1"/>
          </p:cNvSpPr>
          <p:nvPr>
            <p:ph type="title"/>
          </p:nvPr>
        </p:nvSpPr>
        <p:spPr>
          <a:xfrm>
            <a:off x="65624" y="-95495"/>
            <a:ext cx="11399664" cy="1036646"/>
          </a:xfrm>
          <a:prstGeom prst="rect">
            <a:avLst/>
          </a:prstGeom>
          <a:noFill/>
          <a:ln>
            <a:noFill/>
          </a:ln>
        </p:spPr>
        <p:txBody>
          <a:bodyPr spcFirstLastPara="1" wrap="square" lIns="91425" tIns="45700" rIns="91425" bIns="45700" anchor="b" anchorCtr="0">
            <a:normAutofit/>
          </a:bodyPr>
          <a:lstStyle/>
          <a:p>
            <a:pPr lvl="0">
              <a:buClr>
                <a:srgbClr val="FFFFFF"/>
              </a:buClr>
              <a:buSzPts val="3200"/>
            </a:pPr>
            <a:r>
              <a:rPr lang="it-IT" sz="2800" b="1" dirty="0">
                <a:solidFill>
                  <a:srgbClr val="FFFFFF"/>
                </a:solidFill>
                <a:latin typeface="Arial"/>
                <a:cs typeface="Arial"/>
                <a:sym typeface="Arial"/>
              </a:rPr>
              <a:t>EVOLUZIONE DELL’ISTITUTO DELLA REVISIONE PREZZI</a:t>
            </a:r>
            <a:endParaRPr sz="2800" dirty="0"/>
          </a:p>
        </p:txBody>
      </p:sp>
      <p:sp>
        <p:nvSpPr>
          <p:cNvPr id="2" name="Segnaposto numero diapositiva 1">
            <a:extLst>
              <a:ext uri="{FF2B5EF4-FFF2-40B4-BE49-F238E27FC236}">
                <a16:creationId xmlns:a16="http://schemas.microsoft.com/office/drawing/2014/main" xmlns="" id="{8BC4E526-66F4-CB8D-F556-3DE19FD5AF8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3</a:t>
            </a:fld>
            <a:endParaRPr lang="it-IT"/>
          </a:p>
        </p:txBody>
      </p:sp>
      <p:graphicFrame>
        <p:nvGraphicFramePr>
          <p:cNvPr id="5" name="Tabella 4">
            <a:extLst>
              <a:ext uri="{FF2B5EF4-FFF2-40B4-BE49-F238E27FC236}">
                <a16:creationId xmlns:a16="http://schemas.microsoft.com/office/drawing/2014/main" xmlns="" id="{88BB353A-2AE7-CC83-B276-0EEA2672F8E3}"/>
              </a:ext>
            </a:extLst>
          </p:cNvPr>
          <p:cNvGraphicFramePr>
            <a:graphicFrameLocks noGrp="1"/>
          </p:cNvGraphicFramePr>
          <p:nvPr>
            <p:extLst>
              <p:ext uri="{D42A27DB-BD31-4B8C-83A1-F6EECF244321}">
                <p14:modId xmlns:p14="http://schemas.microsoft.com/office/powerpoint/2010/main" xmlns="" val="4114489883"/>
              </p:ext>
            </p:extLst>
          </p:nvPr>
        </p:nvGraphicFramePr>
        <p:xfrm>
          <a:off x="65624" y="1711617"/>
          <a:ext cx="11991109" cy="4504355"/>
        </p:xfrm>
        <a:graphic>
          <a:graphicData uri="http://schemas.openxmlformats.org/drawingml/2006/table">
            <a:tbl>
              <a:tblPr firstRow="1" bandRow="1">
                <a:tableStyleId>{813DA1A4-A271-4764-B10B-1AA6A78C696E}</a:tableStyleId>
              </a:tblPr>
              <a:tblGrid>
                <a:gridCol w="595746">
                  <a:extLst>
                    <a:ext uri="{9D8B030D-6E8A-4147-A177-3AD203B41FA5}">
                      <a16:colId xmlns:a16="http://schemas.microsoft.com/office/drawing/2014/main" xmlns="" val="2260825948"/>
                    </a:ext>
                  </a:extLst>
                </a:gridCol>
                <a:gridCol w="2400300">
                  <a:extLst>
                    <a:ext uri="{9D8B030D-6E8A-4147-A177-3AD203B41FA5}">
                      <a16:colId xmlns:a16="http://schemas.microsoft.com/office/drawing/2014/main" xmlns="" val="3241281399"/>
                    </a:ext>
                  </a:extLst>
                </a:gridCol>
                <a:gridCol w="2202873">
                  <a:extLst>
                    <a:ext uri="{9D8B030D-6E8A-4147-A177-3AD203B41FA5}">
                      <a16:colId xmlns:a16="http://schemas.microsoft.com/office/drawing/2014/main" xmlns="" val="1877055031"/>
                    </a:ext>
                  </a:extLst>
                </a:gridCol>
                <a:gridCol w="6792190">
                  <a:extLst>
                    <a:ext uri="{9D8B030D-6E8A-4147-A177-3AD203B41FA5}">
                      <a16:colId xmlns:a16="http://schemas.microsoft.com/office/drawing/2014/main" xmlns="" val="1285765437"/>
                    </a:ext>
                  </a:extLst>
                </a:gridCol>
              </a:tblGrid>
              <a:tr h="291977">
                <a:tc>
                  <a:txBody>
                    <a:bodyPr/>
                    <a:lstStyle/>
                    <a:p>
                      <a:pPr algn="ctr" rtl="0" fontAlgn="ctr">
                        <a:buNone/>
                      </a:pPr>
                      <a:r>
                        <a:rPr lang="it-IT" sz="1100" b="1" u="none" strike="noStrike" dirty="0">
                          <a:effectLst/>
                        </a:rPr>
                        <a:t> </a:t>
                      </a:r>
                    </a:p>
                  </a:txBody>
                  <a:tcPr marL="7126" marR="7126" marT="7126" marB="0" anchor="ctr"/>
                </a:tc>
                <a:tc>
                  <a:txBody>
                    <a:bodyPr/>
                    <a:lstStyle/>
                    <a:p>
                      <a:pPr algn="ctr" rtl="0" fontAlgn="ctr">
                        <a:buNone/>
                      </a:pPr>
                      <a:r>
                        <a:rPr lang="it-IT" sz="1100" b="1" i="0" u="none" strike="noStrike" cap="none" dirty="0">
                          <a:solidFill>
                            <a:schemeClr val="lt1"/>
                          </a:solidFill>
                          <a:effectLst/>
                          <a:latin typeface="Segoe UI"/>
                          <a:cs typeface="Segoe UI"/>
                          <a:sym typeface="Arial"/>
                        </a:rPr>
                        <a:t>Norma</a:t>
                      </a:r>
                    </a:p>
                  </a:txBody>
                  <a:tcPr marL="7126" marR="7126" marT="7126" marB="0" anchor="ctr"/>
                </a:tc>
                <a:tc>
                  <a:txBody>
                    <a:bodyPr/>
                    <a:lstStyle/>
                    <a:p>
                      <a:pPr algn="ctr" rtl="0" fontAlgn="ctr">
                        <a:buNone/>
                      </a:pPr>
                      <a:r>
                        <a:rPr lang="it-IT" sz="1100" b="1" u="none" strike="noStrike" dirty="0">
                          <a:effectLst/>
                        </a:rPr>
                        <a:t>Regola dominante</a:t>
                      </a:r>
                      <a:endParaRPr lang="it-IT" sz="1100" b="1" i="0" u="none" strike="noStrike" dirty="0">
                        <a:solidFill>
                          <a:srgbClr val="000000"/>
                        </a:solidFill>
                        <a:effectLst/>
                        <a:latin typeface="Arial" panose="020B0604020202020204" pitchFamily="34" charset="0"/>
                      </a:endParaRPr>
                    </a:p>
                  </a:txBody>
                  <a:tcPr marL="7126" marR="7126" marT="7126" marB="0" anchor="ctr"/>
                </a:tc>
                <a:tc>
                  <a:txBody>
                    <a:bodyPr/>
                    <a:lstStyle/>
                    <a:p>
                      <a:pPr algn="ctr" rtl="0" fontAlgn="ctr">
                        <a:buNone/>
                      </a:pPr>
                      <a:r>
                        <a:rPr lang="it-IT" sz="1100" b="1" u="none" strike="noStrike" dirty="0">
                          <a:effectLst/>
                        </a:rPr>
                        <a:t>Note</a:t>
                      </a:r>
                      <a:endParaRPr lang="it-IT" sz="1100" b="1" i="0" u="none" strike="noStrike" dirty="0">
                        <a:solidFill>
                          <a:srgbClr val="000000"/>
                        </a:solidFill>
                        <a:effectLst/>
                        <a:latin typeface="Arial" panose="020B0604020202020204" pitchFamily="34" charset="0"/>
                      </a:endParaRPr>
                    </a:p>
                  </a:txBody>
                  <a:tcPr marL="7126" marR="7126" marT="7126" marB="0" anchor="ctr"/>
                </a:tc>
                <a:extLst>
                  <a:ext uri="{0D108BD9-81ED-4DB2-BD59-A6C34878D82A}">
                    <a16:rowId xmlns:a16="http://schemas.microsoft.com/office/drawing/2014/main" xmlns="" val="2138325423"/>
                  </a:ext>
                </a:extLst>
              </a:tr>
              <a:tr h="309291">
                <a:tc>
                  <a:txBody>
                    <a:bodyPr/>
                    <a:lstStyle/>
                    <a:p>
                      <a:pPr algn="ctr" rtl="0" fontAlgn="ctr">
                        <a:buNone/>
                      </a:pPr>
                      <a:r>
                        <a:rPr lang="it-IT" sz="1100" b="1" u="none" strike="noStrike" dirty="0">
                          <a:effectLst/>
                        </a:rPr>
                        <a:t>1964</a:t>
                      </a:r>
                      <a:endParaRPr lang="it-IT" sz="1100" b="1" i="0" u="none" strike="noStrike" dirty="0">
                        <a:solidFill>
                          <a:srgbClr val="000000"/>
                        </a:solidFill>
                        <a:effectLst/>
                        <a:latin typeface="Arial" panose="020B0604020202020204" pitchFamily="34" charset="0"/>
                      </a:endParaRPr>
                    </a:p>
                  </a:txBody>
                  <a:tcPr marL="7126" marR="7126" marT="7126" marB="0" anchor="ctr"/>
                </a:tc>
                <a:tc>
                  <a:txBody>
                    <a:bodyPr/>
                    <a:lstStyle/>
                    <a:p>
                      <a:pPr algn="just" rtl="0" fontAlgn="ctr">
                        <a:buNone/>
                      </a:pPr>
                      <a:r>
                        <a:rPr lang="it-IT" sz="1100" b="1" u="none" strike="noStrike" dirty="0">
                          <a:effectLst/>
                        </a:rPr>
                        <a:t>L. 463/1964 </a:t>
                      </a:r>
                      <a:r>
                        <a:rPr lang="it-IT" sz="1100" u="none" strike="noStrike" dirty="0">
                          <a:effectLst/>
                        </a:rPr>
                        <a:t>in vigore fino al 18.3.1968</a:t>
                      </a:r>
                    </a:p>
                    <a:p>
                      <a:pPr marL="0" marR="0" lvl="0" indent="0" algn="l" defTabSz="914400" rtl="0" eaLnBrk="1" fontAlgn="ctr" latinLnBrk="0" hangingPunct="1">
                        <a:lnSpc>
                          <a:spcPct val="100000"/>
                        </a:lnSpc>
                        <a:spcBef>
                          <a:spcPts val="0"/>
                        </a:spcBef>
                        <a:spcAft>
                          <a:spcPts val="0"/>
                        </a:spcAft>
                        <a:buClr>
                          <a:srgbClr val="000000"/>
                        </a:buClr>
                        <a:buSzTx/>
                        <a:buFont typeface="Arial"/>
                        <a:buNone/>
                        <a:tabLst/>
                        <a:defRPr/>
                      </a:pPr>
                      <a:r>
                        <a:rPr lang="it-IT" sz="1100" b="0" i="0" u="none" strike="noStrike" cap="none" dirty="0">
                          <a:solidFill>
                            <a:schemeClr val="dk1"/>
                          </a:solidFill>
                          <a:effectLst/>
                          <a:latin typeface="Segoe UI"/>
                          <a:ea typeface="Segoe UI"/>
                          <a:cs typeface="Segoe UI"/>
                          <a:sym typeface="Arial"/>
                        </a:rPr>
                        <a:t>Disposizioni in materia di appalti di opere pubbliche.</a:t>
                      </a:r>
                    </a:p>
                    <a:p>
                      <a:pPr algn="l" rtl="0" fontAlgn="ctr">
                        <a:buNone/>
                      </a:pPr>
                      <a:endParaRPr lang="it-IT" sz="1100" u="none" strike="noStrike" dirty="0">
                        <a:effectLst/>
                      </a:endParaRPr>
                    </a:p>
                    <a:p>
                      <a:pPr algn="l" rtl="0" fontAlgn="ctr">
                        <a:buNone/>
                      </a:pPr>
                      <a:endParaRPr lang="it-IT" sz="1100" b="0" i="0" u="none" strike="noStrike" dirty="0">
                        <a:solidFill>
                          <a:srgbClr val="000000"/>
                        </a:solidFill>
                        <a:effectLst/>
                        <a:latin typeface="Arial" panose="020B0604020202020204" pitchFamily="34" charset="0"/>
                      </a:endParaRPr>
                    </a:p>
                  </a:txBody>
                  <a:tcPr marL="7126" marR="7126" marT="7126" marB="0" anchor="ctr"/>
                </a:tc>
                <a:tc>
                  <a:txBody>
                    <a:bodyPr/>
                    <a:lstStyle/>
                    <a:p>
                      <a:pPr algn="l" rtl="0" fontAlgn="ctr">
                        <a:buNone/>
                      </a:pPr>
                      <a:r>
                        <a:rPr lang="it-IT" sz="1100" u="none" strike="noStrike" dirty="0">
                          <a:effectLst/>
                        </a:rPr>
                        <a:t>Revisione disciplinata per opere pubbliche</a:t>
                      </a:r>
                      <a:endParaRPr lang="it-IT" sz="1100" b="0" i="0" u="none" strike="noStrike" dirty="0">
                        <a:solidFill>
                          <a:srgbClr val="000000"/>
                        </a:solidFill>
                        <a:effectLst/>
                        <a:latin typeface="Arial" panose="020B0604020202020204" pitchFamily="34" charset="0"/>
                      </a:endParaRPr>
                    </a:p>
                  </a:txBody>
                  <a:tcPr marL="7126" marR="7126" marT="7126" marB="0" anchor="ctr"/>
                </a:tc>
                <a:tc>
                  <a:txBody>
                    <a:bodyPr/>
                    <a:lstStyle/>
                    <a:p>
                      <a:pPr algn="just" rtl="0" fontAlgn="ctr">
                        <a:buNone/>
                      </a:pPr>
                      <a:r>
                        <a:rPr lang="it-IT" sz="1100" b="0" dirty="0"/>
                        <a:t>Siamo nel 1964: </a:t>
                      </a:r>
                      <a:r>
                        <a:rPr lang="it-IT" sz="1100" b="1" dirty="0">
                          <a:solidFill>
                            <a:srgbClr val="FF0000"/>
                          </a:solidFill>
                        </a:rPr>
                        <a:t>il "miracolo economico" si ferma bruscamente</a:t>
                      </a:r>
                      <a:r>
                        <a:rPr lang="it-IT" sz="1100" b="0" dirty="0"/>
                        <a:t> e appare </a:t>
                      </a:r>
                      <a:r>
                        <a:rPr lang="it-IT" sz="1100" b="1" i="0" u="none" strike="noStrike" cap="none" dirty="0">
                          <a:solidFill>
                            <a:srgbClr val="FF0000"/>
                          </a:solidFill>
                          <a:latin typeface="Segoe UI"/>
                          <a:cs typeface="Segoe UI"/>
                          <a:sym typeface="Arial"/>
                        </a:rPr>
                        <a:t>la prima vera </a:t>
                      </a:r>
                      <a:r>
                        <a:rPr lang="it-IT" sz="1100" b="1" i="0" u="none" strike="noStrike" cap="none" dirty="0">
                          <a:solidFill>
                            <a:srgbClr val="FF0000"/>
                          </a:solidFill>
                          <a:latin typeface="Segoe UI"/>
                          <a:ea typeface="Segoe UI"/>
                          <a:cs typeface="Segoe UI"/>
                          <a:sym typeface="Arial"/>
                        </a:rPr>
                        <a:t>congiuntura negativa</a:t>
                      </a:r>
                      <a:r>
                        <a:rPr lang="it-IT" sz="1100" b="1" i="0" u="none" strike="noStrike" cap="none" dirty="0">
                          <a:solidFill>
                            <a:srgbClr val="FF0000"/>
                          </a:solidFill>
                          <a:latin typeface="Segoe UI"/>
                          <a:cs typeface="Segoe UI"/>
                          <a:sym typeface="Arial"/>
                        </a:rPr>
                        <a:t> del dopoguerra</a:t>
                      </a:r>
                      <a:r>
                        <a:rPr lang="it-IT" sz="1100" b="0" dirty="0"/>
                        <a:t>. I costi dei materiali e della manodopera iniziarono a salire rapidamente, rendendo i vecchi contratti d'appalto insostenibili per le imprese. </a:t>
                      </a:r>
                      <a:r>
                        <a:rPr lang="it-IT" sz="1100" b="1" i="0" u="none" strike="noStrike" cap="none" dirty="0">
                          <a:solidFill>
                            <a:srgbClr val="FF0000"/>
                          </a:solidFill>
                          <a:latin typeface="Segoe UI"/>
                          <a:ea typeface="Segoe UI"/>
                          <a:cs typeface="Segoe UI"/>
                          <a:sym typeface="Arial"/>
                        </a:rPr>
                        <a:t>Tutela dell'equilibrio contrattuale: </a:t>
                      </a:r>
                      <a:r>
                        <a:rPr lang="it-IT" sz="1100" b="0" i="0" u="none" strike="noStrike" cap="none" dirty="0">
                          <a:solidFill>
                            <a:schemeClr val="dk1"/>
                          </a:solidFill>
                          <a:latin typeface="Segoe UI"/>
                          <a:ea typeface="Segoe UI"/>
                          <a:cs typeface="Segoe UI"/>
                          <a:sym typeface="Arial"/>
                        </a:rPr>
                        <a:t>Senza una revisione, l'aumento dei costi sarebbe ricaduto interamente sull'impresa, portandola spesso al fallimento. </a:t>
                      </a:r>
                      <a:r>
                        <a:rPr lang="it-IT" sz="1100" b="1" i="0" u="none" strike="noStrike" cap="none" dirty="0">
                          <a:solidFill>
                            <a:srgbClr val="FF0000"/>
                          </a:solidFill>
                          <a:latin typeface="Segoe UI"/>
                          <a:ea typeface="Segoe UI"/>
                          <a:cs typeface="Segoe UI"/>
                          <a:sym typeface="Arial"/>
                        </a:rPr>
                        <a:t>Continuità delle opere pubbliche: </a:t>
                      </a:r>
                      <a:r>
                        <a:rPr lang="it-IT" sz="1100" b="0" i="0" u="none" strike="noStrike" cap="none" dirty="0">
                          <a:solidFill>
                            <a:schemeClr val="dk1"/>
                          </a:solidFill>
                          <a:latin typeface="Segoe UI"/>
                          <a:ea typeface="Segoe UI"/>
                          <a:cs typeface="Segoe UI"/>
                          <a:sym typeface="Arial"/>
                        </a:rPr>
                        <a:t>Molti cantieri stavano chiudendo perché i prezzi pattuiti anni prima non coprivano più le spese vive. La legge serviva a "salvare" le opere in corso. </a:t>
                      </a:r>
                      <a:r>
                        <a:rPr lang="it-IT" sz="1100" b="1" i="0" u="none" strike="noStrike" cap="none" dirty="0">
                          <a:solidFill>
                            <a:srgbClr val="FF0000"/>
                          </a:solidFill>
                          <a:latin typeface="Segoe UI"/>
                          <a:ea typeface="Segoe UI"/>
                          <a:cs typeface="Segoe UI"/>
                          <a:sym typeface="Arial"/>
                        </a:rPr>
                        <a:t>Contrasto all'inflazione</a:t>
                      </a:r>
                      <a:r>
                        <a:rPr lang="it-IT" sz="1100" b="0" i="0" u="none" strike="noStrike" cap="none" dirty="0">
                          <a:solidFill>
                            <a:schemeClr val="dk1"/>
                          </a:solidFill>
                          <a:latin typeface="Segoe UI"/>
                          <a:ea typeface="Segoe UI"/>
                          <a:cs typeface="Segoe UI"/>
                          <a:sym typeface="Arial"/>
                        </a:rPr>
                        <a:t>: Per la prima volta dal dopoguerra, l'Italia doveva gestire una variazione dei prezzi correnti che alterava significativamente il valore dell’opera tra la firma del contratto e l'esecuzione dei lavori.</a:t>
                      </a:r>
                      <a:r>
                        <a:rPr lang="it-IT" sz="1100" b="0" i="0" u="none" strike="noStrike" cap="none" dirty="0">
                          <a:solidFill>
                            <a:schemeClr val="dk1"/>
                          </a:solidFill>
                          <a:latin typeface="Segoe UI"/>
                          <a:cs typeface="Segoe UI"/>
                          <a:sym typeface="Arial"/>
                        </a:rPr>
                        <a:t> </a:t>
                      </a:r>
                      <a:r>
                        <a:rPr lang="it-IT" sz="1100" b="1" i="0" u="none" strike="noStrike" cap="none" dirty="0">
                          <a:solidFill>
                            <a:srgbClr val="FF0000"/>
                          </a:solidFill>
                          <a:highlight>
                            <a:srgbClr val="FFFF00"/>
                          </a:highlight>
                          <a:latin typeface="Segoe UI"/>
                          <a:cs typeface="Segoe UI"/>
                          <a:sym typeface="Arial"/>
                        </a:rPr>
                        <a:t>SI ATTIVA PER VARIAZIONI SUPERIORI AL 10% 5% o 6% A SECONDA DEL PERIODO</a:t>
                      </a:r>
                    </a:p>
                  </a:txBody>
                  <a:tcPr marL="7126" marR="7126" marT="7126" marB="0" anchor="ctr"/>
                </a:tc>
                <a:extLst>
                  <a:ext uri="{0D108BD9-81ED-4DB2-BD59-A6C34878D82A}">
                    <a16:rowId xmlns:a16="http://schemas.microsoft.com/office/drawing/2014/main" xmlns="" val="3318897558"/>
                  </a:ext>
                </a:extLst>
              </a:tr>
              <a:tr h="309291">
                <a:tc>
                  <a:txBody>
                    <a:bodyPr/>
                    <a:lstStyle/>
                    <a:p>
                      <a:pPr algn="ctr" rtl="0" fontAlgn="ctr">
                        <a:buNone/>
                      </a:pPr>
                      <a:r>
                        <a:rPr lang="it-IT" sz="1100" b="1" i="0" u="none" strike="noStrike" dirty="0">
                          <a:solidFill>
                            <a:srgbClr val="000000"/>
                          </a:solidFill>
                          <a:effectLst/>
                          <a:latin typeface="Arial" panose="020B0604020202020204" pitchFamily="34" charset="0"/>
                        </a:rPr>
                        <a:t>1970</a:t>
                      </a:r>
                    </a:p>
                  </a:txBody>
                  <a:tcPr marL="7126" marR="7126" marT="7126" marB="0" anchor="ctr"/>
                </a:tc>
                <a:tc>
                  <a:txBody>
                    <a:bodyPr/>
                    <a:lstStyle/>
                    <a:p>
                      <a:pPr marL="0" marR="0" lvl="0" indent="0" algn="l" defTabSz="914400" rtl="0" eaLnBrk="1" fontAlgn="ctr" latinLnBrk="0" hangingPunct="1">
                        <a:lnSpc>
                          <a:spcPct val="100000"/>
                        </a:lnSpc>
                        <a:spcBef>
                          <a:spcPts val="0"/>
                        </a:spcBef>
                        <a:spcAft>
                          <a:spcPts val="0"/>
                        </a:spcAft>
                        <a:buClr>
                          <a:srgbClr val="000000"/>
                        </a:buClr>
                        <a:buSzTx/>
                        <a:buFont typeface="Arial"/>
                        <a:buNone/>
                        <a:tabLst/>
                        <a:defRPr/>
                      </a:pPr>
                      <a:r>
                        <a:rPr lang="it-IT" sz="1100" b="1" i="0" u="none" strike="noStrike" dirty="0">
                          <a:solidFill>
                            <a:srgbClr val="000000"/>
                          </a:solidFill>
                          <a:effectLst/>
                          <a:latin typeface="Arial" panose="020B0604020202020204" pitchFamily="34" charset="0"/>
                        </a:rPr>
                        <a:t>L. 76/1970</a:t>
                      </a:r>
                      <a:r>
                        <a:rPr lang="it-IT" sz="1100" b="0" i="0" u="none" strike="noStrike" dirty="0">
                          <a:solidFill>
                            <a:srgbClr val="000000"/>
                          </a:solidFill>
                          <a:effectLst/>
                          <a:latin typeface="Arial" panose="020B0604020202020204" pitchFamily="34" charset="0"/>
                        </a:rPr>
                        <a:t> - Norme per la revisione dei prezzi degli appalti di opere pubbliche</a:t>
                      </a:r>
                    </a:p>
                    <a:p>
                      <a:pPr marL="0" marR="0" lvl="0" indent="0" algn="l" defTabSz="914400" rtl="0" eaLnBrk="1" fontAlgn="ctr" latinLnBrk="0" hangingPunct="1">
                        <a:lnSpc>
                          <a:spcPct val="100000"/>
                        </a:lnSpc>
                        <a:spcBef>
                          <a:spcPts val="0"/>
                        </a:spcBef>
                        <a:spcAft>
                          <a:spcPts val="0"/>
                        </a:spcAft>
                        <a:buClr>
                          <a:srgbClr val="000000"/>
                        </a:buClr>
                        <a:buSzTx/>
                        <a:buFont typeface="Arial"/>
                        <a:buNone/>
                        <a:tabLst/>
                        <a:defRPr/>
                      </a:pPr>
                      <a:endParaRPr lang="it-IT" sz="1100" b="0" i="0" u="none" strike="noStrike" dirty="0">
                        <a:solidFill>
                          <a:srgbClr val="000000"/>
                        </a:solidFill>
                        <a:effectLst/>
                        <a:latin typeface="Arial" panose="020B0604020202020204" pitchFamily="34" charset="0"/>
                      </a:endParaRPr>
                    </a:p>
                  </a:txBody>
                  <a:tcPr marL="7126" marR="7126" marT="7126" marB="0" anchor="ctr"/>
                </a:tc>
                <a:tc>
                  <a:txBody>
                    <a:bodyPr/>
                    <a:lstStyle/>
                    <a:p>
                      <a:pPr algn="just" rtl="0" fontAlgn="ctr">
                        <a:buNone/>
                      </a:pPr>
                      <a:r>
                        <a:rPr lang="it-IT" sz="1100" b="0" i="0" u="none" strike="noStrike" dirty="0">
                          <a:solidFill>
                            <a:srgbClr val="000000"/>
                          </a:solidFill>
                          <a:effectLst/>
                          <a:latin typeface="Arial" panose="020B0604020202020204" pitchFamily="34" charset="0"/>
                        </a:rPr>
                        <a:t>Revisione ammessa per i lavori affidati entro due anni e fino all’ultimazione dei lavori</a:t>
                      </a:r>
                    </a:p>
                  </a:txBody>
                  <a:tcPr marL="7126" marR="7126" marT="7126" marB="0" anchor="ctr"/>
                </a:tc>
                <a:tc>
                  <a:txBody>
                    <a:bodyPr/>
                    <a:lstStyle/>
                    <a:p>
                      <a:pPr algn="just" rtl="0" fontAlgn="ctr">
                        <a:buNone/>
                      </a:pPr>
                      <a:r>
                        <a:rPr lang="it-IT" sz="1100" b="1" i="0" u="none" strike="noStrike" cap="none" dirty="0">
                          <a:solidFill>
                            <a:srgbClr val="FF0000"/>
                          </a:solidFill>
                          <a:effectLst/>
                          <a:latin typeface="Segoe UI"/>
                          <a:ea typeface="Segoe UI"/>
                          <a:cs typeface="Segoe UI"/>
                          <a:sym typeface="Arial"/>
                        </a:rPr>
                        <a:t>Eccezionale aumento dei costi</a:t>
                      </a:r>
                      <a:r>
                        <a:rPr lang="it-IT" sz="1100" b="0" i="0" u="none" strike="noStrike" cap="none" dirty="0">
                          <a:solidFill>
                            <a:srgbClr val="FF0000"/>
                          </a:solidFill>
                          <a:effectLst/>
                          <a:latin typeface="Segoe UI"/>
                          <a:ea typeface="Segoe UI"/>
                          <a:cs typeface="Segoe UI"/>
                          <a:sym typeface="Arial"/>
                        </a:rPr>
                        <a:t>: </a:t>
                      </a:r>
                      <a:r>
                        <a:rPr lang="it-IT" sz="1100" b="1" i="0" u="none" strike="noStrike" cap="none" dirty="0">
                          <a:solidFill>
                            <a:schemeClr val="dk1"/>
                          </a:solidFill>
                          <a:effectLst/>
                          <a:latin typeface="Segoe UI"/>
                          <a:ea typeface="Segoe UI"/>
                          <a:cs typeface="Segoe UI"/>
                          <a:sym typeface="Arial"/>
                        </a:rPr>
                        <a:t>Tra il 1968 e il 1969</a:t>
                      </a:r>
                      <a:r>
                        <a:rPr lang="it-IT" sz="1100" b="0" i="0" u="none" strike="noStrike" cap="none" dirty="0">
                          <a:solidFill>
                            <a:schemeClr val="dk1"/>
                          </a:solidFill>
                          <a:effectLst/>
                          <a:latin typeface="Segoe UI"/>
                          <a:ea typeface="Segoe UI"/>
                          <a:cs typeface="Segoe UI"/>
                          <a:sym typeface="Arial"/>
                        </a:rPr>
                        <a:t>, i prezzi delle materie prime (acciaio, bitume, cemento) e il costo della manodopera subirono un'impennata che rendeva i prezzi fissati negli appalti precedenti del tutto fuori mercato. </a:t>
                      </a:r>
                      <a:r>
                        <a:rPr lang="it-IT" sz="1100" b="1" i="0" u="none" strike="noStrike" cap="none" dirty="0">
                          <a:solidFill>
                            <a:srgbClr val="FF0000"/>
                          </a:solidFill>
                          <a:effectLst/>
                          <a:latin typeface="Segoe UI"/>
                          <a:ea typeface="Segoe UI"/>
                          <a:cs typeface="Segoe UI"/>
                          <a:sym typeface="Arial"/>
                        </a:rPr>
                        <a:t>Rischio di blocco totale dei cantieri</a:t>
                      </a:r>
                      <a:r>
                        <a:rPr lang="it-IT" sz="1100" b="0" i="0" u="none" strike="noStrike" cap="none" dirty="0">
                          <a:solidFill>
                            <a:schemeClr val="dk1"/>
                          </a:solidFill>
                          <a:effectLst/>
                          <a:latin typeface="Segoe UI"/>
                          <a:ea typeface="Segoe UI"/>
                          <a:cs typeface="Segoe UI"/>
                          <a:sym typeface="Arial"/>
                        </a:rPr>
                        <a:t>: Molte imprese non erano più in grado di proseguire i lavori senza andare in perdita netta. Senza questa legge, lo Stato avrebbe avuto migliaia di opere incompiute. </a:t>
                      </a:r>
                      <a:r>
                        <a:rPr lang="it-IT" sz="1100" b="1" i="0" u="none" strike="noStrike" cap="none" dirty="0">
                          <a:solidFill>
                            <a:srgbClr val="FF0000"/>
                          </a:solidFill>
                          <a:effectLst/>
                          <a:latin typeface="Segoe UI"/>
                          <a:ea typeface="Segoe UI"/>
                          <a:cs typeface="Segoe UI"/>
                          <a:sym typeface="Arial"/>
                        </a:rPr>
                        <a:t>Salvaguardia dell'occupazione</a:t>
                      </a:r>
                      <a:r>
                        <a:rPr lang="it-IT" sz="1100" b="0" i="0" u="none" strike="noStrike" cap="none" dirty="0">
                          <a:solidFill>
                            <a:srgbClr val="FF0000"/>
                          </a:solidFill>
                          <a:effectLst/>
                          <a:latin typeface="Segoe UI"/>
                          <a:ea typeface="Segoe UI"/>
                          <a:cs typeface="Segoe UI"/>
                          <a:sym typeface="Arial"/>
                        </a:rPr>
                        <a:t>: </a:t>
                      </a:r>
                      <a:r>
                        <a:rPr lang="it-IT" sz="1100" b="0" i="0" u="none" strike="noStrike" cap="none" dirty="0">
                          <a:solidFill>
                            <a:schemeClr val="dk1"/>
                          </a:solidFill>
                          <a:effectLst/>
                          <a:latin typeface="Segoe UI"/>
                          <a:ea typeface="Segoe UI"/>
                          <a:cs typeface="Segoe UI"/>
                          <a:sym typeface="Arial"/>
                        </a:rPr>
                        <a:t>Il settore edile era un pilastro dell'economia italiana; permettere il fallimento di massa delle imprese appaltatrici avrebbe causato una crisi sociale insostenibile.</a:t>
                      </a:r>
                    </a:p>
                    <a:p>
                      <a:pPr marL="0" marR="0" lvl="0" indent="0" algn="just" defTabSz="914400" rtl="0" eaLnBrk="1" fontAlgn="ctr" latinLnBrk="0" hangingPunct="1">
                        <a:lnSpc>
                          <a:spcPct val="100000"/>
                        </a:lnSpc>
                        <a:spcBef>
                          <a:spcPts val="0"/>
                        </a:spcBef>
                        <a:spcAft>
                          <a:spcPts val="0"/>
                        </a:spcAft>
                        <a:buClr>
                          <a:srgbClr val="000000"/>
                        </a:buClr>
                        <a:buSzTx/>
                        <a:buFont typeface="Arial"/>
                        <a:buNone/>
                        <a:tabLst/>
                        <a:defRPr/>
                      </a:pPr>
                      <a:r>
                        <a:rPr lang="it-IT" sz="1100" b="1" i="0" u="none" strike="noStrike" cap="none" dirty="0">
                          <a:solidFill>
                            <a:srgbClr val="FF0000"/>
                          </a:solidFill>
                          <a:effectLst/>
                          <a:latin typeface="Segoe UI"/>
                          <a:ea typeface="Segoe UI"/>
                          <a:cs typeface="Segoe UI"/>
                          <a:sym typeface="Arial"/>
                        </a:rPr>
                        <a:t>Efficacia retroattiva</a:t>
                      </a:r>
                      <a:r>
                        <a:rPr lang="it-IT" sz="1100" b="0" i="0" u="none" strike="noStrike" cap="none" dirty="0">
                          <a:solidFill>
                            <a:srgbClr val="FF0000"/>
                          </a:solidFill>
                          <a:effectLst/>
                          <a:latin typeface="Segoe UI"/>
                          <a:ea typeface="Segoe UI"/>
                          <a:cs typeface="Segoe UI"/>
                          <a:sym typeface="Arial"/>
                        </a:rPr>
                        <a:t>: </a:t>
                      </a:r>
                      <a:r>
                        <a:rPr lang="it-IT" sz="1100" b="0" i="0" u="none" strike="noStrike" cap="none" dirty="0">
                          <a:solidFill>
                            <a:schemeClr val="dk1"/>
                          </a:solidFill>
                          <a:effectLst/>
                          <a:latin typeface="Segoe UI"/>
                          <a:ea typeface="Segoe UI"/>
                          <a:cs typeface="Segoe UI"/>
                          <a:sym typeface="Arial"/>
                        </a:rPr>
                        <a:t>Si applicava anche ai lavori già appaltati o in corso prima dell'entrata in vigore della legge, proprio per sanare i contratti "strozzati" dall'inflazione degli anni precedenti. </a:t>
                      </a:r>
                      <a:r>
                        <a:rPr lang="it-IT" sz="1100" b="1" i="0" u="none" strike="noStrike" cap="none" dirty="0">
                          <a:solidFill>
                            <a:srgbClr val="FF0000"/>
                          </a:solidFill>
                          <a:effectLst/>
                          <a:latin typeface="Segoe UI"/>
                          <a:ea typeface="Segoe UI"/>
                          <a:cs typeface="Segoe UI"/>
                          <a:sym typeface="Arial"/>
                        </a:rPr>
                        <a:t>Riconoscimento della "sorpresa" economica</a:t>
                      </a:r>
                      <a:r>
                        <a:rPr lang="it-IT" sz="1100" b="0" i="0" u="none" strike="noStrike" cap="none" dirty="0">
                          <a:solidFill>
                            <a:srgbClr val="FF0000"/>
                          </a:solidFill>
                          <a:effectLst/>
                          <a:latin typeface="Segoe UI"/>
                          <a:ea typeface="Segoe UI"/>
                          <a:cs typeface="Segoe UI"/>
                          <a:sym typeface="Arial"/>
                        </a:rPr>
                        <a:t>: </a:t>
                      </a:r>
                      <a:r>
                        <a:rPr lang="it-IT" sz="1100" b="0" i="0" u="none" strike="noStrike" cap="none" dirty="0">
                          <a:solidFill>
                            <a:schemeClr val="dk1"/>
                          </a:solidFill>
                          <a:effectLst/>
                          <a:latin typeface="Segoe UI"/>
                          <a:ea typeface="Segoe UI"/>
                          <a:cs typeface="Segoe UI"/>
                          <a:sym typeface="Arial"/>
                        </a:rPr>
                        <a:t>La legge accettava ufficialmente che l'appaltatore non potesse prevedere certi sbalzi del mercato, trasformando la revisione da concessione straordinaria a un vero e proprio </a:t>
                      </a:r>
                      <a:r>
                        <a:rPr lang="it-IT" sz="1100" b="1" i="0" u="none" strike="noStrike" cap="none" dirty="0">
                          <a:solidFill>
                            <a:srgbClr val="FF0000"/>
                          </a:solidFill>
                          <a:effectLst/>
                          <a:latin typeface="Segoe UI"/>
                          <a:ea typeface="Segoe UI"/>
                          <a:cs typeface="Segoe UI"/>
                          <a:sym typeface="Arial"/>
                        </a:rPr>
                        <a:t>meccanismo di riequilibrio</a:t>
                      </a:r>
                      <a:r>
                        <a:rPr lang="it-IT" sz="1100" b="0" i="0" u="none" strike="noStrike" cap="none" dirty="0">
                          <a:solidFill>
                            <a:srgbClr val="FF0000"/>
                          </a:solidFill>
                          <a:effectLst/>
                          <a:latin typeface="Segoe UI"/>
                          <a:ea typeface="Segoe UI"/>
                          <a:cs typeface="Segoe UI"/>
                          <a:sym typeface="Arial"/>
                        </a:rPr>
                        <a:t>.</a:t>
                      </a:r>
                      <a:r>
                        <a:rPr lang="it-IT" sz="1100" b="0" i="0" dirty="0"/>
                        <a:t> </a:t>
                      </a:r>
                      <a:r>
                        <a:rPr lang="it-IT" sz="1100" b="1" i="0" dirty="0"/>
                        <a:t>E’ AMMESSA, PER TUTTA LA DURATA DELLA ESECUZIONE E FINO ALL'ULTIMAZIONE DEI LAVORI QUANDO L'AMMINISTRAZIONE RICONOSCA CHE IL COSTO COMPLESSIVO DELL'OPERA È AUMENTATO O DIMINUITO IN MISURA SUPERIORE AL </a:t>
                      </a:r>
                      <a:r>
                        <a:rPr lang="it-IT" sz="1100" b="1" i="0" u="sng" dirty="0">
                          <a:solidFill>
                            <a:srgbClr val="FF0000"/>
                          </a:solidFill>
                          <a:highlight>
                            <a:srgbClr val="FFFF00"/>
                          </a:highlight>
                        </a:rPr>
                        <a:t>5 PER CENTO</a:t>
                      </a:r>
                      <a:r>
                        <a:rPr lang="it-IT" sz="1100" b="1" i="0" u="none" dirty="0"/>
                        <a:t> </a:t>
                      </a:r>
                      <a:r>
                        <a:rPr lang="it-IT" sz="1100" b="1" i="0" dirty="0"/>
                        <a:t>PER EFFETTO DI VARIAZIONI DEI PREZZI CORRENTI, INTERVENUTE SUCCESSIVAMENTE ALLA PRESENTAZIONE DELL'OFFERTA</a:t>
                      </a:r>
                      <a:r>
                        <a:rPr lang="it-IT" sz="1100" b="0" i="0" dirty="0"/>
                        <a:t>. </a:t>
                      </a:r>
                      <a:endParaRPr lang="it-IT" sz="1100" dirty="0"/>
                    </a:p>
                  </a:txBody>
                  <a:tcPr marL="7126" marR="7126" marT="7126" marB="0" anchor="ctr"/>
                </a:tc>
                <a:extLst>
                  <a:ext uri="{0D108BD9-81ED-4DB2-BD59-A6C34878D82A}">
                    <a16:rowId xmlns:a16="http://schemas.microsoft.com/office/drawing/2014/main" xmlns="" val="2533496773"/>
                  </a:ext>
                </a:extLst>
              </a:tr>
              <a:tr h="309291">
                <a:tc>
                  <a:txBody>
                    <a:bodyPr/>
                    <a:lstStyle/>
                    <a:p>
                      <a:pPr algn="ctr" rtl="0" fontAlgn="ctr">
                        <a:buNone/>
                      </a:pPr>
                      <a:r>
                        <a:rPr lang="it-IT" sz="1100" b="1" u="none" strike="noStrike" dirty="0">
                          <a:effectLst/>
                        </a:rPr>
                        <a:t>1973</a:t>
                      </a:r>
                      <a:endParaRPr lang="it-IT" sz="1100" b="1" i="0" u="none" strike="noStrike" dirty="0">
                        <a:solidFill>
                          <a:srgbClr val="000000"/>
                        </a:solidFill>
                        <a:effectLst/>
                        <a:latin typeface="Arial" panose="020B0604020202020204" pitchFamily="34" charset="0"/>
                      </a:endParaRPr>
                    </a:p>
                  </a:txBody>
                  <a:tcPr marL="7126" marR="7126" marT="7126" marB="0" anchor="ctr"/>
                </a:tc>
                <a:tc>
                  <a:txBody>
                    <a:bodyPr/>
                    <a:lstStyle/>
                    <a:p>
                      <a:pPr algn="l" rtl="0" fontAlgn="ctr">
                        <a:buNone/>
                      </a:pPr>
                      <a:r>
                        <a:rPr lang="it-IT" sz="1100" b="1" u="none" strike="noStrike" dirty="0">
                          <a:effectLst/>
                        </a:rPr>
                        <a:t>L. 22 febbraio 1973 n. 37</a:t>
                      </a:r>
                      <a:endParaRPr lang="it-IT" sz="1100" b="1" i="0" u="none" strike="noStrike" dirty="0">
                        <a:solidFill>
                          <a:srgbClr val="000000"/>
                        </a:solidFill>
                        <a:effectLst/>
                        <a:latin typeface="Arial" panose="020B0604020202020204" pitchFamily="34" charset="0"/>
                      </a:endParaRPr>
                    </a:p>
                  </a:txBody>
                  <a:tcPr marL="7126" marR="7126" marT="7126" marB="0" anchor="ctr"/>
                </a:tc>
                <a:tc>
                  <a:txBody>
                    <a:bodyPr/>
                    <a:lstStyle/>
                    <a:p>
                      <a:pPr algn="l" rtl="0" fontAlgn="ctr">
                        <a:buNone/>
                      </a:pPr>
                      <a:r>
                        <a:rPr lang="it-IT" sz="1100" u="none" strike="noStrike" dirty="0">
                          <a:effectLst/>
                        </a:rPr>
                        <a:t>Revisione ammessa, esclusi patti contrari o in deroga</a:t>
                      </a:r>
                      <a:endParaRPr lang="it-IT" sz="1100" b="0" i="0" u="none" strike="noStrike" dirty="0">
                        <a:solidFill>
                          <a:srgbClr val="000000"/>
                        </a:solidFill>
                        <a:effectLst/>
                        <a:latin typeface="Arial" panose="020B0604020202020204" pitchFamily="34" charset="0"/>
                      </a:endParaRPr>
                    </a:p>
                  </a:txBody>
                  <a:tcPr marL="7126" marR="7126" marT="7126" marB="0" anchor="ctr"/>
                </a:tc>
                <a:tc>
                  <a:txBody>
                    <a:bodyPr/>
                    <a:lstStyle/>
                    <a:p>
                      <a:pPr algn="l" rtl="0" fontAlgn="ctr">
                        <a:buNone/>
                      </a:pPr>
                      <a:r>
                        <a:rPr lang="it-IT" sz="1100" u="none" strike="noStrike" dirty="0">
                          <a:effectLst/>
                        </a:rPr>
                        <a:t>Proroga i termini della Legge 76/1970 fino al 3</a:t>
                      </a:r>
                      <a:r>
                        <a:rPr lang="it-IT" sz="1100" b="0" i="0" u="none" strike="noStrike" dirty="0">
                          <a:solidFill>
                            <a:srgbClr val="000000"/>
                          </a:solidFill>
                          <a:effectLst/>
                          <a:latin typeface="Arial" panose="020B0604020202020204" pitchFamily="34" charset="0"/>
                        </a:rPr>
                        <a:t>1 dicembre 1973 </a:t>
                      </a:r>
                    </a:p>
                  </a:txBody>
                  <a:tcPr marL="7126" marR="7126" marT="7126" marB="0" anchor="ctr"/>
                </a:tc>
                <a:extLst>
                  <a:ext uri="{0D108BD9-81ED-4DB2-BD59-A6C34878D82A}">
                    <a16:rowId xmlns:a16="http://schemas.microsoft.com/office/drawing/2014/main" xmlns="" val="108594525"/>
                  </a:ext>
                </a:extLst>
              </a:tr>
            </a:tbl>
          </a:graphicData>
        </a:graphic>
      </p:graphicFrame>
    </p:spTree>
    <p:extLst>
      <p:ext uri="{BB962C8B-B14F-4D97-AF65-F5344CB8AC3E}">
        <p14:creationId xmlns:p14="http://schemas.microsoft.com/office/powerpoint/2010/main" xmlns="" val="13011292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9001"/>
            <a:lum/>
          </a:blip>
          <a:srcRect/>
          <a:stretch>
            <a:fillRect t="-24000" b="-24000"/>
          </a:stretch>
        </a:blipFill>
        <a:effectLst/>
      </p:bgPr>
    </p:bg>
    <p:spTree>
      <p:nvGrpSpPr>
        <p:cNvPr id="1" name="Shape 119">
          <a:extLst>
            <a:ext uri="{FF2B5EF4-FFF2-40B4-BE49-F238E27FC236}">
              <a16:creationId xmlns:a16="http://schemas.microsoft.com/office/drawing/2014/main" xmlns="" id="{210F752D-BBE0-1D2D-E545-96B0D4A7B2B4}"/>
            </a:ext>
          </a:extLst>
        </p:cNvPr>
        <p:cNvGrpSpPr/>
        <p:nvPr/>
      </p:nvGrpSpPr>
      <p:grpSpPr>
        <a:xfrm>
          <a:off x="0" y="0"/>
          <a:ext cx="0" cy="0"/>
          <a:chOff x="0" y="0"/>
          <a:chExt cx="0" cy="0"/>
        </a:xfrm>
      </p:grpSpPr>
      <p:sp>
        <p:nvSpPr>
          <p:cNvPr id="120" name="Google Shape;120;p2">
            <a:extLst>
              <a:ext uri="{FF2B5EF4-FFF2-40B4-BE49-F238E27FC236}">
                <a16:creationId xmlns:a16="http://schemas.microsoft.com/office/drawing/2014/main" xmlns="" id="{4A36BD60-C0C3-01B7-B087-115FBDFB718A}"/>
              </a:ext>
            </a:extLst>
          </p:cNvPr>
          <p:cNvSpPr txBox="1">
            <a:spLocks noGrp="1"/>
          </p:cNvSpPr>
          <p:nvPr>
            <p:ph type="title"/>
          </p:nvPr>
        </p:nvSpPr>
        <p:spPr>
          <a:xfrm>
            <a:off x="147431" y="-186825"/>
            <a:ext cx="11748236" cy="1208868"/>
          </a:xfrm>
          <a:prstGeom prst="rect">
            <a:avLst/>
          </a:prstGeom>
          <a:noFill/>
          <a:ln>
            <a:noFill/>
          </a:ln>
        </p:spPr>
        <p:txBody>
          <a:bodyPr spcFirstLastPara="1" wrap="square" lIns="91425" tIns="45700" rIns="91425" bIns="45700" anchor="b" anchorCtr="0">
            <a:normAutofit/>
          </a:bodyPr>
          <a:lstStyle/>
          <a:p>
            <a:pPr lvl="0">
              <a:buClr>
                <a:srgbClr val="FFFFFF"/>
              </a:buClr>
              <a:buSzPts val="3200"/>
            </a:pPr>
            <a:r>
              <a:rPr lang="it-IT" sz="2800" b="1" dirty="0">
                <a:solidFill>
                  <a:srgbClr val="FFFFFF"/>
                </a:solidFill>
                <a:latin typeface="Arial"/>
                <a:cs typeface="Arial"/>
                <a:sym typeface="Arial"/>
              </a:rPr>
              <a:t>LA RISPOSTA DEL SISTEMA AGLI SHOCK ECONOMICI IMPROVVISI</a:t>
            </a:r>
            <a:endParaRPr lang="it-IT" sz="2800" dirty="0"/>
          </a:p>
        </p:txBody>
      </p:sp>
      <p:sp>
        <p:nvSpPr>
          <p:cNvPr id="2" name="Segnaposto numero diapositiva 1">
            <a:extLst>
              <a:ext uri="{FF2B5EF4-FFF2-40B4-BE49-F238E27FC236}">
                <a16:creationId xmlns:a16="http://schemas.microsoft.com/office/drawing/2014/main" xmlns="" id="{FB784AC9-9F33-4281-9499-9ECD5F3ABCC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30</a:t>
            </a:fld>
            <a:endParaRPr lang="it-IT"/>
          </a:p>
        </p:txBody>
      </p:sp>
      <p:sp>
        <p:nvSpPr>
          <p:cNvPr id="7" name="Rettangolo 6">
            <a:extLst>
              <a:ext uri="{FF2B5EF4-FFF2-40B4-BE49-F238E27FC236}">
                <a16:creationId xmlns:a16="http://schemas.microsoft.com/office/drawing/2014/main" xmlns="" id="{434F7768-29BC-2B05-35DF-43F2E9CD8ECB}"/>
              </a:ext>
            </a:extLst>
          </p:cNvPr>
          <p:cNvSpPr/>
          <p:nvPr/>
        </p:nvSpPr>
        <p:spPr>
          <a:xfrm>
            <a:off x="-105649" y="1262927"/>
            <a:ext cx="12181692" cy="417312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it-IT"/>
          </a:p>
        </p:txBody>
      </p:sp>
      <p:sp>
        <p:nvSpPr>
          <p:cNvPr id="5" name="CasellaDiTesto 4">
            <a:extLst>
              <a:ext uri="{FF2B5EF4-FFF2-40B4-BE49-F238E27FC236}">
                <a16:creationId xmlns:a16="http://schemas.microsoft.com/office/drawing/2014/main" xmlns="" id="{24D4C921-4EA5-71DB-C3EC-034CBEFC849B}"/>
              </a:ext>
            </a:extLst>
          </p:cNvPr>
          <p:cNvSpPr txBox="1"/>
          <p:nvPr/>
        </p:nvSpPr>
        <p:spPr>
          <a:xfrm>
            <a:off x="147431" y="1474593"/>
            <a:ext cx="11557000" cy="6247864"/>
          </a:xfrm>
          <a:prstGeom prst="rect">
            <a:avLst/>
          </a:prstGeom>
          <a:noFill/>
        </p:spPr>
        <p:txBody>
          <a:bodyPr wrap="square">
            <a:spAutoFit/>
          </a:bodyPr>
          <a:lstStyle/>
          <a:p>
            <a:pPr>
              <a:buNone/>
            </a:pPr>
            <a:r>
              <a:rPr lang="it-IT" sz="1600" b="1" dirty="0">
                <a:solidFill>
                  <a:srgbClr val="FF0000"/>
                </a:solidFill>
              </a:rPr>
              <a:t>Clausola di riequilibrio provvisorio per shock economici straordinari</a:t>
            </a:r>
            <a:endParaRPr lang="it-IT" sz="1600" dirty="0">
              <a:solidFill>
                <a:srgbClr val="FF0000"/>
              </a:solidFill>
            </a:endParaRPr>
          </a:p>
          <a:p>
            <a:pPr algn="just">
              <a:buNone/>
            </a:pPr>
            <a:r>
              <a:rPr lang="it-IT" sz="1600" dirty="0"/>
              <a:t>Ferma restando l’applicazione delle clausole di revisione prezzi di cui all’art. 60 del d.lgs. 36/2023 e all’Allegato II.2-bis, </a:t>
            </a:r>
            <a:r>
              <a:rPr lang="it-IT" sz="1600" b="1" dirty="0"/>
              <a:t>qualora nel corso dell’esecuzione del contratto si verifichino sopravvenienze economiche straordinarie, imprevedibili al momento della presentazione dell’offerta</a:t>
            </a:r>
            <a:r>
              <a:rPr lang="it-IT" sz="1600" dirty="0"/>
              <a:t>, tali da determinare una rilevante alterazione dell’equilibrio contrattuale e </a:t>
            </a:r>
            <a:r>
              <a:rPr lang="it-IT" sz="1600" b="1" dirty="0"/>
              <a:t>non immediatamente assorbibili mediante gli ordinari meccanismi revisionali </a:t>
            </a:r>
            <a:r>
              <a:rPr lang="it-IT" sz="1600" dirty="0"/>
              <a:t>per mancata disponibilità, insufficiente aggiornamento o ritardo nella pubblicazione dei prezziari, degli indici o degli altri parametri ufficiali di riferimento, </a:t>
            </a:r>
            <a:r>
              <a:rPr lang="it-IT" sz="1600" b="1" dirty="0"/>
              <a:t>l’appaltatore può presentare motivata istanza di riconoscimento provvisorio dei maggiori oneri sopravvenuti</a:t>
            </a:r>
            <a:r>
              <a:rPr lang="it-IT" sz="1600" dirty="0"/>
              <a:t>.</a:t>
            </a:r>
          </a:p>
          <a:p>
            <a:pPr>
              <a:buNone/>
            </a:pPr>
            <a:endParaRPr lang="it-IT" sz="1600" dirty="0"/>
          </a:p>
          <a:p>
            <a:pPr>
              <a:buNone/>
            </a:pPr>
            <a:r>
              <a:rPr lang="it-IT" sz="1600" b="1" dirty="0"/>
              <a:t>L’istanza deve essere corredata da idonea documentazione </a:t>
            </a:r>
            <a:r>
              <a:rPr lang="it-IT" sz="1600" dirty="0"/>
              <a:t>contabile, fiscale, industriale e contrattuale, atta a dimostrare:</a:t>
            </a:r>
          </a:p>
          <a:p>
            <a:pPr>
              <a:buNone/>
            </a:pPr>
            <a:r>
              <a:rPr lang="it-IT" sz="1600" dirty="0"/>
              <a:t>a) la natura oggettiva e straordinaria della sopravvenienza;</a:t>
            </a:r>
            <a:br>
              <a:rPr lang="it-IT" sz="1600" dirty="0"/>
            </a:br>
            <a:r>
              <a:rPr lang="it-IT" sz="1600" dirty="0"/>
              <a:t>b) il nesso causale tra la sopravvenienza e le lavorazioni o prestazioni da eseguire;</a:t>
            </a:r>
            <a:br>
              <a:rPr lang="it-IT" sz="1600" dirty="0"/>
            </a:br>
            <a:r>
              <a:rPr lang="it-IT" sz="1600" dirty="0"/>
              <a:t>c) l’effettivo incremento dei costi rispetto ai prezzi posti a base dell’offerta;</a:t>
            </a:r>
            <a:br>
              <a:rPr lang="it-IT" sz="1600" dirty="0"/>
            </a:br>
            <a:r>
              <a:rPr lang="it-IT" sz="1600" dirty="0"/>
              <a:t>d) la non imputabilità dell’aggravio economico a ritardi, inefficienze, carenze organizzative o scelte imprenditoriali dell’appaltatore;</a:t>
            </a:r>
            <a:br>
              <a:rPr lang="it-IT" sz="1600" dirty="0"/>
            </a:br>
            <a:r>
              <a:rPr lang="it-IT" sz="1600" dirty="0"/>
              <a:t>e) la coerenza dell’approvvigionamento con il cronoprogramma, il programma esecutivo e le normali regole di diligenza professionale.</a:t>
            </a:r>
          </a:p>
          <a:p>
            <a:pPr>
              <a:buNone/>
            </a:pPr>
            <a:endParaRPr lang="it-IT" sz="1600" dirty="0"/>
          </a:p>
          <a:p>
            <a:pPr algn="just">
              <a:buNone/>
            </a:pPr>
            <a:r>
              <a:rPr lang="it-IT" sz="1600" b="1" dirty="0"/>
              <a:t>Il RUP, acquisita la relazione del Direttore dei lavori o del DEC e, ove necessario, del progettista o di altro supporto tecnico, può autorizzare il riconoscimento di un acconto provvisorio sui maggiori oneri documentati e ritenuti ammissibili, entro il limite massimo del 30% degli stessi e comunque entro il limite delle somme specificamente accantonate nel quadro economico per revisione prezzi, riequilibrio contrattuale e sopravvenienze.</a:t>
            </a:r>
          </a:p>
          <a:p>
            <a:pPr algn="just">
              <a:buNone/>
            </a:pPr>
            <a:endParaRPr lang="it-IT" sz="1600" dirty="0"/>
          </a:p>
          <a:p>
            <a:pPr algn="just">
              <a:buNone/>
            </a:pPr>
            <a:r>
              <a:rPr lang="it-IT" sz="1600" dirty="0"/>
              <a:t>Tale acconto ha natura meramente provvisoria e non costituisce definitivo riconoscimento del maggior corrispettivo. Esso è soggetto a conguaglio, in aumento o in diminuzione, all’esito della pubblicazione dei prezziari aggiornati, degli indici revisionali applicabili o degli altri parametri ufficiali di riferimento, nonché all’esito della definitiva istruttoria tecnico-contabile.</a:t>
            </a:r>
          </a:p>
        </p:txBody>
      </p:sp>
    </p:spTree>
    <p:extLst>
      <p:ext uri="{BB962C8B-B14F-4D97-AF65-F5344CB8AC3E}">
        <p14:creationId xmlns:p14="http://schemas.microsoft.com/office/powerpoint/2010/main" xmlns="" val="358727099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9001"/>
            <a:lum/>
          </a:blip>
          <a:srcRect/>
          <a:stretch>
            <a:fillRect t="-24000" b="-24000"/>
          </a:stretch>
        </a:blipFill>
        <a:effectLst/>
      </p:bgPr>
    </p:bg>
    <p:spTree>
      <p:nvGrpSpPr>
        <p:cNvPr id="1" name="Shape 119">
          <a:extLst>
            <a:ext uri="{FF2B5EF4-FFF2-40B4-BE49-F238E27FC236}">
              <a16:creationId xmlns:a16="http://schemas.microsoft.com/office/drawing/2014/main" xmlns="" id="{22608351-F2C2-B684-FE2E-3F6C00A27DFC}"/>
            </a:ext>
          </a:extLst>
        </p:cNvPr>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xmlns="" id="{06F5AE59-1E89-BA9F-26D3-3C842D126D4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31</a:t>
            </a:fld>
            <a:endParaRPr lang="it-IT" dirty="0"/>
          </a:p>
        </p:txBody>
      </p:sp>
      <p:sp>
        <p:nvSpPr>
          <p:cNvPr id="7" name="Rettangolo 6">
            <a:extLst>
              <a:ext uri="{FF2B5EF4-FFF2-40B4-BE49-F238E27FC236}">
                <a16:creationId xmlns:a16="http://schemas.microsoft.com/office/drawing/2014/main" xmlns="" id="{ABCC2A88-0848-F643-2D6C-622991BDA594}"/>
              </a:ext>
            </a:extLst>
          </p:cNvPr>
          <p:cNvSpPr/>
          <p:nvPr/>
        </p:nvSpPr>
        <p:spPr>
          <a:xfrm>
            <a:off x="-105649" y="1262927"/>
            <a:ext cx="12181692" cy="417312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it-IT"/>
          </a:p>
        </p:txBody>
      </p:sp>
      <p:graphicFrame>
        <p:nvGraphicFramePr>
          <p:cNvPr id="6" name="Tabella 5">
            <a:extLst>
              <a:ext uri="{FF2B5EF4-FFF2-40B4-BE49-F238E27FC236}">
                <a16:creationId xmlns:a16="http://schemas.microsoft.com/office/drawing/2014/main" xmlns="" id="{8E4F768C-870E-F53D-BD28-FF2FFB1986A9}"/>
              </a:ext>
            </a:extLst>
          </p:cNvPr>
          <p:cNvGraphicFramePr>
            <a:graphicFrameLocks noGrp="1"/>
          </p:cNvGraphicFramePr>
          <p:nvPr>
            <p:extLst>
              <p:ext uri="{D42A27DB-BD31-4B8C-83A1-F6EECF244321}">
                <p14:modId xmlns:p14="http://schemas.microsoft.com/office/powerpoint/2010/main" xmlns="" val="615580750"/>
              </p:ext>
            </p:extLst>
          </p:nvPr>
        </p:nvGraphicFramePr>
        <p:xfrm>
          <a:off x="693531" y="1753234"/>
          <a:ext cx="10515600" cy="3048000"/>
        </p:xfrm>
        <a:graphic>
          <a:graphicData uri="http://schemas.openxmlformats.org/drawingml/2006/table">
            <a:tbl>
              <a:tblPr/>
              <a:tblGrid>
                <a:gridCol w="5257800">
                  <a:extLst>
                    <a:ext uri="{9D8B030D-6E8A-4147-A177-3AD203B41FA5}">
                      <a16:colId xmlns:a16="http://schemas.microsoft.com/office/drawing/2014/main" xmlns="" val="3063095961"/>
                    </a:ext>
                  </a:extLst>
                </a:gridCol>
                <a:gridCol w="5257800">
                  <a:extLst>
                    <a:ext uri="{9D8B030D-6E8A-4147-A177-3AD203B41FA5}">
                      <a16:colId xmlns:a16="http://schemas.microsoft.com/office/drawing/2014/main" xmlns="" val="368336947"/>
                    </a:ext>
                  </a:extLst>
                </a:gridCol>
              </a:tblGrid>
              <a:tr h="0">
                <a:tc>
                  <a:txBody>
                    <a:bodyPr/>
                    <a:lstStyle/>
                    <a:p>
                      <a:pPr>
                        <a:buNone/>
                      </a:pPr>
                      <a:r>
                        <a:rPr lang="it-IT" b="1" dirty="0"/>
                        <a:t>Documento</a:t>
                      </a:r>
                    </a:p>
                  </a:txBody>
                  <a:tcPr anchor="ctr">
                    <a:lnL>
                      <a:noFill/>
                    </a:lnL>
                    <a:lnR>
                      <a:noFill/>
                    </a:lnR>
                    <a:lnT>
                      <a:noFill/>
                    </a:lnT>
                    <a:lnB>
                      <a:noFill/>
                    </a:lnB>
                    <a:noFill/>
                  </a:tcPr>
                </a:tc>
                <a:tc>
                  <a:txBody>
                    <a:bodyPr/>
                    <a:lstStyle/>
                    <a:p>
                      <a:pPr>
                        <a:buNone/>
                      </a:pPr>
                      <a:r>
                        <a:rPr lang="it-IT" b="1" dirty="0"/>
                        <a:t>Funzione</a:t>
                      </a:r>
                    </a:p>
                  </a:txBody>
                  <a:tcPr anchor="ctr">
                    <a:lnL>
                      <a:noFill/>
                    </a:lnL>
                    <a:lnR>
                      <a:noFill/>
                    </a:lnR>
                    <a:lnT>
                      <a:noFill/>
                    </a:lnT>
                    <a:lnB>
                      <a:noFill/>
                    </a:lnB>
                    <a:noFill/>
                  </a:tcPr>
                </a:tc>
                <a:extLst>
                  <a:ext uri="{0D108BD9-81ED-4DB2-BD59-A6C34878D82A}">
                    <a16:rowId xmlns:a16="http://schemas.microsoft.com/office/drawing/2014/main" xmlns="" val="1726381396"/>
                  </a:ext>
                </a:extLst>
              </a:tr>
              <a:tr h="0">
                <a:tc>
                  <a:txBody>
                    <a:bodyPr/>
                    <a:lstStyle/>
                    <a:p>
                      <a:pPr>
                        <a:buNone/>
                      </a:pPr>
                      <a:r>
                        <a:rPr lang="it-IT" dirty="0"/>
                        <a:t>Fatture di acquisto</a:t>
                      </a:r>
                    </a:p>
                  </a:txBody>
                  <a:tcPr anchor="ctr">
                    <a:lnL>
                      <a:noFill/>
                    </a:lnL>
                    <a:lnR>
                      <a:noFill/>
                    </a:lnR>
                    <a:lnT>
                      <a:noFill/>
                    </a:lnT>
                    <a:lnB>
                      <a:noFill/>
                    </a:lnB>
                    <a:noFill/>
                  </a:tcPr>
                </a:tc>
                <a:tc>
                  <a:txBody>
                    <a:bodyPr/>
                    <a:lstStyle/>
                    <a:p>
                      <a:pPr>
                        <a:buNone/>
                      </a:pPr>
                      <a:r>
                        <a:rPr lang="it-IT"/>
                        <a:t>prova del costo effettivo sostenuto</a:t>
                      </a:r>
                    </a:p>
                  </a:txBody>
                  <a:tcPr anchor="ctr">
                    <a:lnL>
                      <a:noFill/>
                    </a:lnL>
                    <a:lnR>
                      <a:noFill/>
                    </a:lnR>
                    <a:lnT>
                      <a:noFill/>
                    </a:lnT>
                    <a:lnB>
                      <a:noFill/>
                    </a:lnB>
                    <a:noFill/>
                  </a:tcPr>
                </a:tc>
                <a:extLst>
                  <a:ext uri="{0D108BD9-81ED-4DB2-BD59-A6C34878D82A}">
                    <a16:rowId xmlns:a16="http://schemas.microsoft.com/office/drawing/2014/main" xmlns="" val="3487603257"/>
                  </a:ext>
                </a:extLst>
              </a:tr>
              <a:tr h="0">
                <a:tc>
                  <a:txBody>
                    <a:bodyPr/>
                    <a:lstStyle/>
                    <a:p>
                      <a:pPr>
                        <a:buNone/>
                      </a:pPr>
                      <a:r>
                        <a:rPr lang="it-IT" dirty="0"/>
                        <a:t>Preventivi e ordini</a:t>
                      </a:r>
                    </a:p>
                  </a:txBody>
                  <a:tcPr anchor="ctr">
                    <a:lnL>
                      <a:noFill/>
                    </a:lnL>
                    <a:lnR>
                      <a:noFill/>
                    </a:lnR>
                    <a:lnT>
                      <a:noFill/>
                    </a:lnT>
                    <a:lnB>
                      <a:noFill/>
                    </a:lnB>
                    <a:noFill/>
                  </a:tcPr>
                </a:tc>
                <a:tc>
                  <a:txBody>
                    <a:bodyPr/>
                    <a:lstStyle/>
                    <a:p>
                      <a:pPr>
                        <a:buNone/>
                      </a:pPr>
                      <a:r>
                        <a:rPr lang="it-IT"/>
                        <a:t>prova della dinamica temporale dell’approvvigionamento</a:t>
                      </a:r>
                    </a:p>
                  </a:txBody>
                  <a:tcPr anchor="ctr">
                    <a:lnL>
                      <a:noFill/>
                    </a:lnL>
                    <a:lnR>
                      <a:noFill/>
                    </a:lnR>
                    <a:lnT>
                      <a:noFill/>
                    </a:lnT>
                    <a:lnB>
                      <a:noFill/>
                    </a:lnB>
                    <a:noFill/>
                  </a:tcPr>
                </a:tc>
                <a:extLst>
                  <a:ext uri="{0D108BD9-81ED-4DB2-BD59-A6C34878D82A}">
                    <a16:rowId xmlns:a16="http://schemas.microsoft.com/office/drawing/2014/main" xmlns="" val="4128153527"/>
                  </a:ext>
                </a:extLst>
              </a:tr>
              <a:tr h="0">
                <a:tc>
                  <a:txBody>
                    <a:bodyPr/>
                    <a:lstStyle/>
                    <a:p>
                      <a:pPr>
                        <a:buNone/>
                      </a:pPr>
                      <a:r>
                        <a:rPr lang="it-IT" dirty="0"/>
                        <a:t>Listini fornitori</a:t>
                      </a:r>
                    </a:p>
                  </a:txBody>
                  <a:tcPr anchor="ctr">
                    <a:lnL>
                      <a:noFill/>
                    </a:lnL>
                    <a:lnR>
                      <a:noFill/>
                    </a:lnR>
                    <a:lnT>
                      <a:noFill/>
                    </a:lnT>
                    <a:lnB>
                      <a:noFill/>
                    </a:lnB>
                    <a:noFill/>
                  </a:tcPr>
                </a:tc>
                <a:tc>
                  <a:txBody>
                    <a:bodyPr/>
                    <a:lstStyle/>
                    <a:p>
                      <a:pPr>
                        <a:buNone/>
                      </a:pPr>
                      <a:r>
                        <a:rPr lang="it-IT"/>
                        <a:t>prova dell’incremento di mercato</a:t>
                      </a:r>
                    </a:p>
                  </a:txBody>
                  <a:tcPr anchor="ctr">
                    <a:lnL>
                      <a:noFill/>
                    </a:lnL>
                    <a:lnR>
                      <a:noFill/>
                    </a:lnR>
                    <a:lnT>
                      <a:noFill/>
                    </a:lnT>
                    <a:lnB>
                      <a:noFill/>
                    </a:lnB>
                    <a:noFill/>
                  </a:tcPr>
                </a:tc>
                <a:extLst>
                  <a:ext uri="{0D108BD9-81ED-4DB2-BD59-A6C34878D82A}">
                    <a16:rowId xmlns:a16="http://schemas.microsoft.com/office/drawing/2014/main" xmlns="" val="738684682"/>
                  </a:ext>
                </a:extLst>
              </a:tr>
              <a:tr h="0">
                <a:tc>
                  <a:txBody>
                    <a:bodyPr/>
                    <a:lstStyle/>
                    <a:p>
                      <a:pPr>
                        <a:buNone/>
                      </a:pPr>
                      <a:r>
                        <a:rPr lang="it-IT" dirty="0"/>
                        <a:t>Analisi prezzi originaria</a:t>
                      </a:r>
                    </a:p>
                  </a:txBody>
                  <a:tcPr anchor="ctr">
                    <a:lnL>
                      <a:noFill/>
                    </a:lnL>
                    <a:lnR>
                      <a:noFill/>
                    </a:lnR>
                    <a:lnT>
                      <a:noFill/>
                    </a:lnT>
                    <a:lnB>
                      <a:noFill/>
                    </a:lnB>
                    <a:noFill/>
                  </a:tcPr>
                </a:tc>
                <a:tc>
                  <a:txBody>
                    <a:bodyPr/>
                    <a:lstStyle/>
                    <a:p>
                      <a:pPr>
                        <a:buNone/>
                      </a:pPr>
                      <a:r>
                        <a:rPr lang="it-IT" dirty="0"/>
                        <a:t>confronto con il prezzo contrattuale</a:t>
                      </a:r>
                    </a:p>
                  </a:txBody>
                  <a:tcPr anchor="ctr">
                    <a:lnL>
                      <a:noFill/>
                    </a:lnL>
                    <a:lnR>
                      <a:noFill/>
                    </a:lnR>
                    <a:lnT>
                      <a:noFill/>
                    </a:lnT>
                    <a:lnB>
                      <a:noFill/>
                    </a:lnB>
                    <a:noFill/>
                  </a:tcPr>
                </a:tc>
                <a:extLst>
                  <a:ext uri="{0D108BD9-81ED-4DB2-BD59-A6C34878D82A}">
                    <a16:rowId xmlns:a16="http://schemas.microsoft.com/office/drawing/2014/main" xmlns="" val="3553866379"/>
                  </a:ext>
                </a:extLst>
              </a:tr>
              <a:tr h="0">
                <a:tc>
                  <a:txBody>
                    <a:bodyPr/>
                    <a:lstStyle/>
                    <a:p>
                      <a:pPr>
                        <a:buNone/>
                      </a:pPr>
                      <a:r>
                        <a:rPr lang="it-IT" dirty="0"/>
                        <a:t>Cronoprogramma</a:t>
                      </a:r>
                    </a:p>
                  </a:txBody>
                  <a:tcPr anchor="ctr">
                    <a:lnL>
                      <a:noFill/>
                    </a:lnL>
                    <a:lnR>
                      <a:noFill/>
                    </a:lnR>
                    <a:lnT>
                      <a:noFill/>
                    </a:lnT>
                    <a:lnB>
                      <a:noFill/>
                    </a:lnB>
                    <a:noFill/>
                  </a:tcPr>
                </a:tc>
                <a:tc>
                  <a:txBody>
                    <a:bodyPr/>
                    <a:lstStyle/>
                    <a:p>
                      <a:pPr>
                        <a:buNone/>
                      </a:pPr>
                      <a:r>
                        <a:rPr lang="it-IT" dirty="0"/>
                        <a:t>verifica della tempestività dell’acquisto</a:t>
                      </a:r>
                    </a:p>
                  </a:txBody>
                  <a:tcPr anchor="ctr">
                    <a:lnL>
                      <a:noFill/>
                    </a:lnL>
                    <a:lnR>
                      <a:noFill/>
                    </a:lnR>
                    <a:lnT>
                      <a:noFill/>
                    </a:lnT>
                    <a:lnB>
                      <a:noFill/>
                    </a:lnB>
                    <a:noFill/>
                  </a:tcPr>
                </a:tc>
                <a:extLst>
                  <a:ext uri="{0D108BD9-81ED-4DB2-BD59-A6C34878D82A}">
                    <a16:rowId xmlns:a16="http://schemas.microsoft.com/office/drawing/2014/main" xmlns="" val="3523377703"/>
                  </a:ext>
                </a:extLst>
              </a:tr>
              <a:tr h="0">
                <a:tc>
                  <a:txBody>
                    <a:bodyPr/>
                    <a:lstStyle/>
                    <a:p>
                      <a:pPr>
                        <a:buNone/>
                      </a:pPr>
                      <a:r>
                        <a:rPr lang="it-IT" dirty="0"/>
                        <a:t>Programma approvvigionamenti</a:t>
                      </a:r>
                    </a:p>
                  </a:txBody>
                  <a:tcPr anchor="ctr">
                    <a:lnL>
                      <a:noFill/>
                    </a:lnL>
                    <a:lnR>
                      <a:noFill/>
                    </a:lnR>
                    <a:lnT>
                      <a:noFill/>
                    </a:lnT>
                    <a:lnB>
                      <a:noFill/>
                    </a:lnB>
                    <a:noFill/>
                  </a:tcPr>
                </a:tc>
                <a:tc>
                  <a:txBody>
                    <a:bodyPr/>
                    <a:lstStyle/>
                    <a:p>
                      <a:pPr>
                        <a:buNone/>
                      </a:pPr>
                      <a:r>
                        <a:rPr lang="it-IT" dirty="0"/>
                        <a:t>verifica della diligenza dell’impresa</a:t>
                      </a:r>
                    </a:p>
                  </a:txBody>
                  <a:tcPr anchor="ctr">
                    <a:lnL>
                      <a:noFill/>
                    </a:lnL>
                    <a:lnR>
                      <a:noFill/>
                    </a:lnR>
                    <a:lnT>
                      <a:noFill/>
                    </a:lnT>
                    <a:lnB>
                      <a:noFill/>
                    </a:lnB>
                    <a:noFill/>
                  </a:tcPr>
                </a:tc>
                <a:extLst>
                  <a:ext uri="{0D108BD9-81ED-4DB2-BD59-A6C34878D82A}">
                    <a16:rowId xmlns:a16="http://schemas.microsoft.com/office/drawing/2014/main" xmlns="" val="1914498843"/>
                  </a:ext>
                </a:extLst>
              </a:tr>
              <a:tr h="0">
                <a:tc>
                  <a:txBody>
                    <a:bodyPr/>
                    <a:lstStyle/>
                    <a:p>
                      <a:pPr>
                        <a:buNone/>
                      </a:pPr>
                      <a:r>
                        <a:rPr lang="it-IT" dirty="0"/>
                        <a:t>SAL e contabilità</a:t>
                      </a:r>
                    </a:p>
                  </a:txBody>
                  <a:tcPr anchor="ctr">
                    <a:lnL>
                      <a:noFill/>
                    </a:lnL>
                    <a:lnR>
                      <a:noFill/>
                    </a:lnR>
                    <a:lnT>
                      <a:noFill/>
                    </a:lnT>
                    <a:lnB>
                      <a:noFill/>
                    </a:lnB>
                    <a:noFill/>
                  </a:tcPr>
                </a:tc>
                <a:tc>
                  <a:txBody>
                    <a:bodyPr/>
                    <a:lstStyle/>
                    <a:p>
                      <a:pPr>
                        <a:buNone/>
                      </a:pPr>
                      <a:r>
                        <a:rPr lang="it-IT"/>
                        <a:t>individuazione delle sole quantità ancora da eseguire</a:t>
                      </a:r>
                    </a:p>
                  </a:txBody>
                  <a:tcPr anchor="ctr">
                    <a:lnL>
                      <a:noFill/>
                    </a:lnL>
                    <a:lnR>
                      <a:noFill/>
                    </a:lnR>
                    <a:lnT>
                      <a:noFill/>
                    </a:lnT>
                    <a:lnB>
                      <a:noFill/>
                    </a:lnB>
                    <a:noFill/>
                  </a:tcPr>
                </a:tc>
                <a:extLst>
                  <a:ext uri="{0D108BD9-81ED-4DB2-BD59-A6C34878D82A}">
                    <a16:rowId xmlns:a16="http://schemas.microsoft.com/office/drawing/2014/main" xmlns="" val="1554758784"/>
                  </a:ext>
                </a:extLst>
              </a:tr>
              <a:tr h="0">
                <a:tc>
                  <a:txBody>
                    <a:bodyPr/>
                    <a:lstStyle/>
                    <a:p>
                      <a:pPr>
                        <a:buNone/>
                      </a:pPr>
                      <a:r>
                        <a:rPr lang="it-IT" dirty="0"/>
                        <a:t>Relazione DL</a:t>
                      </a:r>
                    </a:p>
                  </a:txBody>
                  <a:tcPr anchor="ctr">
                    <a:lnL>
                      <a:noFill/>
                    </a:lnL>
                    <a:lnR>
                      <a:noFill/>
                    </a:lnR>
                    <a:lnT>
                      <a:noFill/>
                    </a:lnT>
                    <a:lnB>
                      <a:noFill/>
                    </a:lnB>
                    <a:noFill/>
                  </a:tcPr>
                </a:tc>
                <a:tc>
                  <a:txBody>
                    <a:bodyPr/>
                    <a:lstStyle/>
                    <a:p>
                      <a:pPr>
                        <a:buNone/>
                      </a:pPr>
                      <a:r>
                        <a:rPr lang="it-IT"/>
                        <a:t>filtro tecnico sull’ammissibilità</a:t>
                      </a:r>
                    </a:p>
                  </a:txBody>
                  <a:tcPr anchor="ctr">
                    <a:lnL>
                      <a:noFill/>
                    </a:lnL>
                    <a:lnR>
                      <a:noFill/>
                    </a:lnR>
                    <a:lnT>
                      <a:noFill/>
                    </a:lnT>
                    <a:lnB>
                      <a:noFill/>
                    </a:lnB>
                    <a:noFill/>
                  </a:tcPr>
                </a:tc>
                <a:extLst>
                  <a:ext uri="{0D108BD9-81ED-4DB2-BD59-A6C34878D82A}">
                    <a16:rowId xmlns:a16="http://schemas.microsoft.com/office/drawing/2014/main" xmlns="" val="1684454054"/>
                  </a:ext>
                </a:extLst>
              </a:tr>
              <a:tr h="0">
                <a:tc>
                  <a:txBody>
                    <a:bodyPr/>
                    <a:lstStyle/>
                    <a:p>
                      <a:pPr>
                        <a:buNone/>
                      </a:pPr>
                      <a:r>
                        <a:rPr lang="it-IT" dirty="0"/>
                        <a:t>Eventuale parere CCT</a:t>
                      </a:r>
                    </a:p>
                  </a:txBody>
                  <a:tcPr anchor="ctr">
                    <a:lnL>
                      <a:noFill/>
                    </a:lnL>
                    <a:lnR>
                      <a:noFill/>
                    </a:lnR>
                    <a:lnT>
                      <a:noFill/>
                    </a:lnT>
                    <a:lnB>
                      <a:noFill/>
                    </a:lnB>
                    <a:noFill/>
                  </a:tcPr>
                </a:tc>
                <a:tc>
                  <a:txBody>
                    <a:bodyPr/>
                    <a:lstStyle/>
                    <a:p>
                      <a:pPr>
                        <a:buNone/>
                      </a:pPr>
                      <a:r>
                        <a:rPr lang="it-IT" dirty="0"/>
                        <a:t>gestione del dissenso o della rilevanza economica</a:t>
                      </a:r>
                    </a:p>
                  </a:txBody>
                  <a:tcPr anchor="ctr">
                    <a:lnL>
                      <a:noFill/>
                    </a:lnL>
                    <a:lnR>
                      <a:noFill/>
                    </a:lnR>
                    <a:lnT>
                      <a:noFill/>
                    </a:lnT>
                    <a:lnB>
                      <a:noFill/>
                    </a:lnB>
                    <a:noFill/>
                  </a:tcPr>
                </a:tc>
                <a:extLst>
                  <a:ext uri="{0D108BD9-81ED-4DB2-BD59-A6C34878D82A}">
                    <a16:rowId xmlns:a16="http://schemas.microsoft.com/office/drawing/2014/main" xmlns="" val="1460720218"/>
                  </a:ext>
                </a:extLst>
              </a:tr>
            </a:tbl>
          </a:graphicData>
        </a:graphic>
      </p:graphicFrame>
      <p:sp>
        <p:nvSpPr>
          <p:cNvPr id="9" name="CasellaDiTesto 8">
            <a:extLst>
              <a:ext uri="{FF2B5EF4-FFF2-40B4-BE49-F238E27FC236}">
                <a16:creationId xmlns:a16="http://schemas.microsoft.com/office/drawing/2014/main" xmlns="" id="{82A4E64E-7659-5402-4D4D-72B74FB47CDC}"/>
              </a:ext>
            </a:extLst>
          </p:cNvPr>
          <p:cNvSpPr txBox="1"/>
          <p:nvPr/>
        </p:nvSpPr>
        <p:spPr>
          <a:xfrm>
            <a:off x="342900" y="1451524"/>
            <a:ext cx="11552767" cy="307777"/>
          </a:xfrm>
          <a:prstGeom prst="rect">
            <a:avLst/>
          </a:prstGeom>
          <a:noFill/>
          <a:ln>
            <a:solidFill>
              <a:schemeClr val="tx1"/>
            </a:solidFill>
          </a:ln>
        </p:spPr>
        <p:txBody>
          <a:bodyPr wrap="square">
            <a:spAutoFit/>
          </a:bodyPr>
          <a:lstStyle/>
          <a:p>
            <a:pPr algn="ctr">
              <a:buNone/>
            </a:pPr>
            <a:r>
              <a:rPr lang="it-IT" sz="1400" b="1" dirty="0">
                <a:solidFill>
                  <a:srgbClr val="FF0000"/>
                </a:solidFill>
              </a:rPr>
              <a:t>DOCUMENTAZIONE DA ALLEGARE ALL’ISTANZA DI RINEGOZIAZIONE</a:t>
            </a:r>
            <a:endParaRPr lang="it-IT" sz="1400" dirty="0">
              <a:solidFill>
                <a:srgbClr val="FF0000"/>
              </a:solidFill>
            </a:endParaRPr>
          </a:p>
        </p:txBody>
      </p:sp>
      <p:sp>
        <p:nvSpPr>
          <p:cNvPr id="13" name="CasellaDiTesto 12">
            <a:extLst>
              <a:ext uri="{FF2B5EF4-FFF2-40B4-BE49-F238E27FC236}">
                <a16:creationId xmlns:a16="http://schemas.microsoft.com/office/drawing/2014/main" xmlns="" id="{8555B73E-FD41-0AB2-1E60-F5208D67D56D}"/>
              </a:ext>
            </a:extLst>
          </p:cNvPr>
          <p:cNvSpPr txBox="1"/>
          <p:nvPr/>
        </p:nvSpPr>
        <p:spPr>
          <a:xfrm>
            <a:off x="275167" y="5102944"/>
            <a:ext cx="11620500" cy="1169551"/>
          </a:xfrm>
          <a:prstGeom prst="rect">
            <a:avLst/>
          </a:prstGeom>
          <a:solidFill>
            <a:srgbClr val="FFFF00"/>
          </a:solidFill>
          <a:ln>
            <a:solidFill>
              <a:schemeClr val="tx1"/>
            </a:solidFill>
          </a:ln>
        </p:spPr>
        <p:txBody>
          <a:bodyPr wrap="square">
            <a:spAutoFit/>
          </a:bodyPr>
          <a:lstStyle/>
          <a:p>
            <a:pPr algn="just"/>
            <a:r>
              <a:rPr lang="it-IT" b="1" dirty="0">
                <a:solidFill>
                  <a:srgbClr val="FF0000"/>
                </a:solidFill>
              </a:rPr>
              <a:t>CLAUSOLA SINTETICA DI RINEGOZIAZIONE</a:t>
            </a:r>
          </a:p>
          <a:p>
            <a:pPr algn="just"/>
            <a:r>
              <a:rPr lang="it-IT" b="1" dirty="0"/>
              <a:t>In presenza di shock economici straordinari non tempestivamente intercettati dai meccanismi ordinari di revisione prezzi, la stazione appaltante può riconoscere, su istanza dell’Impresa e previa istruttoria del RUP e relazione del DL, un acconto provvisorio sui maggiori oneri documentati e ammissibili, entro il limite massimo del 30% delle lavorazioni o prestazioni direttamente incise dalla sopravvenienza, salvo conguaglio all’esito della pubblicazione dei prezziari, degli indici o degli altri parametri ufficiali applicabili.</a:t>
            </a:r>
          </a:p>
        </p:txBody>
      </p:sp>
      <p:sp>
        <p:nvSpPr>
          <p:cNvPr id="14" name="Google Shape;120;p2">
            <a:extLst>
              <a:ext uri="{FF2B5EF4-FFF2-40B4-BE49-F238E27FC236}">
                <a16:creationId xmlns:a16="http://schemas.microsoft.com/office/drawing/2014/main" xmlns="" id="{01FA3958-C3FE-AD30-E302-1408AC22D2A8}"/>
              </a:ext>
            </a:extLst>
          </p:cNvPr>
          <p:cNvSpPr txBox="1">
            <a:spLocks noGrp="1"/>
          </p:cNvSpPr>
          <p:nvPr>
            <p:ph type="title"/>
          </p:nvPr>
        </p:nvSpPr>
        <p:spPr>
          <a:xfrm>
            <a:off x="147431" y="-186825"/>
            <a:ext cx="11748236" cy="1208868"/>
          </a:xfrm>
          <a:prstGeom prst="rect">
            <a:avLst/>
          </a:prstGeom>
          <a:noFill/>
          <a:ln>
            <a:noFill/>
          </a:ln>
        </p:spPr>
        <p:txBody>
          <a:bodyPr spcFirstLastPara="1" wrap="square" lIns="91425" tIns="45700" rIns="91425" bIns="45700" anchor="b" anchorCtr="0">
            <a:normAutofit/>
          </a:bodyPr>
          <a:lstStyle/>
          <a:p>
            <a:pPr lvl="0">
              <a:buClr>
                <a:srgbClr val="FFFFFF"/>
              </a:buClr>
              <a:buSzPts val="3200"/>
            </a:pPr>
            <a:r>
              <a:rPr lang="it-IT" sz="2800" b="1" dirty="0">
                <a:solidFill>
                  <a:srgbClr val="FFFFFF"/>
                </a:solidFill>
                <a:latin typeface="Arial"/>
                <a:cs typeface="Arial"/>
                <a:sym typeface="Arial"/>
              </a:rPr>
              <a:t>LA RISPOSTA DEL SISTEMA AGLI SHOCK ECONOMICI IMPROVVISI</a:t>
            </a:r>
            <a:endParaRPr lang="it-IT" sz="2800" dirty="0"/>
          </a:p>
        </p:txBody>
      </p:sp>
    </p:spTree>
    <p:extLst>
      <p:ext uri="{BB962C8B-B14F-4D97-AF65-F5344CB8AC3E}">
        <p14:creationId xmlns:p14="http://schemas.microsoft.com/office/powerpoint/2010/main" xmlns="" val="121668519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xmlns="" id="{B8F01645-5CB5-B226-4B74-7FDECAE975BA}"/>
            </a:ext>
          </a:extLst>
        </p:cNvPr>
        <p:cNvGrpSpPr/>
        <p:nvPr/>
      </p:nvGrpSpPr>
      <p:grpSpPr>
        <a:xfrm>
          <a:off x="0" y="0"/>
          <a:ext cx="0" cy="0"/>
          <a:chOff x="0" y="0"/>
          <a:chExt cx="0" cy="0"/>
        </a:xfrm>
      </p:grpSpPr>
      <p:sp>
        <p:nvSpPr>
          <p:cNvPr id="106" name="Google Shape;106;p1">
            <a:extLst>
              <a:ext uri="{FF2B5EF4-FFF2-40B4-BE49-F238E27FC236}">
                <a16:creationId xmlns:a16="http://schemas.microsoft.com/office/drawing/2014/main" xmlns="" id="{972DF80F-27A5-C205-D1E8-6C3AB88A207A}"/>
              </a:ext>
            </a:extLst>
          </p:cNvPr>
          <p:cNvSpPr txBox="1">
            <a:spLocks noGrp="1"/>
          </p:cNvSpPr>
          <p:nvPr>
            <p:ph type="ctrTitle"/>
          </p:nvPr>
        </p:nvSpPr>
        <p:spPr>
          <a:xfrm>
            <a:off x="477981" y="1882275"/>
            <a:ext cx="7819351" cy="949537"/>
          </a:xfrm>
          <a:prstGeom prst="rect">
            <a:avLst/>
          </a:prstGeom>
          <a:noFill/>
          <a:ln w="9525" cap="flat" cmpd="sng">
            <a:solidFill>
              <a:schemeClr val="lt1"/>
            </a:solidFill>
            <a:prstDash val="solid"/>
            <a:round/>
            <a:headEnd type="none" w="sm" len="sm"/>
            <a:tailEnd type="none" w="sm" len="sm"/>
          </a:ln>
        </p:spPr>
        <p:txBody>
          <a:bodyPr spcFirstLastPara="1" wrap="square" lIns="91425" tIns="45700" rIns="91425" bIns="45700" anchor="b" anchorCtr="0">
            <a:noAutofit/>
          </a:bodyPr>
          <a:lstStyle/>
          <a:p>
            <a:pPr marL="0" lvl="0" indent="0" algn="ctr" rtl="0">
              <a:lnSpc>
                <a:spcPct val="150000"/>
              </a:lnSpc>
              <a:spcBef>
                <a:spcPts val="0"/>
              </a:spcBef>
              <a:spcAft>
                <a:spcPts val="0"/>
              </a:spcAft>
              <a:buClr>
                <a:schemeClr val="lt1"/>
              </a:buClr>
              <a:buSzPts val="2000"/>
              <a:buFont typeface="Arial"/>
              <a:buNone/>
            </a:pPr>
            <a:r>
              <a:rPr lang="it-IT" sz="2000" b="1" dirty="0">
                <a:latin typeface="Arial"/>
                <a:ea typeface="Arial"/>
                <a:cs typeface="Arial"/>
                <a:sym typeface="Arial"/>
              </a:rPr>
              <a:t/>
            </a:r>
            <a:br>
              <a:rPr lang="it-IT" sz="2000" b="1" dirty="0">
                <a:latin typeface="Arial"/>
                <a:ea typeface="Arial"/>
                <a:cs typeface="Arial"/>
                <a:sym typeface="Arial"/>
              </a:rPr>
            </a:br>
            <a:r>
              <a:rPr lang="it-IT" sz="2000" b="1" dirty="0">
                <a:latin typeface="Arial"/>
                <a:ea typeface="Arial"/>
                <a:cs typeface="Arial"/>
                <a:sym typeface="Arial"/>
              </a:rPr>
              <a:t/>
            </a:r>
            <a:br>
              <a:rPr lang="it-IT" sz="2000" b="1" dirty="0">
                <a:latin typeface="Arial"/>
                <a:ea typeface="Arial"/>
                <a:cs typeface="Arial"/>
                <a:sym typeface="Arial"/>
              </a:rPr>
            </a:br>
            <a:r>
              <a:rPr lang="it-IT" sz="2400" b="1" dirty="0">
                <a:solidFill>
                  <a:srgbClr val="FFFF00"/>
                </a:solidFill>
                <a:latin typeface="Arial"/>
                <a:ea typeface="Arial"/>
                <a:cs typeface="Arial"/>
                <a:sym typeface="Arial"/>
              </a:rPr>
              <a:t>LA REVISIONE DEI PREZZI</a:t>
            </a:r>
            <a:r>
              <a:rPr lang="it-IT" sz="1600" b="1" dirty="0">
                <a:solidFill>
                  <a:srgbClr val="FFFF00"/>
                </a:solidFill>
                <a:latin typeface="Arial"/>
                <a:ea typeface="Arial"/>
                <a:cs typeface="Arial"/>
                <a:sym typeface="Arial"/>
              </a:rPr>
              <a:t/>
            </a:r>
            <a:br>
              <a:rPr lang="it-IT" sz="1600" b="1" dirty="0">
                <a:solidFill>
                  <a:srgbClr val="FFFF00"/>
                </a:solidFill>
                <a:latin typeface="Arial"/>
                <a:ea typeface="Arial"/>
                <a:cs typeface="Arial"/>
                <a:sym typeface="Arial"/>
              </a:rPr>
            </a:br>
            <a:r>
              <a:rPr lang="it-IT" sz="1600" b="1" dirty="0">
                <a:latin typeface="Arial"/>
                <a:cs typeface="Arial"/>
                <a:sym typeface="Arial"/>
              </a:rPr>
              <a:t>NEI CASI DI SHOCK ECONOMICI IMPROVVISI</a:t>
            </a:r>
            <a:endParaRPr sz="1600" b="1" dirty="0">
              <a:latin typeface="Arial"/>
              <a:cs typeface="Arial"/>
              <a:sym typeface="Arial"/>
            </a:endParaRPr>
          </a:p>
        </p:txBody>
      </p:sp>
      <p:sp>
        <p:nvSpPr>
          <p:cNvPr id="107" name="Google Shape;107;p1">
            <a:extLst>
              <a:ext uri="{FF2B5EF4-FFF2-40B4-BE49-F238E27FC236}">
                <a16:creationId xmlns:a16="http://schemas.microsoft.com/office/drawing/2014/main" xmlns="" id="{D55A4DB0-83B8-9873-3F76-63C3103DCCB2}"/>
              </a:ext>
            </a:extLst>
          </p:cNvPr>
          <p:cNvSpPr txBox="1"/>
          <p:nvPr/>
        </p:nvSpPr>
        <p:spPr>
          <a:xfrm>
            <a:off x="477980" y="3429000"/>
            <a:ext cx="5618019" cy="92328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it-IT" sz="1800" b="1" i="0" u="none" strike="noStrike" cap="none" dirty="0">
                <a:solidFill>
                  <a:schemeClr val="lt1"/>
                </a:solidFill>
                <a:latin typeface="Arial"/>
                <a:ea typeface="Arial"/>
                <a:cs typeface="Arial"/>
                <a:sym typeface="Arial"/>
              </a:rPr>
              <a:t>Aula del Consiglio Comunale di Fiumicino</a:t>
            </a:r>
          </a:p>
          <a:p>
            <a:pPr marL="0" marR="0" lvl="0" indent="0" algn="l" rtl="0">
              <a:spcBef>
                <a:spcPts val="0"/>
              </a:spcBef>
              <a:spcAft>
                <a:spcPts val="0"/>
              </a:spcAft>
              <a:buNone/>
            </a:pPr>
            <a:endParaRPr lang="it-IT" sz="1800" b="1" i="0" u="none" strike="noStrike" cap="none" dirty="0">
              <a:solidFill>
                <a:schemeClr val="lt1"/>
              </a:solidFill>
              <a:latin typeface="Arial"/>
              <a:ea typeface="Arial"/>
              <a:cs typeface="Arial"/>
              <a:sym typeface="Arial"/>
            </a:endParaRPr>
          </a:p>
          <a:p>
            <a:pPr marL="0" marR="0" lvl="0" indent="0" algn="ctr" rtl="0">
              <a:spcBef>
                <a:spcPts val="0"/>
              </a:spcBef>
              <a:spcAft>
                <a:spcPts val="0"/>
              </a:spcAft>
              <a:buNone/>
            </a:pPr>
            <a:r>
              <a:rPr lang="it-IT" sz="1800" b="1" i="0" u="none" strike="noStrike" cap="none" dirty="0">
                <a:solidFill>
                  <a:schemeClr val="lt1"/>
                </a:solidFill>
                <a:latin typeface="Arial"/>
                <a:ea typeface="Arial"/>
                <a:cs typeface="Arial"/>
                <a:sym typeface="Arial"/>
              </a:rPr>
              <a:t>8 maggio 2026</a:t>
            </a:r>
            <a:endParaRPr dirty="0"/>
          </a:p>
        </p:txBody>
      </p:sp>
      <p:sp>
        <p:nvSpPr>
          <p:cNvPr id="109" name="Google Shape;109;p1">
            <a:extLst>
              <a:ext uri="{FF2B5EF4-FFF2-40B4-BE49-F238E27FC236}">
                <a16:creationId xmlns:a16="http://schemas.microsoft.com/office/drawing/2014/main" xmlns="" id="{BE66799D-8D1F-D506-70CC-D904A65DE92B}"/>
              </a:ext>
            </a:extLst>
          </p:cNvPr>
          <p:cNvSpPr txBox="1"/>
          <p:nvPr/>
        </p:nvSpPr>
        <p:spPr>
          <a:xfrm>
            <a:off x="8543251" y="4369285"/>
            <a:ext cx="379756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it-IT" sz="1800" b="1" dirty="0">
                <a:solidFill>
                  <a:schemeClr val="lt1"/>
                </a:solidFill>
                <a:latin typeface="Arial"/>
                <a:ea typeface="Arial"/>
                <a:cs typeface="Arial"/>
                <a:sym typeface="Arial"/>
              </a:rPr>
              <a:t>Docente: Ing. Sergio Minotti</a:t>
            </a:r>
            <a:endParaRPr dirty="0"/>
          </a:p>
        </p:txBody>
      </p:sp>
      <p:sp>
        <p:nvSpPr>
          <p:cNvPr id="114" name="Google Shape;114;p1">
            <a:extLst>
              <a:ext uri="{FF2B5EF4-FFF2-40B4-BE49-F238E27FC236}">
                <a16:creationId xmlns:a16="http://schemas.microsoft.com/office/drawing/2014/main" xmlns="" id="{C07F5E13-5732-76D4-A0E0-A85BB6512C0B}"/>
              </a:ext>
            </a:extLst>
          </p:cNvPr>
          <p:cNvSpPr txBox="1"/>
          <p:nvPr/>
        </p:nvSpPr>
        <p:spPr>
          <a:xfrm>
            <a:off x="477980" y="361798"/>
            <a:ext cx="11206019" cy="923289"/>
          </a:xfrm>
          <a:prstGeom prst="rect">
            <a:avLst/>
          </a:prstGeom>
          <a:noFill/>
          <a:ln w="9525" cap="flat" cmpd="sng">
            <a:no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it-IT" sz="1800" b="1" dirty="0">
                <a:solidFill>
                  <a:schemeClr val="lt1"/>
                </a:solidFill>
                <a:latin typeface="Montserrat"/>
                <a:ea typeface="Montserrat"/>
                <a:cs typeface="Montserrat"/>
                <a:sym typeface="Montserrat"/>
              </a:rPr>
              <a:t>SEMINARIO</a:t>
            </a:r>
            <a:endParaRPr dirty="0"/>
          </a:p>
          <a:p>
            <a:pPr marL="0" marR="0" lvl="0" indent="0" algn="ctr" rtl="0">
              <a:spcBef>
                <a:spcPts val="0"/>
              </a:spcBef>
              <a:spcAft>
                <a:spcPts val="0"/>
              </a:spcAft>
              <a:buNone/>
            </a:pPr>
            <a:r>
              <a:rPr lang="it-IT" sz="1800" b="1" i="0" dirty="0">
                <a:solidFill>
                  <a:srgbClr val="FFFF00"/>
                </a:solidFill>
                <a:latin typeface="Montserrat"/>
                <a:ea typeface="Montserrat"/>
                <a:cs typeface="Montserrat"/>
                <a:sym typeface="Montserrat"/>
              </a:rPr>
              <a:t>LA GESTIONE DELLE CRITICITA’ DELL’APPALTO DI LAVORI IN FASE DI ESECUZIONE</a:t>
            </a:r>
          </a:p>
          <a:p>
            <a:pPr marL="0" marR="0" lvl="0" indent="0" algn="ctr" rtl="0">
              <a:spcBef>
                <a:spcPts val="0"/>
              </a:spcBef>
              <a:spcAft>
                <a:spcPts val="0"/>
              </a:spcAft>
              <a:buNone/>
            </a:pPr>
            <a:r>
              <a:rPr lang="it-IT" sz="1800" b="1" dirty="0">
                <a:solidFill>
                  <a:schemeClr val="bg1"/>
                </a:solidFill>
                <a:latin typeface="Montserrat"/>
                <a:sym typeface="Montserrat"/>
              </a:rPr>
              <a:t>Espropri – Riserve – Varianti – Revisione Prezzi</a:t>
            </a:r>
            <a:endParaRPr dirty="0">
              <a:solidFill>
                <a:schemeClr val="bg1"/>
              </a:solidFill>
            </a:endParaRPr>
          </a:p>
        </p:txBody>
      </p:sp>
      <p:pic>
        <p:nvPicPr>
          <p:cNvPr id="9" name="Immagine 8">
            <a:extLst>
              <a:ext uri="{FF2B5EF4-FFF2-40B4-BE49-F238E27FC236}">
                <a16:creationId xmlns:a16="http://schemas.microsoft.com/office/drawing/2014/main" xmlns="" id="{236A0A69-39A0-DBAD-3D0A-F5063425474E}"/>
              </a:ext>
            </a:extLst>
          </p:cNvPr>
          <p:cNvPicPr>
            <a:picLocks noChangeAspect="1"/>
          </p:cNvPicPr>
          <p:nvPr/>
        </p:nvPicPr>
        <p:blipFill>
          <a:blip r:embed="rId3"/>
          <a:stretch>
            <a:fillRect/>
          </a:stretch>
        </p:blipFill>
        <p:spPr>
          <a:xfrm>
            <a:off x="8543251" y="1583211"/>
            <a:ext cx="3170767" cy="2657067"/>
          </a:xfrm>
          <a:prstGeom prst="rect">
            <a:avLst/>
          </a:prstGeom>
        </p:spPr>
      </p:pic>
      <p:sp>
        <p:nvSpPr>
          <p:cNvPr id="2" name="Google Shape;1747;p159">
            <a:extLst>
              <a:ext uri="{FF2B5EF4-FFF2-40B4-BE49-F238E27FC236}">
                <a16:creationId xmlns:a16="http://schemas.microsoft.com/office/drawing/2014/main" xmlns="" id="{15EEFEE0-08E9-41A6-9E49-55805EAB1A40}"/>
              </a:ext>
            </a:extLst>
          </p:cNvPr>
          <p:cNvSpPr txBox="1">
            <a:spLocks noGrp="1"/>
          </p:cNvSpPr>
          <p:nvPr>
            <p:ph type="subTitle" idx="1"/>
          </p:nvPr>
        </p:nvSpPr>
        <p:spPr>
          <a:xfrm>
            <a:off x="397109" y="5070422"/>
            <a:ext cx="11497812" cy="1364332"/>
          </a:xfrm>
          <a:prstGeom prst="rect">
            <a:avLst/>
          </a:prstGeom>
          <a:noFill/>
          <a:ln>
            <a:noFill/>
          </a:ln>
        </p:spPr>
        <p:txBody>
          <a:bodyPr spcFirstLastPara="1" wrap="square" lIns="91425" tIns="45700" rIns="91425" bIns="45700" anchor="t" anchorCtr="0">
            <a:noAutofit/>
          </a:bodyPr>
          <a:lstStyle/>
          <a:p>
            <a:pPr marL="0" lvl="0" indent="0" algn="ctr" rtl="0">
              <a:lnSpc>
                <a:spcPct val="150000"/>
              </a:lnSpc>
              <a:spcBef>
                <a:spcPts val="0"/>
              </a:spcBef>
              <a:spcAft>
                <a:spcPts val="0"/>
              </a:spcAft>
              <a:buClr>
                <a:schemeClr val="accent5"/>
              </a:buClr>
              <a:buSzPts val="1600"/>
              <a:buNone/>
            </a:pPr>
            <a:r>
              <a:rPr lang="it-IT" sz="2000" b="1" dirty="0">
                <a:solidFill>
                  <a:schemeClr val="accent5"/>
                </a:solidFill>
                <a:latin typeface="Arial"/>
                <a:ea typeface="Arial"/>
                <a:cs typeface="Arial"/>
                <a:sym typeface="Arial"/>
              </a:rPr>
              <a:t>GRAZIE PER LA VOSTRA ATTENZIONE</a:t>
            </a:r>
            <a:endParaRPr sz="2000" dirty="0"/>
          </a:p>
          <a:p>
            <a:pPr marL="0" lvl="0" indent="0" algn="ctr" rtl="0">
              <a:lnSpc>
                <a:spcPct val="150000"/>
              </a:lnSpc>
              <a:spcBef>
                <a:spcPts val="0"/>
              </a:spcBef>
              <a:spcAft>
                <a:spcPts val="0"/>
              </a:spcAft>
              <a:buClr>
                <a:schemeClr val="accent5"/>
              </a:buClr>
              <a:buSzPts val="1600"/>
              <a:buNone/>
            </a:pPr>
            <a:r>
              <a:rPr lang="it-IT" sz="2000" b="1" dirty="0">
                <a:solidFill>
                  <a:schemeClr val="accent5"/>
                </a:solidFill>
                <a:latin typeface="Arial"/>
                <a:ea typeface="Arial"/>
                <a:cs typeface="Arial"/>
                <a:sym typeface="Arial"/>
              </a:rPr>
              <a:t>Dott. Ing. Sergio Minotti – </a:t>
            </a:r>
            <a:r>
              <a:rPr lang="it-IT" sz="2000" b="1" dirty="0" err="1">
                <a:solidFill>
                  <a:schemeClr val="accent5"/>
                </a:solidFill>
                <a:latin typeface="Arial"/>
                <a:ea typeface="Arial"/>
                <a:cs typeface="Arial"/>
                <a:sym typeface="Arial"/>
              </a:rPr>
              <a:t>cell</a:t>
            </a:r>
            <a:r>
              <a:rPr lang="it-IT" sz="2000" b="1" dirty="0">
                <a:solidFill>
                  <a:schemeClr val="accent5"/>
                </a:solidFill>
                <a:latin typeface="Arial"/>
                <a:ea typeface="Arial"/>
                <a:cs typeface="Arial"/>
                <a:sym typeface="Arial"/>
              </a:rPr>
              <a:t>. 3428614922 – mail: </a:t>
            </a:r>
            <a:r>
              <a:rPr lang="it-IT" sz="2000" b="1" u="sng" dirty="0">
                <a:solidFill>
                  <a:schemeClr val="accent5"/>
                </a:solidFill>
                <a:latin typeface="Arial"/>
                <a:ea typeface="Arial"/>
                <a:cs typeface="Arial"/>
                <a:sym typeface="Arial"/>
                <a:hlinkClick r:id="rId4">
                  <a:extLst>
                    <a:ext uri="{A12FA001-AC4F-418D-AE19-62706E023703}">
                      <ahyp:hlinkClr xmlns:ahyp="http://schemas.microsoft.com/office/drawing/2018/hyperlinkcolor" xmlns="" val="tx"/>
                    </a:ext>
                  </a:extLst>
                </a:hlinkClick>
              </a:rPr>
              <a:t>ingminotti@ingminotti.com</a:t>
            </a:r>
            <a:r>
              <a:rPr lang="it-IT" sz="2000" b="1" dirty="0">
                <a:solidFill>
                  <a:schemeClr val="accent5"/>
                </a:solidFill>
                <a:latin typeface="Arial"/>
                <a:ea typeface="Arial"/>
                <a:cs typeface="Arial"/>
                <a:sym typeface="Arial"/>
              </a:rPr>
              <a:t> </a:t>
            </a:r>
            <a:endParaRPr sz="2000" dirty="0"/>
          </a:p>
        </p:txBody>
      </p:sp>
    </p:spTree>
    <p:extLst>
      <p:ext uri="{BB962C8B-B14F-4D97-AF65-F5344CB8AC3E}">
        <p14:creationId xmlns:p14="http://schemas.microsoft.com/office/powerpoint/2010/main" xmlns="" val="315665965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7">
          <a:extLst>
            <a:ext uri="{FF2B5EF4-FFF2-40B4-BE49-F238E27FC236}">
              <a16:creationId xmlns:a16="http://schemas.microsoft.com/office/drawing/2014/main" xmlns="" id="{67B2B9F1-5BAB-DAD1-7006-7C2A53C60802}"/>
            </a:ext>
          </a:extLst>
        </p:cNvPr>
        <p:cNvGrpSpPr/>
        <p:nvPr/>
      </p:nvGrpSpPr>
      <p:grpSpPr>
        <a:xfrm>
          <a:off x="0" y="0"/>
          <a:ext cx="0" cy="0"/>
          <a:chOff x="0" y="0"/>
          <a:chExt cx="0" cy="0"/>
        </a:xfrm>
      </p:grpSpPr>
      <p:sp>
        <p:nvSpPr>
          <p:cNvPr id="128" name="Google Shape;128;p3">
            <a:extLst>
              <a:ext uri="{FF2B5EF4-FFF2-40B4-BE49-F238E27FC236}">
                <a16:creationId xmlns:a16="http://schemas.microsoft.com/office/drawing/2014/main" xmlns="" id="{8FA9508F-DA4D-53F3-C695-2F1CBB6D4432}"/>
              </a:ext>
            </a:extLst>
          </p:cNvPr>
          <p:cNvSpPr txBox="1">
            <a:spLocks noGrp="1"/>
          </p:cNvSpPr>
          <p:nvPr>
            <p:ph type="title"/>
          </p:nvPr>
        </p:nvSpPr>
        <p:spPr>
          <a:xfrm>
            <a:off x="311275" y="-503429"/>
            <a:ext cx="11316536" cy="1208868"/>
          </a:xfrm>
          <a:prstGeom prst="rect">
            <a:avLst/>
          </a:prstGeom>
          <a:noFill/>
          <a:ln>
            <a:noFill/>
          </a:ln>
        </p:spPr>
        <p:txBody>
          <a:bodyPr spcFirstLastPara="1" wrap="square" lIns="91425" tIns="45700" rIns="91425" bIns="45700" anchor="b" anchorCtr="0">
            <a:normAutofit/>
          </a:bodyPr>
          <a:lstStyle/>
          <a:p>
            <a:pPr lvl="0">
              <a:buClr>
                <a:srgbClr val="FFFFFF"/>
              </a:buClr>
              <a:buSzPts val="3200"/>
            </a:pPr>
            <a:r>
              <a:rPr lang="it-IT" sz="3200" b="1" dirty="0">
                <a:solidFill>
                  <a:srgbClr val="FFFFFF"/>
                </a:solidFill>
                <a:latin typeface="Arial"/>
                <a:cs typeface="Arial"/>
                <a:sym typeface="Arial"/>
              </a:rPr>
              <a:t>EVOLUZIONE DELL’ISTITUTO DELLA REVISIONE PREZZI</a:t>
            </a:r>
            <a:endParaRPr sz="2700" dirty="0"/>
          </a:p>
        </p:txBody>
      </p:sp>
      <p:sp>
        <p:nvSpPr>
          <p:cNvPr id="2" name="Segnaposto numero diapositiva 1">
            <a:extLst>
              <a:ext uri="{FF2B5EF4-FFF2-40B4-BE49-F238E27FC236}">
                <a16:creationId xmlns:a16="http://schemas.microsoft.com/office/drawing/2014/main" xmlns="" id="{3C060C97-B029-CDD7-2693-DAD7D3C17A8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4</a:t>
            </a:fld>
            <a:endParaRPr lang="it-IT"/>
          </a:p>
        </p:txBody>
      </p:sp>
      <p:graphicFrame>
        <p:nvGraphicFramePr>
          <p:cNvPr id="5" name="Tabella 4">
            <a:extLst>
              <a:ext uri="{FF2B5EF4-FFF2-40B4-BE49-F238E27FC236}">
                <a16:creationId xmlns:a16="http://schemas.microsoft.com/office/drawing/2014/main" xmlns="" id="{6768D66D-3FD2-29B9-E08B-EA35E4B5198C}"/>
              </a:ext>
            </a:extLst>
          </p:cNvPr>
          <p:cNvGraphicFramePr>
            <a:graphicFrameLocks noGrp="1"/>
          </p:cNvGraphicFramePr>
          <p:nvPr>
            <p:extLst>
              <p:ext uri="{D42A27DB-BD31-4B8C-83A1-F6EECF244321}">
                <p14:modId xmlns:p14="http://schemas.microsoft.com/office/powerpoint/2010/main" xmlns="" val="2242817490"/>
              </p:ext>
            </p:extLst>
          </p:nvPr>
        </p:nvGraphicFramePr>
        <p:xfrm>
          <a:off x="100445" y="698500"/>
          <a:ext cx="11991109" cy="6058495"/>
        </p:xfrm>
        <a:graphic>
          <a:graphicData uri="http://schemas.openxmlformats.org/drawingml/2006/table">
            <a:tbl>
              <a:tblPr firstRow="1" bandRow="1">
                <a:tableStyleId>{813DA1A4-A271-4764-B10B-1AA6A78C696E}</a:tableStyleId>
              </a:tblPr>
              <a:tblGrid>
                <a:gridCol w="561109">
                  <a:extLst>
                    <a:ext uri="{9D8B030D-6E8A-4147-A177-3AD203B41FA5}">
                      <a16:colId xmlns:a16="http://schemas.microsoft.com/office/drawing/2014/main" xmlns="" val="2260825948"/>
                    </a:ext>
                  </a:extLst>
                </a:gridCol>
                <a:gridCol w="1194955">
                  <a:extLst>
                    <a:ext uri="{9D8B030D-6E8A-4147-A177-3AD203B41FA5}">
                      <a16:colId xmlns:a16="http://schemas.microsoft.com/office/drawing/2014/main" xmlns="" val="3241281399"/>
                    </a:ext>
                  </a:extLst>
                </a:gridCol>
                <a:gridCol w="1856894">
                  <a:extLst>
                    <a:ext uri="{9D8B030D-6E8A-4147-A177-3AD203B41FA5}">
                      <a16:colId xmlns:a16="http://schemas.microsoft.com/office/drawing/2014/main" xmlns="" val="1877055031"/>
                    </a:ext>
                  </a:extLst>
                </a:gridCol>
                <a:gridCol w="8378151">
                  <a:extLst>
                    <a:ext uri="{9D8B030D-6E8A-4147-A177-3AD203B41FA5}">
                      <a16:colId xmlns:a16="http://schemas.microsoft.com/office/drawing/2014/main" xmlns="" val="1285765437"/>
                    </a:ext>
                  </a:extLst>
                </a:gridCol>
              </a:tblGrid>
              <a:tr h="429291">
                <a:tc>
                  <a:txBody>
                    <a:bodyPr/>
                    <a:lstStyle/>
                    <a:p>
                      <a:pPr algn="ctr" rtl="0" fontAlgn="ctr">
                        <a:buNone/>
                      </a:pPr>
                      <a:r>
                        <a:rPr lang="it-IT" sz="1100" b="1" u="none" strike="noStrike" dirty="0">
                          <a:effectLst/>
                        </a:rPr>
                        <a:t>Periodo</a:t>
                      </a:r>
                      <a:endParaRPr lang="it-IT" sz="1100" b="1" i="0" u="none" strike="noStrike" dirty="0">
                        <a:solidFill>
                          <a:srgbClr val="000000"/>
                        </a:solidFill>
                        <a:effectLst/>
                        <a:latin typeface="Arial" panose="020B0604020202020204" pitchFamily="34" charset="0"/>
                      </a:endParaRPr>
                    </a:p>
                  </a:txBody>
                  <a:tcPr marL="7126" marR="7126" marT="7126" marB="0" anchor="ctr"/>
                </a:tc>
                <a:tc>
                  <a:txBody>
                    <a:bodyPr/>
                    <a:lstStyle/>
                    <a:p>
                      <a:pPr algn="ctr" rtl="0" fontAlgn="ctr">
                        <a:buNone/>
                      </a:pPr>
                      <a:r>
                        <a:rPr lang="it-IT" sz="1100" b="1" i="0" u="none" strike="noStrike" cap="none" dirty="0">
                          <a:solidFill>
                            <a:schemeClr val="lt1"/>
                          </a:solidFill>
                          <a:effectLst/>
                          <a:latin typeface="Segoe UI"/>
                          <a:cs typeface="Segoe UI"/>
                          <a:sym typeface="Arial"/>
                        </a:rPr>
                        <a:t>Norma</a:t>
                      </a:r>
                    </a:p>
                  </a:txBody>
                  <a:tcPr marL="7126" marR="7126" marT="7126" marB="0" anchor="ctr"/>
                </a:tc>
                <a:tc>
                  <a:txBody>
                    <a:bodyPr/>
                    <a:lstStyle/>
                    <a:p>
                      <a:pPr algn="ctr" rtl="0" fontAlgn="ctr">
                        <a:buNone/>
                      </a:pPr>
                      <a:r>
                        <a:rPr lang="it-IT" sz="1100" b="1" u="none" strike="noStrike" dirty="0">
                          <a:effectLst/>
                        </a:rPr>
                        <a:t>Regola dominante</a:t>
                      </a:r>
                      <a:endParaRPr lang="it-IT" sz="1100" b="1" i="0" u="none" strike="noStrike" dirty="0">
                        <a:solidFill>
                          <a:srgbClr val="000000"/>
                        </a:solidFill>
                        <a:effectLst/>
                        <a:latin typeface="Arial" panose="020B0604020202020204" pitchFamily="34" charset="0"/>
                      </a:endParaRPr>
                    </a:p>
                  </a:txBody>
                  <a:tcPr marL="7126" marR="7126" marT="7126" marB="0" anchor="ctr"/>
                </a:tc>
                <a:tc>
                  <a:txBody>
                    <a:bodyPr/>
                    <a:lstStyle/>
                    <a:p>
                      <a:pPr algn="ctr" rtl="0" fontAlgn="ctr">
                        <a:buNone/>
                      </a:pPr>
                      <a:r>
                        <a:rPr lang="it-IT" sz="1100" b="1" u="none" strike="noStrike" dirty="0">
                          <a:effectLst/>
                        </a:rPr>
                        <a:t>Note</a:t>
                      </a:r>
                      <a:endParaRPr lang="it-IT" sz="1100" b="1" i="0" u="none" strike="noStrike" dirty="0">
                        <a:solidFill>
                          <a:srgbClr val="000000"/>
                        </a:solidFill>
                        <a:effectLst/>
                        <a:latin typeface="Arial" panose="020B0604020202020204" pitchFamily="34" charset="0"/>
                      </a:endParaRPr>
                    </a:p>
                  </a:txBody>
                  <a:tcPr marL="7126" marR="7126" marT="7126" marB="0" anchor="ctr"/>
                </a:tc>
                <a:extLst>
                  <a:ext uri="{0D108BD9-81ED-4DB2-BD59-A6C34878D82A}">
                    <a16:rowId xmlns:a16="http://schemas.microsoft.com/office/drawing/2014/main" xmlns="" val="2138325423"/>
                  </a:ext>
                </a:extLst>
              </a:tr>
              <a:tr h="333126">
                <a:tc>
                  <a:txBody>
                    <a:bodyPr/>
                    <a:lstStyle/>
                    <a:p>
                      <a:pPr algn="ctr" rtl="0" fontAlgn="ctr">
                        <a:buNone/>
                      </a:pPr>
                      <a:r>
                        <a:rPr lang="it-IT" sz="1050" b="1" u="none" strike="noStrike" dirty="0">
                          <a:effectLst/>
                        </a:rPr>
                        <a:t>1974</a:t>
                      </a:r>
                      <a:endParaRPr lang="it-IT" sz="1050" b="1" i="0" u="none" strike="noStrike" dirty="0">
                        <a:solidFill>
                          <a:srgbClr val="000000"/>
                        </a:solidFill>
                        <a:effectLst/>
                        <a:latin typeface="Arial" panose="020B0604020202020204" pitchFamily="34" charset="0"/>
                      </a:endParaRPr>
                    </a:p>
                  </a:txBody>
                  <a:tcPr marL="7126" marR="7126" marT="7126" marB="0" anchor="ctr"/>
                </a:tc>
                <a:tc>
                  <a:txBody>
                    <a:bodyPr/>
                    <a:lstStyle/>
                    <a:p>
                      <a:pPr algn="l" rtl="0" fontAlgn="ctr">
                        <a:buNone/>
                      </a:pPr>
                      <a:r>
                        <a:rPr lang="it-IT" sz="1050" b="1" u="none" strike="noStrike" dirty="0">
                          <a:effectLst/>
                        </a:rPr>
                        <a:t>L. 700/1974</a:t>
                      </a:r>
                      <a:endParaRPr lang="it-IT" sz="1050" b="1" i="0" u="none" strike="noStrike" dirty="0">
                        <a:solidFill>
                          <a:srgbClr val="000000"/>
                        </a:solidFill>
                        <a:effectLst/>
                        <a:latin typeface="Arial" panose="020B0604020202020204" pitchFamily="34" charset="0"/>
                      </a:endParaRPr>
                    </a:p>
                  </a:txBody>
                  <a:tcPr marL="7126" marR="7126" marT="7126" marB="0" anchor="ctr"/>
                </a:tc>
                <a:tc>
                  <a:txBody>
                    <a:bodyPr/>
                    <a:lstStyle/>
                    <a:p>
                      <a:pPr algn="just" rtl="0" fontAlgn="ctr">
                        <a:buNone/>
                      </a:pPr>
                      <a:r>
                        <a:rPr lang="it-IT" sz="1050" dirty="0"/>
                        <a:t>Interviene, in materia di revisione prezzi per appalti pubblici, un meccanismo per adeguare i costi contrattuali a fronte di variazioni impreviste.</a:t>
                      </a:r>
                    </a:p>
                    <a:p>
                      <a:pPr algn="just" rtl="0" fontAlgn="ctr">
                        <a:buNone/>
                      </a:pPr>
                      <a:r>
                        <a:rPr lang="it-IT" sz="1050" u="none" strike="noStrike" dirty="0">
                          <a:effectLst/>
                        </a:rPr>
                        <a:t>Acconti sulla revisione.</a:t>
                      </a:r>
                      <a:endParaRPr lang="it-IT" sz="1050" b="0" i="0" u="none" strike="noStrike" dirty="0">
                        <a:solidFill>
                          <a:srgbClr val="000000"/>
                        </a:solidFill>
                        <a:effectLst/>
                        <a:latin typeface="Arial" panose="020B0604020202020204" pitchFamily="34" charset="0"/>
                      </a:endParaRPr>
                    </a:p>
                  </a:txBody>
                  <a:tcPr marL="7126" marR="7126" marT="7126" marB="0" anchor="ctr"/>
                </a:tc>
                <a:tc>
                  <a:txBody>
                    <a:bodyPr/>
                    <a:lstStyle/>
                    <a:p>
                      <a:pPr marL="0" marR="0" lvl="0" indent="0" algn="just" defTabSz="914400" rtl="0" eaLnBrk="1" fontAlgn="ctr" latinLnBrk="0" hangingPunct="1">
                        <a:lnSpc>
                          <a:spcPct val="100000"/>
                        </a:lnSpc>
                        <a:spcBef>
                          <a:spcPts val="0"/>
                        </a:spcBef>
                        <a:spcAft>
                          <a:spcPts val="0"/>
                        </a:spcAft>
                        <a:buClr>
                          <a:srgbClr val="000000"/>
                        </a:buClr>
                        <a:buSzTx/>
                        <a:buFont typeface="Arial"/>
                        <a:buNone/>
                        <a:tabLst/>
                        <a:defRPr/>
                      </a:pPr>
                      <a:r>
                        <a:rPr lang="it-IT" sz="1050" u="none" strike="noStrike" dirty="0">
                          <a:effectLst/>
                        </a:rPr>
                        <a:t>Modifica l’Art. 2 della legge 463/1964. </a:t>
                      </a:r>
                      <a:r>
                        <a:rPr lang="it-IT" sz="1050" dirty="0"/>
                        <a:t>La legge è stata approvata per gestire la revisione dei prezzi in un </a:t>
                      </a:r>
                      <a:r>
                        <a:rPr lang="it-IT" sz="1050" b="1" dirty="0">
                          <a:solidFill>
                            <a:srgbClr val="FF0000"/>
                          </a:solidFill>
                        </a:rPr>
                        <a:t>periodo di alta inflazione</a:t>
                      </a:r>
                      <a:r>
                        <a:rPr lang="it-IT" sz="1050" dirty="0"/>
                        <a:t>, garantendo la continuità dei lavori. </a:t>
                      </a:r>
                      <a:r>
                        <a:rPr lang="it-IT" sz="1050" b="1" i="0" u="sng" dirty="0">
                          <a:highlight>
                            <a:srgbClr val="FFFF00"/>
                          </a:highlight>
                        </a:rPr>
                        <a:t>Per la corresponsione dei compensi revisionali può essere utilizzata, senza necessità di provvedimenti specifici, la somma globale impegnata per l'esecuzione dei lavori finché non si provveda all'integrazione dei fondi destinati al pagamento dei compensi stessi.</a:t>
                      </a:r>
                      <a:r>
                        <a:rPr lang="it-IT" sz="1050" b="0" i="0" dirty="0"/>
                        <a:t> </a:t>
                      </a:r>
                      <a:r>
                        <a:rPr lang="it-IT" sz="1050" b="1" i="0" dirty="0"/>
                        <a:t>Salvi i provvedimenti necessari per l'ulteriore impegno di spesa, gli acconti revisionali sono corrisposti con le stesse procedure previste per i pagamenti in conto per lavori eseguiti e </a:t>
                      </a:r>
                      <a:r>
                        <a:rPr lang="it-IT" sz="1050" b="1" i="0" dirty="0">
                          <a:highlight>
                            <a:srgbClr val="FFFF00"/>
                          </a:highlight>
                        </a:rPr>
                        <a:t>con esclusione di ogni parere di cui alla normativa vigente</a:t>
                      </a:r>
                      <a:r>
                        <a:rPr lang="it-IT" sz="1050" b="1" i="0" dirty="0"/>
                        <a:t>.</a:t>
                      </a:r>
                      <a:r>
                        <a:rPr lang="it-IT" sz="1050" b="0" i="0" dirty="0"/>
                        <a:t> I controlli sono esercitati a consuntivo all'atto della corresponsione del saldo revisionale.</a:t>
                      </a:r>
                      <a:endParaRPr lang="it-IT" sz="1050" dirty="0"/>
                    </a:p>
                    <a:p>
                      <a:pPr algn="l" rtl="0" fontAlgn="ctr">
                        <a:buNone/>
                      </a:pPr>
                      <a:endParaRPr lang="it-IT" sz="1050" b="0" i="0" u="none" strike="noStrike" dirty="0">
                        <a:solidFill>
                          <a:srgbClr val="000000"/>
                        </a:solidFill>
                        <a:effectLst/>
                        <a:latin typeface="Arial" panose="020B0604020202020204" pitchFamily="34" charset="0"/>
                      </a:endParaRPr>
                    </a:p>
                  </a:txBody>
                  <a:tcPr marL="7126" marR="7126" marT="7126" marB="0" anchor="ctr"/>
                </a:tc>
                <a:extLst>
                  <a:ext uri="{0D108BD9-81ED-4DB2-BD59-A6C34878D82A}">
                    <a16:rowId xmlns:a16="http://schemas.microsoft.com/office/drawing/2014/main" xmlns="" val="3980035062"/>
                  </a:ext>
                </a:extLst>
              </a:tr>
              <a:tr h="309291">
                <a:tc>
                  <a:txBody>
                    <a:bodyPr/>
                    <a:lstStyle/>
                    <a:p>
                      <a:pPr algn="ctr" rtl="0" fontAlgn="ctr">
                        <a:buNone/>
                      </a:pPr>
                      <a:r>
                        <a:rPr lang="it-IT" sz="1050" b="1" u="none" strike="noStrike" dirty="0">
                          <a:solidFill>
                            <a:srgbClr val="FF0000"/>
                          </a:solidFill>
                          <a:effectLst/>
                        </a:rPr>
                        <a:t>1986</a:t>
                      </a:r>
                      <a:endParaRPr lang="it-IT" sz="1050" b="1" i="0" u="none" strike="noStrike" dirty="0">
                        <a:solidFill>
                          <a:srgbClr val="FF0000"/>
                        </a:solidFill>
                        <a:effectLst/>
                        <a:latin typeface="Arial" panose="020B0604020202020204" pitchFamily="34" charset="0"/>
                      </a:endParaRPr>
                    </a:p>
                  </a:txBody>
                  <a:tcPr marL="7126" marR="7126" marT="7126" marB="0" anchor="ctr"/>
                </a:tc>
                <a:tc>
                  <a:txBody>
                    <a:bodyPr/>
                    <a:lstStyle/>
                    <a:p>
                      <a:pPr algn="l" rtl="0" fontAlgn="ctr">
                        <a:buNone/>
                      </a:pPr>
                      <a:r>
                        <a:rPr lang="it-IT" sz="1050" b="1" u="none" strike="noStrike" dirty="0">
                          <a:solidFill>
                            <a:srgbClr val="FF0000"/>
                          </a:solidFill>
                          <a:effectLst/>
                        </a:rPr>
                        <a:t>L. 41/1986, art. 33</a:t>
                      </a:r>
                      <a:endParaRPr lang="it-IT" sz="1050" b="1" i="0" u="none" strike="noStrike" dirty="0">
                        <a:solidFill>
                          <a:srgbClr val="FF0000"/>
                        </a:solidFill>
                        <a:effectLst/>
                        <a:latin typeface="Arial" panose="020B0604020202020204" pitchFamily="34" charset="0"/>
                      </a:endParaRPr>
                    </a:p>
                  </a:txBody>
                  <a:tcPr marL="7126" marR="7126" marT="7126" marB="0" anchor="ctr"/>
                </a:tc>
                <a:tc>
                  <a:txBody>
                    <a:bodyPr/>
                    <a:lstStyle/>
                    <a:p>
                      <a:pPr algn="l" rtl="0" fontAlgn="ctr">
                        <a:buNone/>
                      </a:pPr>
                      <a:r>
                        <a:rPr lang="it-IT" sz="1050" b="1" u="none" strike="noStrike" dirty="0">
                          <a:solidFill>
                            <a:srgbClr val="FF0000"/>
                          </a:solidFill>
                          <a:effectLst/>
                        </a:rPr>
                        <a:t>Revisione limitata + prezzo chiuso</a:t>
                      </a:r>
                      <a:endParaRPr lang="it-IT" sz="1050" b="1" i="0" u="none" strike="noStrike" dirty="0">
                        <a:solidFill>
                          <a:srgbClr val="FF0000"/>
                        </a:solidFill>
                        <a:effectLst/>
                        <a:latin typeface="Arial" panose="020B0604020202020204" pitchFamily="34" charset="0"/>
                      </a:endParaRPr>
                    </a:p>
                  </a:txBody>
                  <a:tcPr marL="7126" marR="7126" marT="7126" marB="0" anchor="ctr"/>
                </a:tc>
                <a:tc>
                  <a:txBody>
                    <a:bodyPr/>
                    <a:lstStyle/>
                    <a:p>
                      <a:pPr algn="l" rtl="0" fontAlgn="ctr">
                        <a:buNone/>
                      </a:pPr>
                      <a:r>
                        <a:rPr lang="it-IT" sz="1050" b="1" i="0" u="none" strike="noStrike" cap="none" dirty="0">
                          <a:solidFill>
                            <a:srgbClr val="FF0000"/>
                          </a:solidFill>
                          <a:latin typeface="Segoe UI"/>
                          <a:cs typeface="Segoe UI"/>
                          <a:sym typeface="Arial"/>
                        </a:rPr>
                        <a:t>Primo forte raccordo normativo moderno. </a:t>
                      </a:r>
                      <a:r>
                        <a:rPr lang="it-IT" sz="1050" b="0" i="0" u="none" strike="noStrike" cap="none" dirty="0">
                          <a:solidFill>
                            <a:schemeClr val="tx1"/>
                          </a:solidFill>
                          <a:latin typeface="Segoe UI"/>
                          <a:cs typeface="Segoe UI"/>
                          <a:sym typeface="Arial"/>
                        </a:rPr>
                        <a:t>Intervenne sulla revisione dei prezzi con un obiettivo drastico: </a:t>
                      </a:r>
                      <a:r>
                        <a:rPr lang="it-IT" sz="1050" b="0" i="0" u="none" strike="noStrike" cap="none" dirty="0">
                          <a:solidFill>
                            <a:schemeClr val="tx1"/>
                          </a:solidFill>
                          <a:latin typeface="Segoe UI"/>
                          <a:ea typeface="Segoe UI"/>
                          <a:cs typeface="Segoe UI"/>
                          <a:sym typeface="Arial"/>
                        </a:rPr>
                        <a:t>frenare la spesa pubblica</a:t>
                      </a:r>
                      <a:r>
                        <a:rPr lang="it-IT" sz="1050" b="0" i="0" u="none" strike="noStrike" cap="none" dirty="0">
                          <a:solidFill>
                            <a:schemeClr val="tx1"/>
                          </a:solidFill>
                          <a:latin typeface="Segoe UI"/>
                          <a:cs typeface="Segoe UI"/>
                          <a:sym typeface="Arial"/>
                        </a:rPr>
                        <a:t> e responsabilizzare le imprese, </a:t>
                      </a:r>
                      <a:r>
                        <a:rPr lang="it-IT" sz="1050" b="1" i="0" u="none" strike="noStrike" cap="none" dirty="0">
                          <a:solidFill>
                            <a:schemeClr val="tx1"/>
                          </a:solidFill>
                          <a:latin typeface="Segoe UI"/>
                          <a:cs typeface="Segoe UI"/>
                          <a:sym typeface="Arial"/>
                        </a:rPr>
                        <a:t>limitando gli automatismi che negli anni precedenti avevano fatto lievitare i costi dei cantieri</a:t>
                      </a:r>
                      <a:r>
                        <a:rPr lang="it-IT" sz="1050" b="0" i="0" u="none" strike="noStrike" cap="none" dirty="0">
                          <a:solidFill>
                            <a:schemeClr val="tx1"/>
                          </a:solidFill>
                          <a:latin typeface="Segoe UI"/>
                          <a:cs typeface="Segoe UI"/>
                          <a:sym typeface="Arial"/>
                        </a:rPr>
                        <a:t>.</a:t>
                      </a:r>
                    </a:p>
                    <a:p>
                      <a:pPr marL="0" marR="0" lvl="0" indent="0" algn="just" defTabSz="914400" rtl="0" eaLnBrk="1" fontAlgn="ctr" latinLnBrk="0" hangingPunct="1">
                        <a:lnSpc>
                          <a:spcPct val="100000"/>
                        </a:lnSpc>
                        <a:spcBef>
                          <a:spcPts val="0"/>
                        </a:spcBef>
                        <a:spcAft>
                          <a:spcPts val="0"/>
                        </a:spcAft>
                        <a:buClr>
                          <a:srgbClr val="000000"/>
                        </a:buClr>
                        <a:buSzTx/>
                        <a:buFont typeface="Arial"/>
                        <a:buNone/>
                        <a:tabLst/>
                        <a:defRPr/>
                      </a:pPr>
                      <a:r>
                        <a:rPr lang="it-IT" sz="1050" b="1" i="0" u="sng" strike="noStrike" cap="none" dirty="0">
                          <a:solidFill>
                            <a:srgbClr val="FF0000"/>
                          </a:solidFill>
                          <a:effectLst/>
                          <a:highlight>
                            <a:srgbClr val="FFFF00"/>
                          </a:highlight>
                          <a:latin typeface="Segoe UI"/>
                          <a:ea typeface="Segoe UI"/>
                          <a:cs typeface="Segoe UI"/>
                          <a:sym typeface="Arial"/>
                        </a:rPr>
                        <a:t>Soglia minima (Alea)</a:t>
                      </a:r>
                      <a:r>
                        <a:rPr lang="it-IT" sz="1050" b="0" i="0" u="none" strike="noStrike" cap="none" dirty="0">
                          <a:solidFill>
                            <a:srgbClr val="FF0000"/>
                          </a:solidFill>
                          <a:effectLst/>
                          <a:highlight>
                            <a:srgbClr val="FFFF00"/>
                          </a:highlight>
                          <a:latin typeface="Segoe UI"/>
                          <a:ea typeface="Segoe UI"/>
                          <a:cs typeface="Segoe UI"/>
                          <a:sym typeface="Arial"/>
                        </a:rPr>
                        <a:t>: </a:t>
                      </a:r>
                      <a:r>
                        <a:rPr lang="it-IT" sz="1050" b="0" i="0" u="none" strike="noStrike" cap="none" dirty="0">
                          <a:solidFill>
                            <a:schemeClr val="dk1"/>
                          </a:solidFill>
                          <a:effectLst/>
                          <a:latin typeface="Segoe UI"/>
                          <a:ea typeface="Segoe UI"/>
                          <a:cs typeface="Segoe UI"/>
                          <a:sym typeface="Arial"/>
                        </a:rPr>
                        <a:t>La revisione non era più immediata. L'impresa doveva farsi carico della variazione dei costi fino al </a:t>
                      </a:r>
                      <a:r>
                        <a:rPr lang="it-IT" sz="1050" b="1" i="0" u="none" strike="noStrike" cap="none" dirty="0">
                          <a:solidFill>
                            <a:schemeClr val="dk1"/>
                          </a:solidFill>
                          <a:effectLst/>
                          <a:highlight>
                            <a:srgbClr val="FFFF00"/>
                          </a:highlight>
                          <a:latin typeface="Segoe UI"/>
                          <a:ea typeface="Segoe UI"/>
                          <a:cs typeface="Segoe UI"/>
                          <a:sym typeface="Arial"/>
                        </a:rPr>
                        <a:t>10%</a:t>
                      </a:r>
                      <a:r>
                        <a:rPr lang="it-IT" sz="1050" b="0" i="0" u="none" strike="noStrike" cap="none" dirty="0">
                          <a:solidFill>
                            <a:schemeClr val="dk1"/>
                          </a:solidFill>
                          <a:effectLst/>
                          <a:highlight>
                            <a:srgbClr val="FFFF00"/>
                          </a:highlight>
                          <a:latin typeface="Segoe UI"/>
                          <a:ea typeface="Segoe UI"/>
                          <a:cs typeface="Segoe UI"/>
                          <a:sym typeface="Arial"/>
                        </a:rPr>
                        <a:t> </a:t>
                      </a:r>
                      <a:r>
                        <a:rPr lang="it-IT" sz="1050" b="0" i="0" u="none" strike="noStrike" cap="none" dirty="0">
                          <a:solidFill>
                            <a:schemeClr val="dk1"/>
                          </a:solidFill>
                          <a:effectLst/>
                          <a:latin typeface="Segoe UI"/>
                          <a:ea typeface="Segoe UI"/>
                          <a:cs typeface="Segoe UI"/>
                          <a:sym typeface="Arial"/>
                        </a:rPr>
                        <a:t>del prezzo contrattuale. Solo l'eccedenza oltre questa soglia veniva rimborsata. </a:t>
                      </a:r>
                      <a:r>
                        <a:rPr lang="it-IT" sz="1050" b="1" i="0" u="none" strike="noStrike" cap="none" dirty="0">
                          <a:solidFill>
                            <a:schemeClr val="dk1"/>
                          </a:solidFill>
                          <a:effectLst/>
                          <a:latin typeface="Segoe UI"/>
                          <a:ea typeface="Segoe UI"/>
                          <a:cs typeface="Segoe UI"/>
                          <a:sym typeface="Arial"/>
                        </a:rPr>
                        <a:t>Rimborso parziale</a:t>
                      </a:r>
                      <a:r>
                        <a:rPr lang="it-IT" sz="1050" b="0" i="0" u="none" strike="noStrike" cap="none" dirty="0">
                          <a:solidFill>
                            <a:schemeClr val="dk1"/>
                          </a:solidFill>
                          <a:effectLst/>
                          <a:latin typeface="Segoe UI"/>
                          <a:ea typeface="Segoe UI"/>
                          <a:cs typeface="Segoe UI"/>
                          <a:sym typeface="Arial"/>
                        </a:rPr>
                        <a:t>: Anche superato il 10%, lo Stato non pagava l'intera differenza, ma solo una percentuale (solitamente il </a:t>
                      </a:r>
                      <a:r>
                        <a:rPr lang="it-IT" sz="1050" b="1" i="0" u="none" strike="noStrike" cap="none" dirty="0">
                          <a:solidFill>
                            <a:schemeClr val="dk1"/>
                          </a:solidFill>
                          <a:effectLst/>
                          <a:latin typeface="Segoe UI"/>
                          <a:ea typeface="Segoe UI"/>
                          <a:cs typeface="Segoe UI"/>
                          <a:sym typeface="Arial"/>
                        </a:rPr>
                        <a:t>75%</a:t>
                      </a:r>
                      <a:r>
                        <a:rPr lang="it-IT" sz="1050" b="0" i="0" u="none" strike="noStrike" cap="none" dirty="0">
                          <a:solidFill>
                            <a:schemeClr val="dk1"/>
                          </a:solidFill>
                          <a:effectLst/>
                          <a:latin typeface="Segoe UI"/>
                          <a:ea typeface="Segoe UI"/>
                          <a:cs typeface="Segoe UI"/>
                          <a:sym typeface="Arial"/>
                        </a:rPr>
                        <a:t> dell'aumento eccedente). </a:t>
                      </a:r>
                      <a:r>
                        <a:rPr lang="it-IT" sz="1050" b="1" i="0" u="none" strike="noStrike" cap="none" dirty="0">
                          <a:solidFill>
                            <a:srgbClr val="FF0000"/>
                          </a:solidFill>
                          <a:effectLst/>
                          <a:highlight>
                            <a:srgbClr val="FFFF00"/>
                          </a:highlight>
                          <a:latin typeface="Segoe UI"/>
                          <a:ea typeface="Segoe UI"/>
                          <a:cs typeface="Segoe UI"/>
                          <a:sym typeface="Arial"/>
                        </a:rPr>
                        <a:t>Revisione «A DUE VIE»</a:t>
                      </a:r>
                      <a:r>
                        <a:rPr lang="it-IT" sz="1050" b="0" i="0" u="none" strike="noStrike" cap="none" dirty="0">
                          <a:solidFill>
                            <a:srgbClr val="FF0000"/>
                          </a:solidFill>
                          <a:effectLst/>
                          <a:highlight>
                            <a:srgbClr val="FFFF00"/>
                          </a:highlight>
                          <a:latin typeface="Segoe UI"/>
                          <a:ea typeface="Segoe UI"/>
                          <a:cs typeface="Segoe UI"/>
                          <a:sym typeface="Arial"/>
                        </a:rPr>
                        <a:t>: </a:t>
                      </a:r>
                      <a:r>
                        <a:rPr lang="it-IT" sz="1050" b="0" i="0" u="none" strike="noStrike" cap="none" dirty="0">
                          <a:solidFill>
                            <a:schemeClr val="dk1"/>
                          </a:solidFill>
                          <a:effectLst/>
                          <a:latin typeface="Segoe UI"/>
                          <a:ea typeface="Segoe UI"/>
                          <a:cs typeface="Segoe UI"/>
                          <a:sym typeface="Arial"/>
                        </a:rPr>
                        <a:t>Se i prezzi calavano (deflazione), lo Stato poteva chiedere la riduzione del prezzo, mentre prima il meccanismo era spesso percepito come una protezione per le sole imprese. </a:t>
                      </a:r>
                      <a:r>
                        <a:rPr lang="it-IT" sz="1050" b="1" i="0" u="none" strike="noStrike" cap="none" dirty="0">
                          <a:solidFill>
                            <a:schemeClr val="dk1"/>
                          </a:solidFill>
                          <a:effectLst/>
                          <a:latin typeface="Segoe UI"/>
                          <a:ea typeface="Segoe UI"/>
                          <a:cs typeface="Segoe UI"/>
                          <a:sym typeface="Arial"/>
                        </a:rPr>
                        <a:t>Parametri rigidi</a:t>
                      </a:r>
                      <a:r>
                        <a:rPr lang="it-IT" sz="1050" b="0" i="0" u="none" strike="noStrike" cap="none" dirty="0">
                          <a:solidFill>
                            <a:schemeClr val="dk1"/>
                          </a:solidFill>
                          <a:effectLst/>
                          <a:latin typeface="Segoe UI"/>
                          <a:ea typeface="Segoe UI"/>
                          <a:cs typeface="Segoe UI"/>
                          <a:sym typeface="Arial"/>
                        </a:rPr>
                        <a:t>: Il calcolo non si basava più su fatture generiche, ma su indici ISTAT ufficiali relativi al costo dei materiali e della manodopera. </a:t>
                      </a:r>
                      <a:r>
                        <a:rPr lang="it-IT" sz="1050" b="1" i="0" dirty="0"/>
                        <a:t>È INTRODOTTA ALTRESÌ LA </a:t>
                      </a:r>
                      <a:r>
                        <a:rPr lang="it-IT" sz="1050" b="1" i="0" dirty="0">
                          <a:highlight>
                            <a:srgbClr val="FFFF00"/>
                          </a:highlight>
                        </a:rPr>
                        <a:t>FACOLTÀ</a:t>
                      </a:r>
                      <a:r>
                        <a:rPr lang="it-IT" sz="1050" b="1" i="0" dirty="0"/>
                        <a:t>, ESERCITABILE DALL'AMMINISTRAZIONE, </a:t>
                      </a:r>
                      <a:r>
                        <a:rPr lang="it-IT" sz="1050" b="1" i="0" dirty="0">
                          <a:highlight>
                            <a:srgbClr val="FFFF00"/>
                          </a:highlight>
                        </a:rPr>
                        <a:t>DI RICORRERE </a:t>
                      </a:r>
                      <a:r>
                        <a:rPr lang="it-IT" sz="1050" b="1" i="0" dirty="0"/>
                        <a:t>AL </a:t>
                      </a:r>
                      <a:r>
                        <a:rPr lang="it-IT" sz="1050" b="1" i="0" u="sng" dirty="0">
                          <a:highlight>
                            <a:srgbClr val="FFFF00"/>
                          </a:highlight>
                        </a:rPr>
                        <a:t>PREZZO CHIUSO</a:t>
                      </a:r>
                      <a:r>
                        <a:rPr lang="it-IT" sz="1050" b="1" i="0" dirty="0"/>
                        <a:t>, CONSISTENTE NEL </a:t>
                      </a:r>
                      <a:r>
                        <a:rPr lang="it-IT" sz="1050" b="1" i="0" dirty="0">
                          <a:highlight>
                            <a:srgbClr val="FFFF00"/>
                          </a:highlight>
                        </a:rPr>
                        <a:t>PREZZO DEL LAVORO AL NETTO DEL RIBASSO DI ASTA, AUMENTATO DEL </a:t>
                      </a:r>
                      <a:r>
                        <a:rPr lang="it-IT" sz="1050" b="1" i="0" u="sng" strike="noStrike" dirty="0">
                          <a:highlight>
                            <a:srgbClr val="FFFF00"/>
                          </a:highlight>
                        </a:rPr>
                        <a:t>5 PER CENTO</a:t>
                      </a:r>
                      <a:r>
                        <a:rPr lang="it-IT" sz="1050" b="1" i="0" u="none" strike="noStrike" dirty="0">
                          <a:highlight>
                            <a:srgbClr val="FFFF00"/>
                          </a:highlight>
                        </a:rPr>
                        <a:t> </a:t>
                      </a:r>
                      <a:r>
                        <a:rPr lang="it-IT" sz="1050" b="1" i="0" dirty="0">
                          <a:highlight>
                            <a:srgbClr val="FFFF00"/>
                          </a:highlight>
                        </a:rPr>
                        <a:t>PER OGNI ANNO INTERO PREVISTO PER L'ULTIMAZIONE DEI LAVORI</a:t>
                      </a:r>
                      <a:r>
                        <a:rPr lang="it-IT" sz="1050" b="1" i="0" dirty="0"/>
                        <a:t>. NEL CASO DI CONTRATTO A PREZZO CHIUSO NON È AMMESSO IL RICORSO ALLA REVISIONE PREZZI.</a:t>
                      </a:r>
                    </a:p>
                    <a:p>
                      <a:pPr algn="just" rtl="0" fontAlgn="ctr">
                        <a:buNone/>
                      </a:pPr>
                      <a:endParaRPr lang="it-IT" sz="1050" b="0" i="0" u="none" strike="noStrike" cap="none" dirty="0">
                        <a:solidFill>
                          <a:schemeClr val="tx1"/>
                        </a:solidFill>
                        <a:latin typeface="Segoe UI"/>
                        <a:cs typeface="Segoe UI"/>
                        <a:sym typeface="Arial"/>
                      </a:endParaRPr>
                    </a:p>
                  </a:txBody>
                  <a:tcPr marL="7126" marR="7126" marT="7126" marB="0" anchor="ctr"/>
                </a:tc>
                <a:extLst>
                  <a:ext uri="{0D108BD9-81ED-4DB2-BD59-A6C34878D82A}">
                    <a16:rowId xmlns:a16="http://schemas.microsoft.com/office/drawing/2014/main" xmlns="" val="336037197"/>
                  </a:ext>
                </a:extLst>
              </a:tr>
              <a:tr h="309291">
                <a:tc>
                  <a:txBody>
                    <a:bodyPr/>
                    <a:lstStyle/>
                    <a:p>
                      <a:pPr algn="ctr" rtl="0" fontAlgn="ctr">
                        <a:buNone/>
                      </a:pPr>
                      <a:r>
                        <a:rPr lang="it-IT" sz="1050" b="1" u="none" strike="noStrike" dirty="0">
                          <a:solidFill>
                            <a:srgbClr val="FF0000"/>
                          </a:solidFill>
                          <a:effectLst/>
                        </a:rPr>
                        <a:t>1992</a:t>
                      </a:r>
                      <a:endParaRPr lang="it-IT" sz="1050" b="1" i="0" u="none" strike="noStrike" dirty="0">
                        <a:solidFill>
                          <a:srgbClr val="FF0000"/>
                        </a:solidFill>
                        <a:effectLst/>
                        <a:latin typeface="Arial" panose="020B0604020202020204" pitchFamily="34" charset="0"/>
                      </a:endParaRPr>
                    </a:p>
                  </a:txBody>
                  <a:tcPr marL="7126" marR="7126" marT="7126" marB="0" anchor="ctr"/>
                </a:tc>
                <a:tc>
                  <a:txBody>
                    <a:bodyPr/>
                    <a:lstStyle/>
                    <a:p>
                      <a:pPr algn="l" rtl="0" fontAlgn="ctr">
                        <a:buNone/>
                      </a:pPr>
                      <a:r>
                        <a:rPr lang="it-IT" sz="1050" b="1" u="none" strike="noStrike" dirty="0">
                          <a:solidFill>
                            <a:srgbClr val="FF0000"/>
                          </a:solidFill>
                          <a:effectLst/>
                        </a:rPr>
                        <a:t>L. 498/1992, art. 15, comma 5</a:t>
                      </a:r>
                      <a:endParaRPr lang="it-IT" sz="1050" b="1" i="0" u="none" strike="noStrike" dirty="0">
                        <a:solidFill>
                          <a:srgbClr val="FF0000"/>
                        </a:solidFill>
                        <a:effectLst/>
                        <a:latin typeface="Arial" panose="020B0604020202020204" pitchFamily="34" charset="0"/>
                      </a:endParaRPr>
                    </a:p>
                  </a:txBody>
                  <a:tcPr marL="7126" marR="7126" marT="7126" marB="0" anchor="ctr"/>
                </a:tc>
                <a:tc>
                  <a:txBody>
                    <a:bodyPr/>
                    <a:lstStyle/>
                    <a:p>
                      <a:pPr algn="l" rtl="0" fontAlgn="ctr">
                        <a:buNone/>
                      </a:pPr>
                      <a:r>
                        <a:rPr lang="it-IT" sz="1050" b="1" u="none" strike="noStrike" dirty="0">
                          <a:solidFill>
                            <a:srgbClr val="FF0000"/>
                          </a:solidFill>
                          <a:effectLst/>
                        </a:rPr>
                        <a:t>Abrogazione del comma 4 dell’art. 33 della L.41/1986</a:t>
                      </a:r>
                      <a:endParaRPr lang="it-IT" sz="1050" b="1" i="0" u="none" strike="noStrike" dirty="0">
                        <a:solidFill>
                          <a:srgbClr val="FF0000"/>
                        </a:solidFill>
                        <a:effectLst/>
                        <a:latin typeface="Arial" panose="020B0604020202020204" pitchFamily="34" charset="0"/>
                      </a:endParaRPr>
                    </a:p>
                  </a:txBody>
                  <a:tcPr marL="7126" marR="7126" marT="7126" marB="0" anchor="ctr"/>
                </a:tc>
                <a:tc>
                  <a:txBody>
                    <a:bodyPr/>
                    <a:lstStyle/>
                    <a:p>
                      <a:pPr algn="l" rtl="0" fontAlgn="ctr">
                        <a:buNone/>
                      </a:pPr>
                      <a:r>
                        <a:rPr lang="it-IT" sz="1050" b="1" u="none" strike="noStrike" dirty="0">
                          <a:solidFill>
                            <a:srgbClr val="FF0000"/>
                          </a:solidFill>
                          <a:effectLst/>
                        </a:rPr>
                        <a:t>Spesa fuori controllo. Primo arresto del meccanismo della revisione dei prezzi e ritorno alla rigidità del prezzo contrattuale.</a:t>
                      </a:r>
                      <a:endParaRPr lang="it-IT" sz="1050" b="1" i="0" u="none" strike="noStrike" dirty="0">
                        <a:solidFill>
                          <a:srgbClr val="FF0000"/>
                        </a:solidFill>
                        <a:effectLst/>
                        <a:latin typeface="Arial" panose="020B0604020202020204" pitchFamily="34" charset="0"/>
                      </a:endParaRPr>
                    </a:p>
                  </a:txBody>
                  <a:tcPr marL="7126" marR="7126" marT="7126" marB="0" anchor="ctr"/>
                </a:tc>
                <a:extLst>
                  <a:ext uri="{0D108BD9-81ED-4DB2-BD59-A6C34878D82A}">
                    <a16:rowId xmlns:a16="http://schemas.microsoft.com/office/drawing/2014/main" xmlns="" val="4101745259"/>
                  </a:ext>
                </a:extLst>
              </a:tr>
              <a:tr h="333126">
                <a:tc>
                  <a:txBody>
                    <a:bodyPr/>
                    <a:lstStyle/>
                    <a:p>
                      <a:pPr algn="ctr" rtl="0" fontAlgn="ctr">
                        <a:buNone/>
                      </a:pPr>
                      <a:r>
                        <a:rPr lang="it-IT" sz="1050" b="1" u="none" strike="noStrike" dirty="0">
                          <a:effectLst/>
                        </a:rPr>
                        <a:t>1994</a:t>
                      </a:r>
                      <a:endParaRPr lang="it-IT" sz="1050" b="1" i="0" u="none" strike="noStrike" dirty="0">
                        <a:solidFill>
                          <a:srgbClr val="000000"/>
                        </a:solidFill>
                        <a:effectLst/>
                        <a:latin typeface="Arial" panose="020B0604020202020204" pitchFamily="34" charset="0"/>
                      </a:endParaRPr>
                    </a:p>
                  </a:txBody>
                  <a:tcPr marL="7126" marR="7126" marT="7126" marB="0" anchor="ctr"/>
                </a:tc>
                <a:tc>
                  <a:txBody>
                    <a:bodyPr/>
                    <a:lstStyle/>
                    <a:p>
                      <a:pPr algn="l" rtl="0" fontAlgn="ctr">
                        <a:buNone/>
                      </a:pPr>
                      <a:r>
                        <a:rPr lang="it-IT" sz="1050" b="1" u="none" strike="noStrike" dirty="0">
                          <a:effectLst/>
                        </a:rPr>
                        <a:t>L. 109/1994, art. 26</a:t>
                      </a:r>
                      <a:endParaRPr lang="it-IT" sz="1050" b="1" i="0" u="none" strike="noStrike" dirty="0">
                        <a:solidFill>
                          <a:srgbClr val="000000"/>
                        </a:solidFill>
                        <a:effectLst/>
                        <a:latin typeface="Arial" panose="020B0604020202020204" pitchFamily="34" charset="0"/>
                      </a:endParaRPr>
                    </a:p>
                  </a:txBody>
                  <a:tcPr marL="7126" marR="7126" marT="7126" marB="0" anchor="ctr"/>
                </a:tc>
                <a:tc>
                  <a:txBody>
                    <a:bodyPr/>
                    <a:lstStyle/>
                    <a:p>
                      <a:pPr algn="l" rtl="0" fontAlgn="ctr">
                        <a:buNone/>
                      </a:pPr>
                      <a:r>
                        <a:rPr lang="it-IT" sz="1050" u="none" strike="noStrike" dirty="0">
                          <a:effectLst/>
                        </a:rPr>
                        <a:t>Divieto di revisione; ritorno del prezzo chiuso.</a:t>
                      </a:r>
                      <a:endParaRPr lang="it-IT" sz="1050" b="0" i="0" u="none" strike="noStrike" dirty="0">
                        <a:solidFill>
                          <a:srgbClr val="000000"/>
                        </a:solidFill>
                        <a:effectLst/>
                        <a:latin typeface="Arial" panose="020B0604020202020204" pitchFamily="34" charset="0"/>
                      </a:endParaRPr>
                    </a:p>
                  </a:txBody>
                  <a:tcPr marL="7126" marR="7126" marT="7126" marB="0" anchor="ctr"/>
                </a:tc>
                <a:tc>
                  <a:txBody>
                    <a:bodyPr/>
                    <a:lstStyle/>
                    <a:p>
                      <a:pPr algn="just" rtl="0" fontAlgn="ctr">
                        <a:buNone/>
                      </a:pPr>
                      <a:r>
                        <a:rPr lang="it-IT" sz="1050" u="none" strike="noStrike" dirty="0">
                          <a:effectLst/>
                        </a:rPr>
                        <a:t>La Merloni consolida il contenimento della spesa.</a:t>
                      </a:r>
                    </a:p>
                    <a:p>
                      <a:pPr algn="just"/>
                      <a:r>
                        <a:rPr lang="it-IT" sz="1050" b="1" i="0" u="none" strike="noStrike" cap="none" dirty="0">
                          <a:solidFill>
                            <a:srgbClr val="FF0000"/>
                          </a:solidFill>
                          <a:effectLst/>
                          <a:highlight>
                            <a:srgbClr val="FFFF00"/>
                          </a:highlight>
                          <a:latin typeface="Segoe UI"/>
                          <a:ea typeface="Segoe UI"/>
                          <a:cs typeface="Segoe UI"/>
                          <a:sym typeface="Arial"/>
                        </a:rPr>
                        <a:t>Divieto assoluto</a:t>
                      </a:r>
                      <a:r>
                        <a:rPr lang="it-IT" sz="1050" b="0" i="0" u="none" strike="noStrike" cap="none" dirty="0">
                          <a:solidFill>
                            <a:srgbClr val="FF0000"/>
                          </a:solidFill>
                          <a:effectLst/>
                          <a:highlight>
                            <a:srgbClr val="FFFF00"/>
                          </a:highlight>
                          <a:latin typeface="Segoe UI"/>
                          <a:ea typeface="Segoe UI"/>
                          <a:cs typeface="Segoe UI"/>
                          <a:sym typeface="Arial"/>
                        </a:rPr>
                        <a:t>: </a:t>
                      </a:r>
                      <a:r>
                        <a:rPr lang="it-IT" sz="1050" b="0" i="0" u="none" strike="noStrike" cap="none" dirty="0">
                          <a:solidFill>
                            <a:schemeClr val="dk1"/>
                          </a:solidFill>
                          <a:effectLst/>
                          <a:latin typeface="Segoe UI"/>
                          <a:ea typeface="Segoe UI"/>
                          <a:cs typeface="Segoe UI"/>
                          <a:sym typeface="Arial"/>
                        </a:rPr>
                        <a:t>Veniva vietata qualsiasi clausola di revisione dei prezzi nei contratti di appalto.</a:t>
                      </a:r>
                    </a:p>
                    <a:p>
                      <a:pPr algn="just"/>
                      <a:r>
                        <a:rPr lang="it-IT" sz="1050" b="1" i="0" u="none" strike="noStrike" cap="none" dirty="0">
                          <a:solidFill>
                            <a:srgbClr val="FF0000"/>
                          </a:solidFill>
                          <a:effectLst/>
                          <a:highlight>
                            <a:srgbClr val="FFFF00"/>
                          </a:highlight>
                          <a:latin typeface="Segoe UI"/>
                          <a:ea typeface="Segoe UI"/>
                          <a:cs typeface="Segoe UI"/>
                          <a:sym typeface="Arial"/>
                        </a:rPr>
                        <a:t>Il "Prezzo Chiuso</a:t>
                      </a:r>
                      <a:r>
                        <a:rPr lang="it-IT" sz="1050" b="1" i="0" u="none" strike="noStrike" cap="none" dirty="0">
                          <a:solidFill>
                            <a:schemeClr val="dk1"/>
                          </a:solidFill>
                          <a:effectLst/>
                          <a:latin typeface="Segoe UI"/>
                          <a:ea typeface="Segoe UI"/>
                          <a:cs typeface="Segoe UI"/>
                          <a:sym typeface="Arial"/>
                        </a:rPr>
                        <a:t>"</a:t>
                      </a:r>
                      <a:r>
                        <a:rPr lang="it-IT" sz="1050" b="0" i="0" u="none" strike="noStrike" cap="none" dirty="0">
                          <a:solidFill>
                            <a:schemeClr val="dk1"/>
                          </a:solidFill>
                          <a:effectLst/>
                          <a:latin typeface="Segoe UI"/>
                          <a:ea typeface="Segoe UI"/>
                          <a:cs typeface="Segoe UI"/>
                          <a:sym typeface="Arial"/>
                        </a:rPr>
                        <a:t>: Il prezzo pattuito all'inizio rimaneva fisso e invariabile per tutta la durata del lavoro. L'appaltatore si assumeva interamente il rischio di eventuali aumenti dei costi di materiali o manodopera.</a:t>
                      </a:r>
                    </a:p>
                    <a:p>
                      <a:pPr algn="just"/>
                      <a:r>
                        <a:rPr lang="it-IT" sz="1050" b="1" i="0" u="none" strike="noStrike" cap="none" dirty="0">
                          <a:solidFill>
                            <a:schemeClr val="dk1"/>
                          </a:solidFill>
                          <a:effectLst/>
                          <a:latin typeface="Segoe UI"/>
                          <a:ea typeface="Segoe UI"/>
                          <a:cs typeface="Segoe UI"/>
                          <a:sym typeface="Arial"/>
                        </a:rPr>
                        <a:t>Nulle le clausole contrarie</a:t>
                      </a:r>
                      <a:r>
                        <a:rPr lang="it-IT" sz="1050" b="0" i="0" u="none" strike="noStrike" cap="none" dirty="0">
                          <a:solidFill>
                            <a:schemeClr val="dk1"/>
                          </a:solidFill>
                          <a:effectLst/>
                          <a:latin typeface="Segoe UI"/>
                          <a:ea typeface="Segoe UI"/>
                          <a:cs typeface="Segoe UI"/>
                          <a:sym typeface="Arial"/>
                        </a:rPr>
                        <a:t>: Qualsiasi accordo tra ente pubblico e impresa che prevedesse rimborsi per aumenti di prezzo era considerato nullo per legge.</a:t>
                      </a:r>
                    </a:p>
                    <a:p>
                      <a:pPr algn="just"/>
                      <a:r>
                        <a:rPr lang="it-IT" sz="1050" b="0" i="0" u="none" strike="noStrike" cap="none" dirty="0">
                          <a:solidFill>
                            <a:schemeClr val="dk1"/>
                          </a:solidFill>
                          <a:effectLst/>
                          <a:latin typeface="Segoe UI"/>
                          <a:ea typeface="Segoe UI"/>
                          <a:cs typeface="Segoe UI"/>
                          <a:sym typeface="Arial"/>
                        </a:rPr>
                        <a:t>Per non penalizzare eccessivamente le imprese in caso di lavori molto lunghi, la legge prevedeva un piccolo correttivo:</a:t>
                      </a:r>
                    </a:p>
                    <a:p>
                      <a:pPr algn="just"/>
                      <a:r>
                        <a:rPr lang="it-IT" sz="1050" b="1" i="0" u="none" strike="noStrike" cap="none" dirty="0">
                          <a:solidFill>
                            <a:schemeClr val="dk1"/>
                          </a:solidFill>
                          <a:effectLst/>
                          <a:latin typeface="Segoe UI"/>
                          <a:ea typeface="Segoe UI"/>
                          <a:cs typeface="Segoe UI"/>
                          <a:sym typeface="Arial"/>
                        </a:rPr>
                        <a:t>Compenso provvisionale</a:t>
                      </a:r>
                      <a:r>
                        <a:rPr lang="it-IT" sz="1050" b="0" i="0" u="none" strike="noStrike" cap="none" dirty="0">
                          <a:solidFill>
                            <a:schemeClr val="dk1"/>
                          </a:solidFill>
                          <a:effectLst/>
                          <a:latin typeface="Segoe UI"/>
                          <a:ea typeface="Segoe UI"/>
                          <a:cs typeface="Segoe UI"/>
                          <a:sym typeface="Arial"/>
                        </a:rPr>
                        <a:t>: Se i lavori duravano più di un anno, l'appaltatore poteva ricevere un compenso calcolato sulla base della variazione dei costi accertata dal Ministero dei Lavori Pubblici.</a:t>
                      </a:r>
                    </a:p>
                    <a:p>
                      <a:pPr algn="just"/>
                      <a:r>
                        <a:rPr lang="it-IT" sz="1050" b="1" i="0" u="none" strike="noStrike" cap="none" dirty="0">
                          <a:solidFill>
                            <a:schemeClr val="dk1"/>
                          </a:solidFill>
                          <a:effectLst/>
                          <a:latin typeface="Segoe UI"/>
                          <a:ea typeface="Segoe UI"/>
                          <a:cs typeface="Segoe UI"/>
                          <a:sym typeface="Arial"/>
                        </a:rPr>
                        <a:t>Soglia di sbarramento</a:t>
                      </a:r>
                      <a:r>
                        <a:rPr lang="it-IT" sz="1050" b="0" i="0" u="none" strike="noStrike" cap="none" dirty="0">
                          <a:solidFill>
                            <a:schemeClr val="dk1"/>
                          </a:solidFill>
                          <a:effectLst/>
                          <a:latin typeface="Segoe UI"/>
                          <a:ea typeface="Segoe UI"/>
                          <a:cs typeface="Segoe UI"/>
                          <a:sym typeface="Arial"/>
                        </a:rPr>
                        <a:t>: Questo compenso scattava solo se l'aumento dei costi superava il </a:t>
                      </a:r>
                      <a:r>
                        <a:rPr lang="it-IT" sz="1050" b="1" i="0" u="none" strike="noStrike" cap="none" dirty="0">
                          <a:solidFill>
                            <a:schemeClr val="dk1"/>
                          </a:solidFill>
                          <a:effectLst/>
                          <a:latin typeface="Segoe UI"/>
                          <a:ea typeface="Segoe UI"/>
                          <a:cs typeface="Segoe UI"/>
                          <a:sym typeface="Arial"/>
                        </a:rPr>
                        <a:t>2%</a:t>
                      </a:r>
                      <a:r>
                        <a:rPr lang="it-IT" sz="1050" b="0" i="0" u="none" strike="noStrike" cap="none" dirty="0">
                          <a:solidFill>
                            <a:schemeClr val="dk1"/>
                          </a:solidFill>
                          <a:effectLst/>
                          <a:latin typeface="Segoe UI"/>
                          <a:ea typeface="Segoe UI"/>
                          <a:cs typeface="Segoe UI"/>
                          <a:sym typeface="Arial"/>
                        </a:rPr>
                        <a:t> rispetto all'anno precedente.</a:t>
                      </a:r>
                    </a:p>
                    <a:p>
                      <a:pPr algn="just"/>
                      <a:r>
                        <a:rPr lang="it-IT" sz="1050" b="1" i="0" u="none" strike="noStrike" cap="none" dirty="0">
                          <a:solidFill>
                            <a:schemeClr val="dk1"/>
                          </a:solidFill>
                          <a:effectLst/>
                          <a:latin typeface="Segoe UI"/>
                          <a:ea typeface="Segoe UI"/>
                          <a:cs typeface="Segoe UI"/>
                          <a:sym typeface="Arial"/>
                        </a:rPr>
                        <a:t>Calcolo limitato</a:t>
                      </a:r>
                      <a:r>
                        <a:rPr lang="it-IT" sz="1050" b="0" i="0" u="none" strike="noStrike" cap="none" dirty="0">
                          <a:solidFill>
                            <a:schemeClr val="dk1"/>
                          </a:solidFill>
                          <a:effectLst/>
                          <a:latin typeface="Segoe UI"/>
                          <a:ea typeface="Segoe UI"/>
                          <a:cs typeface="Segoe UI"/>
                          <a:sym typeface="Arial"/>
                        </a:rPr>
                        <a:t>: Il rimborso non copriva tutto l'aumento, ma solo la parte eccedente il 2%, applicata alla metà del prezzo dei lavori ancora da eseguire.</a:t>
                      </a:r>
                    </a:p>
                    <a:p>
                      <a:pPr algn="just"/>
                      <a:r>
                        <a:rPr lang="it-IT" sz="1050" b="1" i="0" u="none" strike="noStrike" cap="none" dirty="0">
                          <a:solidFill>
                            <a:schemeClr val="dk1"/>
                          </a:solidFill>
                          <a:effectLst/>
                          <a:latin typeface="Segoe UI"/>
                          <a:ea typeface="Segoe UI"/>
                          <a:cs typeface="Segoe UI"/>
                          <a:sym typeface="Arial"/>
                        </a:rPr>
                        <a:t>Trasparenza</a:t>
                      </a:r>
                      <a:r>
                        <a:rPr lang="it-IT" sz="1050" b="0" i="0" u="none" strike="noStrike" cap="none" dirty="0">
                          <a:solidFill>
                            <a:schemeClr val="dk1"/>
                          </a:solidFill>
                          <a:effectLst/>
                          <a:latin typeface="Segoe UI"/>
                          <a:ea typeface="Segoe UI"/>
                          <a:cs typeface="Segoe UI"/>
                          <a:sym typeface="Arial"/>
                        </a:rPr>
                        <a:t>: Si voleva impedire che le imprese vincessero le gare con offerte bassissime per poi recuperare soldi "gonfiando" i prezzi in corso d'opera. </a:t>
                      </a:r>
                      <a:r>
                        <a:rPr lang="it-IT" sz="1050" b="1" i="0" u="none" strike="noStrike" cap="none" dirty="0">
                          <a:solidFill>
                            <a:schemeClr val="dk1"/>
                          </a:solidFill>
                          <a:effectLst/>
                          <a:latin typeface="Segoe UI"/>
                          <a:ea typeface="Segoe UI"/>
                          <a:cs typeface="Segoe UI"/>
                          <a:sym typeface="Arial"/>
                        </a:rPr>
                        <a:t>Certezza della spesa</a:t>
                      </a:r>
                      <a:r>
                        <a:rPr lang="it-IT" sz="1050" b="0" i="0" u="none" strike="noStrike" cap="none" dirty="0">
                          <a:solidFill>
                            <a:schemeClr val="dk1"/>
                          </a:solidFill>
                          <a:effectLst/>
                          <a:latin typeface="Segoe UI"/>
                          <a:ea typeface="Segoe UI"/>
                          <a:cs typeface="Segoe UI"/>
                          <a:sym typeface="Arial"/>
                        </a:rPr>
                        <a:t>: Lo Stato doveva sapere esattamente quanto avrebbe speso per un'opera, senza sorprese miliardarie nei bilanci. </a:t>
                      </a:r>
                      <a:r>
                        <a:rPr lang="it-IT" sz="1050" b="1" i="0" u="none" strike="noStrike" cap="none" dirty="0">
                          <a:solidFill>
                            <a:schemeClr val="dk1"/>
                          </a:solidFill>
                          <a:effectLst/>
                          <a:latin typeface="Segoe UI"/>
                          <a:ea typeface="Segoe UI"/>
                          <a:cs typeface="Segoe UI"/>
                          <a:sym typeface="Arial"/>
                        </a:rPr>
                        <a:t>Lotta alla corruzione</a:t>
                      </a:r>
                      <a:r>
                        <a:rPr lang="it-IT" sz="1050" b="0" i="0" u="none" strike="noStrike" cap="none" dirty="0">
                          <a:solidFill>
                            <a:schemeClr val="dk1"/>
                          </a:solidFill>
                          <a:effectLst/>
                          <a:latin typeface="Segoe UI"/>
                          <a:ea typeface="Segoe UI"/>
                          <a:cs typeface="Segoe UI"/>
                          <a:sym typeface="Arial"/>
                        </a:rPr>
                        <a:t>: La revisione dei prezzi era stata uno dei canali principali per la creazione di "fondi neri" durante gli anni precedenti.</a:t>
                      </a:r>
                    </a:p>
                  </a:txBody>
                  <a:tcPr marL="7126" marR="7126" marT="7126" marB="0" anchor="ctr"/>
                </a:tc>
                <a:extLst>
                  <a:ext uri="{0D108BD9-81ED-4DB2-BD59-A6C34878D82A}">
                    <a16:rowId xmlns:a16="http://schemas.microsoft.com/office/drawing/2014/main" xmlns="" val="3843342277"/>
                  </a:ext>
                </a:extLst>
              </a:tr>
            </a:tbl>
          </a:graphicData>
        </a:graphic>
      </p:graphicFrame>
    </p:spTree>
    <p:extLst>
      <p:ext uri="{BB962C8B-B14F-4D97-AF65-F5344CB8AC3E}">
        <p14:creationId xmlns:p14="http://schemas.microsoft.com/office/powerpoint/2010/main" xmlns="" val="36941852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7">
          <a:extLst>
            <a:ext uri="{FF2B5EF4-FFF2-40B4-BE49-F238E27FC236}">
              <a16:creationId xmlns:a16="http://schemas.microsoft.com/office/drawing/2014/main" xmlns="" id="{6FC64EC1-7110-76E7-65F9-79A252E950F6}"/>
            </a:ext>
          </a:extLst>
        </p:cNvPr>
        <p:cNvGrpSpPr/>
        <p:nvPr/>
      </p:nvGrpSpPr>
      <p:grpSpPr>
        <a:xfrm>
          <a:off x="0" y="0"/>
          <a:ext cx="0" cy="0"/>
          <a:chOff x="0" y="0"/>
          <a:chExt cx="0" cy="0"/>
        </a:xfrm>
      </p:grpSpPr>
      <p:sp>
        <p:nvSpPr>
          <p:cNvPr id="128" name="Google Shape;128;p3">
            <a:extLst>
              <a:ext uri="{FF2B5EF4-FFF2-40B4-BE49-F238E27FC236}">
                <a16:creationId xmlns:a16="http://schemas.microsoft.com/office/drawing/2014/main" xmlns="" id="{718F5857-ED12-E18C-1928-A3CDFB43D56A}"/>
              </a:ext>
            </a:extLst>
          </p:cNvPr>
          <p:cNvSpPr txBox="1">
            <a:spLocks noGrp="1"/>
          </p:cNvSpPr>
          <p:nvPr>
            <p:ph type="title"/>
          </p:nvPr>
        </p:nvSpPr>
        <p:spPr>
          <a:xfrm>
            <a:off x="518709" y="-186825"/>
            <a:ext cx="11368491" cy="1208868"/>
          </a:xfrm>
          <a:prstGeom prst="rect">
            <a:avLst/>
          </a:prstGeom>
          <a:noFill/>
          <a:ln>
            <a:noFill/>
          </a:ln>
        </p:spPr>
        <p:txBody>
          <a:bodyPr spcFirstLastPara="1" wrap="square" lIns="91425" tIns="45700" rIns="91425" bIns="45700" anchor="b" anchorCtr="0">
            <a:normAutofit/>
          </a:bodyPr>
          <a:lstStyle/>
          <a:p>
            <a:pPr lvl="0">
              <a:buClr>
                <a:srgbClr val="FFFFFF"/>
              </a:buClr>
              <a:buSzPts val="3200"/>
            </a:pPr>
            <a:r>
              <a:rPr lang="it-IT" sz="3200" b="1" dirty="0">
                <a:solidFill>
                  <a:srgbClr val="FFFFFF"/>
                </a:solidFill>
                <a:latin typeface="Arial"/>
                <a:cs typeface="Arial"/>
                <a:sym typeface="Arial"/>
              </a:rPr>
              <a:t>EVOLUZIONE DELL’ISTITUTO DELLA REVISIONE PREZZI</a:t>
            </a:r>
            <a:endParaRPr sz="2700" dirty="0"/>
          </a:p>
        </p:txBody>
      </p:sp>
      <p:sp>
        <p:nvSpPr>
          <p:cNvPr id="2" name="Segnaposto numero diapositiva 1">
            <a:extLst>
              <a:ext uri="{FF2B5EF4-FFF2-40B4-BE49-F238E27FC236}">
                <a16:creationId xmlns:a16="http://schemas.microsoft.com/office/drawing/2014/main" xmlns="" id="{29ED7738-FE62-3E52-6773-910436BCA7A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5</a:t>
            </a:fld>
            <a:endParaRPr lang="it-IT"/>
          </a:p>
        </p:txBody>
      </p:sp>
      <p:graphicFrame>
        <p:nvGraphicFramePr>
          <p:cNvPr id="5" name="Tabella 4">
            <a:extLst>
              <a:ext uri="{FF2B5EF4-FFF2-40B4-BE49-F238E27FC236}">
                <a16:creationId xmlns:a16="http://schemas.microsoft.com/office/drawing/2014/main" xmlns="" id="{D384B0AA-AD87-C9E3-EFC6-1B83B0179706}"/>
              </a:ext>
            </a:extLst>
          </p:cNvPr>
          <p:cNvGraphicFramePr>
            <a:graphicFrameLocks noGrp="1"/>
          </p:cNvGraphicFramePr>
          <p:nvPr>
            <p:extLst>
              <p:ext uri="{D42A27DB-BD31-4B8C-83A1-F6EECF244321}">
                <p14:modId xmlns:p14="http://schemas.microsoft.com/office/powerpoint/2010/main" xmlns="" val="444825045"/>
              </p:ext>
            </p:extLst>
          </p:nvPr>
        </p:nvGraphicFramePr>
        <p:xfrm>
          <a:off x="154709" y="1419173"/>
          <a:ext cx="11991109" cy="5167289"/>
        </p:xfrm>
        <a:graphic>
          <a:graphicData uri="http://schemas.openxmlformats.org/drawingml/2006/table">
            <a:tbl>
              <a:tblPr firstRow="1" bandRow="1">
                <a:tableStyleId>{813DA1A4-A271-4764-B10B-1AA6A78C696E}</a:tableStyleId>
              </a:tblPr>
              <a:tblGrid>
                <a:gridCol w="789709">
                  <a:extLst>
                    <a:ext uri="{9D8B030D-6E8A-4147-A177-3AD203B41FA5}">
                      <a16:colId xmlns:a16="http://schemas.microsoft.com/office/drawing/2014/main" xmlns="" val="2260825948"/>
                    </a:ext>
                  </a:extLst>
                </a:gridCol>
                <a:gridCol w="1039091">
                  <a:extLst>
                    <a:ext uri="{9D8B030D-6E8A-4147-A177-3AD203B41FA5}">
                      <a16:colId xmlns:a16="http://schemas.microsoft.com/office/drawing/2014/main" xmlns="" val="3241281399"/>
                    </a:ext>
                  </a:extLst>
                </a:gridCol>
                <a:gridCol w="1787236">
                  <a:extLst>
                    <a:ext uri="{9D8B030D-6E8A-4147-A177-3AD203B41FA5}">
                      <a16:colId xmlns:a16="http://schemas.microsoft.com/office/drawing/2014/main" xmlns="" val="1877055031"/>
                    </a:ext>
                  </a:extLst>
                </a:gridCol>
                <a:gridCol w="8375073">
                  <a:extLst>
                    <a:ext uri="{9D8B030D-6E8A-4147-A177-3AD203B41FA5}">
                      <a16:colId xmlns:a16="http://schemas.microsoft.com/office/drawing/2014/main" xmlns="" val="1285765437"/>
                    </a:ext>
                  </a:extLst>
                </a:gridCol>
              </a:tblGrid>
              <a:tr h="284351">
                <a:tc>
                  <a:txBody>
                    <a:bodyPr/>
                    <a:lstStyle/>
                    <a:p>
                      <a:pPr algn="ctr" rtl="0" fontAlgn="ctr">
                        <a:buNone/>
                      </a:pPr>
                      <a:r>
                        <a:rPr lang="it-IT" sz="1100" b="1" u="none" strike="noStrike" dirty="0">
                          <a:effectLst/>
                        </a:rPr>
                        <a:t>Periodo</a:t>
                      </a:r>
                      <a:endParaRPr lang="it-IT" sz="1100" b="1" i="0" u="none" strike="noStrike" dirty="0">
                        <a:solidFill>
                          <a:srgbClr val="000000"/>
                        </a:solidFill>
                        <a:effectLst/>
                        <a:latin typeface="Arial" panose="020B0604020202020204" pitchFamily="34" charset="0"/>
                      </a:endParaRPr>
                    </a:p>
                  </a:txBody>
                  <a:tcPr marL="7126" marR="7126" marT="7126" marB="0" anchor="ctr"/>
                </a:tc>
                <a:tc>
                  <a:txBody>
                    <a:bodyPr/>
                    <a:lstStyle/>
                    <a:p>
                      <a:pPr algn="ctr" rtl="0" fontAlgn="ctr">
                        <a:buNone/>
                      </a:pPr>
                      <a:r>
                        <a:rPr lang="it-IT" sz="1100" b="1" i="0" u="none" strike="noStrike" cap="none" dirty="0">
                          <a:solidFill>
                            <a:schemeClr val="lt1"/>
                          </a:solidFill>
                          <a:effectLst/>
                          <a:latin typeface="Segoe UI"/>
                          <a:cs typeface="Segoe UI"/>
                          <a:sym typeface="Arial"/>
                        </a:rPr>
                        <a:t>Norma</a:t>
                      </a:r>
                    </a:p>
                  </a:txBody>
                  <a:tcPr marL="7126" marR="7126" marT="7126" marB="0" anchor="ctr"/>
                </a:tc>
                <a:tc>
                  <a:txBody>
                    <a:bodyPr/>
                    <a:lstStyle/>
                    <a:p>
                      <a:pPr algn="ctr" rtl="0" fontAlgn="ctr">
                        <a:buNone/>
                      </a:pPr>
                      <a:r>
                        <a:rPr lang="it-IT" sz="1100" b="1" u="none" strike="noStrike" dirty="0">
                          <a:effectLst/>
                        </a:rPr>
                        <a:t>Regola dominante</a:t>
                      </a:r>
                      <a:endParaRPr lang="it-IT" sz="1100" b="1" i="0" u="none" strike="noStrike" dirty="0">
                        <a:solidFill>
                          <a:srgbClr val="000000"/>
                        </a:solidFill>
                        <a:effectLst/>
                        <a:latin typeface="Arial" panose="020B0604020202020204" pitchFamily="34" charset="0"/>
                      </a:endParaRPr>
                    </a:p>
                  </a:txBody>
                  <a:tcPr marL="7126" marR="7126" marT="7126" marB="0" anchor="ctr"/>
                </a:tc>
                <a:tc>
                  <a:txBody>
                    <a:bodyPr/>
                    <a:lstStyle/>
                    <a:p>
                      <a:pPr algn="ctr" rtl="0" fontAlgn="ctr">
                        <a:buNone/>
                      </a:pPr>
                      <a:r>
                        <a:rPr lang="it-IT" sz="1100" b="1" u="none" strike="noStrike" dirty="0">
                          <a:effectLst/>
                        </a:rPr>
                        <a:t>Note</a:t>
                      </a:r>
                      <a:endParaRPr lang="it-IT" sz="1100" b="1" i="0" u="none" strike="noStrike" dirty="0">
                        <a:solidFill>
                          <a:srgbClr val="000000"/>
                        </a:solidFill>
                        <a:effectLst/>
                        <a:latin typeface="Arial" panose="020B0604020202020204" pitchFamily="34" charset="0"/>
                      </a:endParaRPr>
                    </a:p>
                  </a:txBody>
                  <a:tcPr marL="7126" marR="7126" marT="7126" marB="0" anchor="ctr"/>
                </a:tc>
                <a:extLst>
                  <a:ext uri="{0D108BD9-81ED-4DB2-BD59-A6C34878D82A}">
                    <a16:rowId xmlns:a16="http://schemas.microsoft.com/office/drawing/2014/main" xmlns="" val="2138325423"/>
                  </a:ext>
                </a:extLst>
              </a:tr>
              <a:tr h="333126">
                <a:tc>
                  <a:txBody>
                    <a:bodyPr/>
                    <a:lstStyle/>
                    <a:p>
                      <a:pPr algn="ctr" rtl="0" fontAlgn="ctr">
                        <a:buNone/>
                      </a:pPr>
                      <a:r>
                        <a:rPr lang="it-IT" sz="1100" b="1" u="none" strike="noStrike" dirty="0">
                          <a:effectLst/>
                        </a:rPr>
                        <a:t>2006</a:t>
                      </a:r>
                      <a:endParaRPr lang="it-IT" sz="1100" b="1" i="0" u="none" strike="noStrike" dirty="0">
                        <a:solidFill>
                          <a:srgbClr val="000000"/>
                        </a:solidFill>
                        <a:effectLst/>
                        <a:latin typeface="Arial" panose="020B0604020202020204" pitchFamily="34" charset="0"/>
                      </a:endParaRPr>
                    </a:p>
                  </a:txBody>
                  <a:tcPr marL="7126" marR="7126" marT="7126" marB="0" anchor="ctr"/>
                </a:tc>
                <a:tc>
                  <a:txBody>
                    <a:bodyPr/>
                    <a:lstStyle/>
                    <a:p>
                      <a:pPr algn="l" rtl="0" fontAlgn="ctr">
                        <a:buNone/>
                      </a:pPr>
                      <a:r>
                        <a:rPr lang="it-IT" sz="1100" u="none" strike="noStrike" dirty="0">
                          <a:effectLst/>
                        </a:rPr>
                        <a:t>d.lgs. 163/2006, art. 133</a:t>
                      </a:r>
                      <a:endParaRPr lang="it-IT" sz="1100" b="0" i="0" u="none" strike="noStrike" dirty="0">
                        <a:solidFill>
                          <a:srgbClr val="000000"/>
                        </a:solidFill>
                        <a:effectLst/>
                        <a:latin typeface="Arial" panose="020B0604020202020204" pitchFamily="34" charset="0"/>
                      </a:endParaRPr>
                    </a:p>
                  </a:txBody>
                  <a:tcPr marL="7126" marR="7126" marT="7126" marB="0" anchor="ctr"/>
                </a:tc>
                <a:tc>
                  <a:txBody>
                    <a:bodyPr/>
                    <a:lstStyle/>
                    <a:p>
                      <a:pPr algn="l" rtl="0" fontAlgn="ctr">
                        <a:buNone/>
                      </a:pPr>
                      <a:r>
                        <a:rPr lang="it-IT" sz="1100" u="none" strike="noStrike" dirty="0">
                          <a:effectLst/>
                        </a:rPr>
                        <a:t>No revisione; prezzo chiuso e compensazioni materiali</a:t>
                      </a:r>
                      <a:endParaRPr lang="it-IT" sz="1100" b="0" i="0" u="none" strike="noStrike" dirty="0">
                        <a:solidFill>
                          <a:srgbClr val="000000"/>
                        </a:solidFill>
                        <a:effectLst/>
                        <a:latin typeface="Arial" panose="020B0604020202020204" pitchFamily="34" charset="0"/>
                      </a:endParaRPr>
                    </a:p>
                  </a:txBody>
                  <a:tcPr marL="7126" marR="7126" marT="7126" marB="0" anchor="ctr"/>
                </a:tc>
                <a:tc>
                  <a:txBody>
                    <a:bodyPr/>
                    <a:lstStyle/>
                    <a:p>
                      <a:pPr algn="l" rtl="0" fontAlgn="ctr">
                        <a:buNone/>
                      </a:pPr>
                      <a:r>
                        <a:rPr lang="it-IT" sz="1100" u="none" strike="noStrike" dirty="0">
                          <a:effectLst/>
                        </a:rPr>
                        <a:t>Revisione generale esclusa nei lavori</a:t>
                      </a:r>
                      <a:endParaRPr lang="it-IT" sz="1100" b="0" i="0" u="none" strike="noStrike" dirty="0">
                        <a:solidFill>
                          <a:srgbClr val="000000"/>
                        </a:solidFill>
                        <a:effectLst/>
                        <a:latin typeface="Arial" panose="020B0604020202020204" pitchFamily="34" charset="0"/>
                      </a:endParaRPr>
                    </a:p>
                  </a:txBody>
                  <a:tcPr marL="7126" marR="7126" marT="7126" marB="0" anchor="ctr"/>
                </a:tc>
                <a:extLst>
                  <a:ext uri="{0D108BD9-81ED-4DB2-BD59-A6C34878D82A}">
                    <a16:rowId xmlns:a16="http://schemas.microsoft.com/office/drawing/2014/main" xmlns="" val="2064325948"/>
                  </a:ext>
                </a:extLst>
              </a:tr>
              <a:tr h="200564">
                <a:tc>
                  <a:txBody>
                    <a:bodyPr/>
                    <a:lstStyle/>
                    <a:p>
                      <a:pPr algn="ctr" rtl="0" fontAlgn="ctr">
                        <a:buNone/>
                      </a:pPr>
                      <a:r>
                        <a:rPr lang="it-IT" sz="1100" b="1" i="0" u="none" strike="noStrike" cap="none" dirty="0">
                          <a:solidFill>
                            <a:schemeClr val="dk1"/>
                          </a:solidFill>
                          <a:effectLst/>
                          <a:latin typeface="Segoe UI"/>
                          <a:cs typeface="Segoe UI"/>
                          <a:sym typeface="Arial"/>
                        </a:rPr>
                        <a:t>2016</a:t>
                      </a:r>
                    </a:p>
                  </a:txBody>
                  <a:tcPr marL="7126" marR="7126" marT="7126" marB="0" anchor="ctr"/>
                </a:tc>
                <a:tc>
                  <a:txBody>
                    <a:bodyPr/>
                    <a:lstStyle/>
                    <a:p>
                      <a:pPr algn="l" rtl="0" fontAlgn="ctr">
                        <a:buNone/>
                      </a:pPr>
                      <a:r>
                        <a:rPr lang="it-IT" sz="1100" u="none" strike="noStrike" dirty="0">
                          <a:effectLst/>
                        </a:rPr>
                        <a:t>d.lgs. 50/2016, art. 106</a:t>
                      </a:r>
                      <a:endParaRPr lang="it-IT" sz="1100" b="0" i="0" u="none" strike="noStrike" dirty="0">
                        <a:solidFill>
                          <a:srgbClr val="000000"/>
                        </a:solidFill>
                        <a:effectLst/>
                        <a:latin typeface="Arial" panose="020B0604020202020204" pitchFamily="34" charset="0"/>
                      </a:endParaRPr>
                    </a:p>
                  </a:txBody>
                  <a:tcPr marL="7126" marR="7126" marT="7126" marB="0" anchor="ctr"/>
                </a:tc>
                <a:tc>
                  <a:txBody>
                    <a:bodyPr/>
                    <a:lstStyle/>
                    <a:p>
                      <a:pPr algn="l" rtl="0" fontAlgn="ctr">
                        <a:buNone/>
                      </a:pPr>
                      <a:r>
                        <a:rPr lang="it-IT" sz="1100" u="none" strike="noStrike" dirty="0">
                          <a:effectLst/>
                        </a:rPr>
                        <a:t>Revisione solo se prevista chiaramente</a:t>
                      </a:r>
                      <a:endParaRPr lang="it-IT" sz="1100" b="0" i="0" u="none" strike="noStrike" dirty="0">
                        <a:solidFill>
                          <a:srgbClr val="000000"/>
                        </a:solidFill>
                        <a:effectLst/>
                        <a:latin typeface="Arial" panose="020B0604020202020204" pitchFamily="34" charset="0"/>
                      </a:endParaRPr>
                    </a:p>
                  </a:txBody>
                  <a:tcPr marL="7126" marR="7126" marT="7126" marB="0" anchor="ctr"/>
                </a:tc>
                <a:tc>
                  <a:txBody>
                    <a:bodyPr/>
                    <a:lstStyle/>
                    <a:p>
                      <a:pPr algn="l" rtl="0" fontAlgn="ctr">
                        <a:buNone/>
                      </a:pPr>
                      <a:r>
                        <a:rPr lang="it-IT" sz="1100" u="none" strike="noStrike" dirty="0">
                          <a:effectLst/>
                        </a:rPr>
                        <a:t>Apertura condizionata dalla </a:t>
                      </a:r>
                      <a:r>
                        <a:rPr lang="it-IT" sz="1100" u="none" strike="noStrike" dirty="0" err="1">
                          <a:effectLst/>
                        </a:rPr>
                        <a:t>lex</a:t>
                      </a:r>
                      <a:r>
                        <a:rPr lang="it-IT" sz="1100" u="none" strike="noStrike" dirty="0">
                          <a:effectLst/>
                        </a:rPr>
                        <a:t> </a:t>
                      </a:r>
                      <a:r>
                        <a:rPr lang="it-IT" sz="1100" u="none" strike="noStrike" dirty="0" err="1">
                          <a:effectLst/>
                        </a:rPr>
                        <a:t>specialis</a:t>
                      </a:r>
                      <a:r>
                        <a:rPr lang="it-IT" sz="1100" u="none" strike="noStrike" dirty="0">
                          <a:effectLst/>
                        </a:rPr>
                        <a:t>.</a:t>
                      </a:r>
                    </a:p>
                    <a:p>
                      <a:r>
                        <a:rPr lang="it-IT" sz="1100" b="0" i="0" u="none" strike="noStrike" cap="none" dirty="0">
                          <a:solidFill>
                            <a:schemeClr val="dk1"/>
                          </a:solidFill>
                          <a:effectLst/>
                          <a:latin typeface="Segoe UI"/>
                          <a:ea typeface="Segoe UI"/>
                          <a:cs typeface="Segoe UI"/>
                          <a:sym typeface="Arial"/>
                        </a:rPr>
                        <a:t>A differenza della Legge Merloni che la vietava, il Codice 50 rendeva la revisione </a:t>
                      </a:r>
                      <a:r>
                        <a:rPr lang="it-IT" sz="1100" b="1" i="0" u="none" strike="noStrike" cap="none" dirty="0">
                          <a:solidFill>
                            <a:schemeClr val="dk1"/>
                          </a:solidFill>
                          <a:effectLst/>
                          <a:highlight>
                            <a:srgbClr val="FFFF00"/>
                          </a:highlight>
                          <a:latin typeface="Segoe UI"/>
                          <a:ea typeface="Segoe UI"/>
                          <a:cs typeface="Segoe UI"/>
                          <a:sym typeface="Arial"/>
                        </a:rPr>
                        <a:t>possibile ma non automatica</a:t>
                      </a:r>
                      <a:r>
                        <a:rPr lang="it-IT" sz="1100" b="0" i="0" u="none" strike="noStrike" cap="none" dirty="0">
                          <a:solidFill>
                            <a:schemeClr val="dk1"/>
                          </a:solidFill>
                          <a:effectLst/>
                          <a:latin typeface="Segoe UI"/>
                          <a:ea typeface="Segoe UI"/>
                          <a:cs typeface="Segoe UI"/>
                          <a:sym typeface="Arial"/>
                        </a:rPr>
                        <a:t>:</a:t>
                      </a:r>
                    </a:p>
                    <a:p>
                      <a:r>
                        <a:rPr lang="it-IT" sz="1100" b="1" i="0" u="none" strike="noStrike" cap="none" dirty="0">
                          <a:solidFill>
                            <a:schemeClr val="dk1"/>
                          </a:solidFill>
                          <a:effectLst/>
                          <a:latin typeface="Segoe UI"/>
                          <a:ea typeface="Segoe UI"/>
                          <a:cs typeface="Segoe UI"/>
                          <a:sym typeface="Arial"/>
                        </a:rPr>
                        <a:t>Obbligo di inserimento</a:t>
                      </a:r>
                      <a:r>
                        <a:rPr lang="it-IT" sz="1100" b="0" i="0" u="none" strike="noStrike" cap="none" dirty="0">
                          <a:solidFill>
                            <a:schemeClr val="dk1"/>
                          </a:solidFill>
                          <a:effectLst/>
                          <a:latin typeface="Segoe UI"/>
                          <a:ea typeface="Segoe UI"/>
                          <a:cs typeface="Segoe UI"/>
                          <a:sym typeface="Arial"/>
                        </a:rPr>
                        <a:t>: Le stazioni appaltanti </a:t>
                      </a:r>
                      <a:r>
                        <a:rPr lang="it-IT" sz="1100" b="0" i="1" u="none" strike="noStrike" cap="none" dirty="0">
                          <a:solidFill>
                            <a:schemeClr val="dk1"/>
                          </a:solidFill>
                          <a:effectLst/>
                          <a:latin typeface="Segoe UI"/>
                          <a:ea typeface="Segoe UI"/>
                          <a:cs typeface="Segoe UI"/>
                          <a:sym typeface="Arial"/>
                        </a:rPr>
                        <a:t>potevano</a:t>
                      </a:r>
                      <a:r>
                        <a:rPr lang="it-IT" sz="1100" b="0" i="0" u="none" strike="noStrike" cap="none" dirty="0">
                          <a:solidFill>
                            <a:schemeClr val="dk1"/>
                          </a:solidFill>
                          <a:effectLst/>
                          <a:latin typeface="Segoe UI"/>
                          <a:ea typeface="Segoe UI"/>
                          <a:cs typeface="Segoe UI"/>
                          <a:sym typeface="Arial"/>
                        </a:rPr>
                        <a:t> (e in certi casi dovevano) inserire nei bandi di gara clausole chiare e precise di revisione dei prezzi. </a:t>
                      </a:r>
                      <a:r>
                        <a:rPr lang="it-IT" sz="1100" b="1" i="0" u="none" strike="noStrike" cap="none" dirty="0">
                          <a:solidFill>
                            <a:schemeClr val="dk1"/>
                          </a:solidFill>
                          <a:effectLst/>
                          <a:latin typeface="Segoe UI"/>
                          <a:ea typeface="Segoe UI"/>
                          <a:cs typeface="Segoe UI"/>
                          <a:sym typeface="Arial"/>
                        </a:rPr>
                        <a:t>Variazioni significative</a:t>
                      </a:r>
                      <a:r>
                        <a:rPr lang="it-IT" sz="1100" b="0" i="0" u="none" strike="noStrike" cap="none" dirty="0">
                          <a:solidFill>
                            <a:schemeClr val="dk1"/>
                          </a:solidFill>
                          <a:effectLst/>
                          <a:latin typeface="Segoe UI"/>
                          <a:ea typeface="Segoe UI"/>
                          <a:cs typeface="Segoe UI"/>
                          <a:sym typeface="Arial"/>
                        </a:rPr>
                        <a:t>: La revisione scattava solo se l'aumento (o la diminuzione) del costo superava il </a:t>
                      </a:r>
                      <a:r>
                        <a:rPr lang="it-IT" sz="1100" b="1" i="0" u="none" strike="noStrike" cap="none" dirty="0">
                          <a:solidFill>
                            <a:schemeClr val="dk1"/>
                          </a:solidFill>
                          <a:effectLst/>
                          <a:latin typeface="Segoe UI"/>
                          <a:ea typeface="Segoe UI"/>
                          <a:cs typeface="Segoe UI"/>
                          <a:sym typeface="Arial"/>
                        </a:rPr>
                        <a:t>10%</a:t>
                      </a:r>
                      <a:r>
                        <a:rPr lang="it-IT" sz="1100" b="0" i="0" u="none" strike="noStrike" cap="none" dirty="0">
                          <a:solidFill>
                            <a:schemeClr val="dk1"/>
                          </a:solidFill>
                          <a:effectLst/>
                          <a:latin typeface="Segoe UI"/>
                          <a:ea typeface="Segoe UI"/>
                          <a:cs typeface="Segoe UI"/>
                          <a:sym typeface="Arial"/>
                        </a:rPr>
                        <a:t> del prezzo originario. </a:t>
                      </a:r>
                      <a:r>
                        <a:rPr lang="it-IT" sz="1100" b="1" i="0" u="none" strike="noStrike" cap="none" dirty="0">
                          <a:solidFill>
                            <a:schemeClr val="dk1"/>
                          </a:solidFill>
                          <a:effectLst/>
                          <a:latin typeface="Segoe UI"/>
                          <a:ea typeface="Segoe UI"/>
                          <a:cs typeface="Segoe UI"/>
                          <a:sym typeface="Arial"/>
                        </a:rPr>
                        <a:t>Misura del rimborso</a:t>
                      </a:r>
                      <a:r>
                        <a:rPr lang="it-IT" sz="1100" b="0" i="0" u="none" strike="noStrike" cap="none" dirty="0">
                          <a:solidFill>
                            <a:schemeClr val="dk1"/>
                          </a:solidFill>
                          <a:effectLst/>
                          <a:latin typeface="Segoe UI"/>
                          <a:ea typeface="Segoe UI"/>
                          <a:cs typeface="Segoe UI"/>
                          <a:sym typeface="Arial"/>
                        </a:rPr>
                        <a:t>: Lo Stato riconosceva all'impresa solo l'</a:t>
                      </a:r>
                      <a:r>
                        <a:rPr lang="it-IT" sz="1100" b="1" i="0" u="none" strike="noStrike" cap="none" dirty="0">
                          <a:solidFill>
                            <a:schemeClr val="dk1"/>
                          </a:solidFill>
                          <a:effectLst/>
                          <a:latin typeface="Segoe UI"/>
                          <a:ea typeface="Segoe UI"/>
                          <a:cs typeface="Segoe UI"/>
                          <a:sym typeface="Arial"/>
                        </a:rPr>
                        <a:t>80% della quota eccedente</a:t>
                      </a:r>
                      <a:r>
                        <a:rPr lang="it-IT" sz="1100" b="0" i="0" u="none" strike="noStrike" cap="none" dirty="0">
                          <a:solidFill>
                            <a:schemeClr val="dk1"/>
                          </a:solidFill>
                          <a:effectLst/>
                          <a:latin typeface="Segoe UI"/>
                          <a:ea typeface="Segoe UI"/>
                          <a:cs typeface="Segoe UI"/>
                          <a:sym typeface="Arial"/>
                        </a:rPr>
                        <a:t> quel 10%. Il resto rimaneva "rischio d'impresa". </a:t>
                      </a:r>
                      <a:r>
                        <a:rPr lang="it-IT" sz="1100" b="1" i="0" u="none" strike="noStrike" cap="none" dirty="0">
                          <a:solidFill>
                            <a:schemeClr val="dk1"/>
                          </a:solidFill>
                          <a:effectLst/>
                          <a:latin typeface="Segoe UI"/>
                          <a:ea typeface="Segoe UI"/>
                          <a:cs typeface="Segoe UI"/>
                          <a:sym typeface="Arial"/>
                        </a:rPr>
                        <a:t>Indici ISTAT</a:t>
                      </a:r>
                      <a:r>
                        <a:rPr lang="it-IT" sz="1100" b="0" i="0" u="none" strike="noStrike" cap="none" dirty="0">
                          <a:solidFill>
                            <a:schemeClr val="dk1"/>
                          </a:solidFill>
                          <a:effectLst/>
                          <a:latin typeface="Segoe UI"/>
                          <a:ea typeface="Segoe UI"/>
                          <a:cs typeface="Segoe UI"/>
                          <a:sym typeface="Arial"/>
                        </a:rPr>
                        <a:t>: Il calcolo non era più a discrezione delle parti, ma basato sugli indici ufficiali dei prezzi alla produzione (i cosiddetti indici sintetici).</a:t>
                      </a:r>
                    </a:p>
                    <a:p>
                      <a:r>
                        <a:rPr lang="it-IT" sz="1100" b="0" i="0" u="none" strike="noStrike" cap="none" dirty="0">
                          <a:solidFill>
                            <a:schemeClr val="dk1"/>
                          </a:solidFill>
                          <a:effectLst/>
                          <a:latin typeface="Segoe UI"/>
                          <a:cs typeface="Segoe UI"/>
                          <a:sym typeface="Arial"/>
                        </a:rPr>
                        <a:t>Fu criticato perché:</a:t>
                      </a:r>
                    </a:p>
                    <a:p>
                      <a:pPr algn="just"/>
                      <a:r>
                        <a:rPr lang="it-IT" sz="1100" b="1" i="0" u="none" strike="noStrike" cap="none" dirty="0">
                          <a:solidFill>
                            <a:schemeClr val="dk1"/>
                          </a:solidFill>
                          <a:effectLst/>
                          <a:latin typeface="Segoe UI"/>
                          <a:ea typeface="Segoe UI"/>
                          <a:cs typeface="Segoe UI"/>
                          <a:sym typeface="Arial"/>
                        </a:rPr>
                        <a:t>Soglia troppo alta</a:t>
                      </a:r>
                      <a:r>
                        <a:rPr lang="it-IT" sz="1100" b="0" i="0" u="none" strike="noStrike" cap="none" dirty="0">
                          <a:solidFill>
                            <a:schemeClr val="dk1"/>
                          </a:solidFill>
                          <a:effectLst/>
                          <a:latin typeface="Segoe UI"/>
                          <a:ea typeface="Segoe UI"/>
                          <a:cs typeface="Segoe UI"/>
                          <a:sym typeface="Arial"/>
                        </a:rPr>
                        <a:t>: La barriera del 10% era ritenuta troppo elevata dalle imprese, specialmente in settori con margini bassi. </a:t>
                      </a:r>
                      <a:r>
                        <a:rPr lang="it-IT" sz="1100" b="1" i="0" u="none" strike="noStrike" cap="none" dirty="0">
                          <a:solidFill>
                            <a:schemeClr val="dk1"/>
                          </a:solidFill>
                          <a:effectLst/>
                          <a:latin typeface="Segoe UI"/>
                          <a:ea typeface="Segoe UI"/>
                          <a:cs typeface="Segoe UI"/>
                          <a:sym typeface="Arial"/>
                        </a:rPr>
                        <a:t>Facoltatività</a:t>
                      </a:r>
                      <a:r>
                        <a:rPr lang="it-IT" sz="1100" b="0" i="0" u="none" strike="noStrike" cap="none" dirty="0">
                          <a:solidFill>
                            <a:schemeClr val="dk1"/>
                          </a:solidFill>
                          <a:effectLst/>
                          <a:latin typeface="Segoe UI"/>
                          <a:ea typeface="Segoe UI"/>
                          <a:cs typeface="Segoe UI"/>
                          <a:sym typeface="Arial"/>
                        </a:rPr>
                        <a:t>: Molte amministrazioni, per paura di sbagliare o per risparmiare, evitavano di inserire le clausole nei bandi, lasciando le imprese senza tutela. </a:t>
                      </a:r>
                      <a:r>
                        <a:rPr lang="it-IT" sz="1100" b="1" i="0" u="none" strike="noStrike" cap="none" dirty="0">
                          <a:solidFill>
                            <a:schemeClr val="dk1"/>
                          </a:solidFill>
                          <a:effectLst/>
                          <a:latin typeface="Segoe UI"/>
                          <a:ea typeface="Segoe UI"/>
                          <a:cs typeface="Segoe UI"/>
                          <a:sym typeface="Arial"/>
                        </a:rPr>
                        <a:t>Shock pandemico e bellico</a:t>
                      </a:r>
                      <a:r>
                        <a:rPr lang="it-IT" sz="1100" b="0" i="0" u="none" strike="noStrike" cap="none" dirty="0">
                          <a:solidFill>
                            <a:schemeClr val="dk1"/>
                          </a:solidFill>
                          <a:effectLst/>
                          <a:latin typeface="Segoe UI"/>
                          <a:ea typeface="Segoe UI"/>
                          <a:cs typeface="Segoe UI"/>
                          <a:sym typeface="Arial"/>
                        </a:rPr>
                        <a:t>: Con l'esplosione dei costi delle materie prime (acciaio, bitume, energia) nel 2021-2022, il sistema del Codice 50 è "saltato", costringendo il Governo a intervenire con decreti d'urgenza (es. Decreto Aiuti) per salvare i cantieri.</a:t>
                      </a:r>
                      <a:endParaRPr lang="it-IT" sz="1100" dirty="0"/>
                    </a:p>
                  </a:txBody>
                  <a:tcPr marL="7126" marR="7126" marT="7126" marB="0" anchor="ctr"/>
                </a:tc>
                <a:extLst>
                  <a:ext uri="{0D108BD9-81ED-4DB2-BD59-A6C34878D82A}">
                    <a16:rowId xmlns:a16="http://schemas.microsoft.com/office/drawing/2014/main" xmlns="" val="1300600503"/>
                  </a:ext>
                </a:extLst>
              </a:tr>
              <a:tr h="269230">
                <a:tc>
                  <a:txBody>
                    <a:bodyPr/>
                    <a:lstStyle/>
                    <a:p>
                      <a:pPr algn="ctr" rtl="0" fontAlgn="ctr">
                        <a:buNone/>
                      </a:pPr>
                      <a:r>
                        <a:rPr lang="it-IT" sz="1100" b="1" i="0" u="none" strike="noStrike" cap="none" dirty="0">
                          <a:solidFill>
                            <a:srgbClr val="FF0000"/>
                          </a:solidFill>
                          <a:effectLst/>
                          <a:latin typeface="Segoe UI"/>
                          <a:cs typeface="Segoe UI"/>
                          <a:sym typeface="Arial"/>
                        </a:rPr>
                        <a:t>2021</a:t>
                      </a:r>
                    </a:p>
                  </a:txBody>
                  <a:tcPr marL="7126" marR="7126" marT="7126" marB="0" anchor="ctr"/>
                </a:tc>
                <a:tc>
                  <a:txBody>
                    <a:bodyPr/>
                    <a:lstStyle/>
                    <a:p>
                      <a:pPr algn="l" rtl="0" fontAlgn="ctr">
                        <a:buNone/>
                      </a:pPr>
                      <a:r>
                        <a:rPr lang="it-IT" sz="1100" b="1" i="0" u="none" strike="noStrike" cap="none" dirty="0">
                          <a:solidFill>
                            <a:srgbClr val="FF0000"/>
                          </a:solidFill>
                          <a:effectLst/>
                          <a:latin typeface="Segoe UI"/>
                          <a:cs typeface="Segoe UI"/>
                          <a:sym typeface="Arial"/>
                        </a:rPr>
                        <a:t>Decreto sostegni bis (DL 73/2021) e </a:t>
                      </a:r>
                      <a:r>
                        <a:rPr lang="it-IT" sz="1100" b="1" i="0" u="none" strike="noStrike" cap="none" dirty="0">
                          <a:solidFill>
                            <a:srgbClr val="FF0000"/>
                          </a:solidFill>
                          <a:effectLst/>
                          <a:highlight>
                            <a:srgbClr val="FFFF00"/>
                          </a:highlight>
                          <a:latin typeface="Segoe UI"/>
                          <a:cs typeface="Segoe UI"/>
                          <a:sym typeface="Arial"/>
                        </a:rPr>
                        <a:t>DL 6.11. 2021 n. 152</a:t>
                      </a:r>
                      <a:r>
                        <a:rPr lang="it-IT" sz="1100" b="1" i="0" u="none" strike="noStrike" cap="none" dirty="0">
                          <a:solidFill>
                            <a:srgbClr val="FF0000"/>
                          </a:solidFill>
                          <a:effectLst/>
                          <a:latin typeface="Segoe UI"/>
                          <a:cs typeface="Segoe UI"/>
                          <a:sym typeface="Arial"/>
                        </a:rPr>
                        <a:t>)</a:t>
                      </a:r>
                    </a:p>
                  </a:txBody>
                  <a:tcPr marL="7126" marR="7126" marT="7126" marB="0" anchor="ctr"/>
                </a:tc>
                <a:tc>
                  <a:txBody>
                    <a:bodyPr/>
                    <a:lstStyle/>
                    <a:p>
                      <a:pPr algn="l" rtl="0" fontAlgn="ctr">
                        <a:buNone/>
                      </a:pPr>
                      <a:r>
                        <a:rPr lang="it-IT" sz="1100" b="1" i="0" u="none" strike="noStrike" cap="none" dirty="0">
                          <a:solidFill>
                            <a:srgbClr val="FF0000"/>
                          </a:solidFill>
                          <a:effectLst/>
                          <a:latin typeface="Segoe UI"/>
                          <a:cs typeface="Segoe UI"/>
                          <a:sym typeface="Arial"/>
                        </a:rPr>
                        <a:t>Norme emergenziali</a:t>
                      </a:r>
                    </a:p>
                    <a:p>
                      <a:pPr algn="l" rtl="0" fontAlgn="ctr">
                        <a:buNone/>
                      </a:pPr>
                      <a:r>
                        <a:rPr lang="it-IT" sz="1100" b="1" i="0" u="none" strike="noStrike" cap="none" dirty="0">
                          <a:solidFill>
                            <a:srgbClr val="FF0000"/>
                          </a:solidFill>
                          <a:effectLst/>
                          <a:latin typeface="Segoe UI"/>
                          <a:cs typeface="Segoe UI"/>
                          <a:sym typeface="Arial"/>
                        </a:rPr>
                        <a:t>(SHOCK PANDEMICO)</a:t>
                      </a:r>
                    </a:p>
                    <a:p>
                      <a:pPr algn="l" rtl="0" fontAlgn="ctr">
                        <a:buNone/>
                      </a:pPr>
                      <a:r>
                        <a:rPr lang="it-IT" sz="1100" b="1" i="0" u="none" strike="noStrike" cap="none" dirty="0">
                          <a:solidFill>
                            <a:srgbClr val="FF0000"/>
                          </a:solidFill>
                          <a:effectLst/>
                          <a:latin typeface="Segoe UI"/>
                          <a:cs typeface="Segoe UI"/>
                          <a:sym typeface="Arial"/>
                        </a:rPr>
                        <a:t>Compensazioni e fondi straordinari. </a:t>
                      </a:r>
                      <a:endParaRPr lang="it-IT" sz="1100" b="1" i="0" u="none" strike="noStrike" cap="none" dirty="0">
                        <a:solidFill>
                          <a:srgbClr val="FF0000"/>
                        </a:solidFill>
                        <a:effectLst/>
                        <a:highlight>
                          <a:srgbClr val="FFFF00"/>
                        </a:highlight>
                        <a:latin typeface="Segoe UI"/>
                        <a:cs typeface="Segoe UI"/>
                        <a:sym typeface="Arial"/>
                      </a:endParaRPr>
                    </a:p>
                  </a:txBody>
                  <a:tcPr marL="7126" marR="7126" marT="7126" marB="0" anchor="ctr"/>
                </a:tc>
                <a:tc>
                  <a:txBody>
                    <a:bodyPr/>
                    <a:lstStyle/>
                    <a:p>
                      <a:r>
                        <a:rPr lang="it-IT" sz="1100" b="1" i="0" u="none" strike="noStrike" cap="none" dirty="0">
                          <a:solidFill>
                            <a:srgbClr val="FF0000"/>
                          </a:solidFill>
                          <a:effectLst/>
                          <a:latin typeface="Segoe UI"/>
                          <a:cs typeface="Segoe UI"/>
                          <a:sym typeface="Arial"/>
                        </a:rPr>
                        <a:t>La crisi dei prezzi mostra il fallimento del prezzo rigido. </a:t>
                      </a:r>
                    </a:p>
                    <a:p>
                      <a:r>
                        <a:rPr lang="it-IT" sz="1100" b="0" i="0" u="none" strike="noStrike" cap="none" dirty="0">
                          <a:solidFill>
                            <a:schemeClr val="dk1"/>
                          </a:solidFill>
                          <a:effectLst/>
                          <a:latin typeface="Segoe UI"/>
                          <a:ea typeface="Segoe UI"/>
                          <a:cs typeface="Segoe UI"/>
                          <a:sym typeface="Arial"/>
                        </a:rPr>
                        <a:t>Meccanismo eccezionale di </a:t>
                      </a:r>
                      <a:r>
                        <a:rPr lang="it-IT" sz="1100" b="1" i="0" u="none" strike="noStrike" cap="none" dirty="0">
                          <a:solidFill>
                            <a:schemeClr val="dk1"/>
                          </a:solidFill>
                          <a:effectLst/>
                          <a:latin typeface="Segoe UI"/>
                          <a:ea typeface="Segoe UI"/>
                          <a:cs typeface="Segoe UI"/>
                          <a:sym typeface="Arial"/>
                        </a:rPr>
                        <a:t>compensazione</a:t>
                      </a:r>
                      <a:r>
                        <a:rPr lang="it-IT" sz="1100" b="0" i="0" u="none" strike="noStrike" cap="none" dirty="0">
                          <a:solidFill>
                            <a:schemeClr val="dk1"/>
                          </a:solidFill>
                          <a:effectLst/>
                          <a:latin typeface="Segoe UI"/>
                          <a:ea typeface="Segoe UI"/>
                          <a:cs typeface="Segoe UI"/>
                          <a:sym typeface="Arial"/>
                        </a:rPr>
                        <a:t> per i lavori eseguiti nel </a:t>
                      </a:r>
                      <a:r>
                        <a:rPr lang="it-IT" sz="1100" b="1" i="0" u="none" strike="noStrike" cap="none" dirty="0">
                          <a:solidFill>
                            <a:schemeClr val="dk1"/>
                          </a:solidFill>
                          <a:effectLst/>
                          <a:latin typeface="Segoe UI"/>
                          <a:ea typeface="Segoe UI"/>
                          <a:cs typeface="Segoe UI"/>
                          <a:sym typeface="Arial"/>
                        </a:rPr>
                        <a:t>secondo semestre del 2021</a:t>
                      </a:r>
                      <a:r>
                        <a:rPr lang="it-IT" sz="1100" b="0" i="0" u="none" strike="noStrike" cap="none" dirty="0">
                          <a:solidFill>
                            <a:schemeClr val="dk1"/>
                          </a:solidFill>
                          <a:effectLst/>
                          <a:latin typeface="Segoe UI"/>
                          <a:ea typeface="Segoe UI"/>
                          <a:cs typeface="Segoe UI"/>
                          <a:sym typeface="Arial"/>
                        </a:rPr>
                        <a:t>:</a:t>
                      </a:r>
                    </a:p>
                    <a:p>
                      <a:r>
                        <a:rPr lang="it-IT" sz="1100" b="1" i="0" u="none" strike="noStrike" cap="none" dirty="0">
                          <a:solidFill>
                            <a:schemeClr val="dk1"/>
                          </a:solidFill>
                          <a:effectLst/>
                          <a:latin typeface="Segoe UI"/>
                          <a:ea typeface="Segoe UI"/>
                          <a:cs typeface="Segoe UI"/>
                          <a:sym typeface="Arial"/>
                        </a:rPr>
                        <a:t>Rilevazione dei prezzi</a:t>
                      </a:r>
                      <a:r>
                        <a:rPr lang="it-IT" sz="1100" b="0" i="0" u="none" strike="noStrike" cap="none" dirty="0">
                          <a:solidFill>
                            <a:schemeClr val="dk1"/>
                          </a:solidFill>
                          <a:effectLst/>
                          <a:latin typeface="Segoe UI"/>
                          <a:ea typeface="Segoe UI"/>
                          <a:cs typeface="Segoe UI"/>
                          <a:sym typeface="Arial"/>
                        </a:rPr>
                        <a:t>: Il Ministero delle Infrastrutture (MIMS) ha dovuto emettere un decreto entro il 31 marzo 2022 con la tabella delle variazioni percentuali superiori all'</a:t>
                      </a:r>
                      <a:r>
                        <a:rPr lang="it-IT" sz="1100" b="1" i="0" u="none" strike="noStrike" cap="none" dirty="0">
                          <a:solidFill>
                            <a:schemeClr val="dk1"/>
                          </a:solidFill>
                          <a:effectLst/>
                          <a:latin typeface="Segoe UI"/>
                          <a:ea typeface="Segoe UI"/>
                          <a:cs typeface="Segoe UI"/>
                          <a:sym typeface="Arial"/>
                        </a:rPr>
                        <a:t>8%</a:t>
                      </a:r>
                      <a:r>
                        <a:rPr lang="it-IT" sz="1100" b="0" i="0" u="none" strike="noStrike" cap="none" dirty="0">
                          <a:solidFill>
                            <a:schemeClr val="dk1"/>
                          </a:solidFill>
                          <a:effectLst/>
                          <a:latin typeface="Segoe UI"/>
                          <a:ea typeface="Segoe UI"/>
                          <a:cs typeface="Segoe UI"/>
                          <a:sym typeface="Arial"/>
                        </a:rPr>
                        <a:t> per i materiali più significativi.</a:t>
                      </a:r>
                    </a:p>
                    <a:p>
                      <a:r>
                        <a:rPr lang="it-IT" sz="1100" b="1" i="0" u="none" strike="noStrike" cap="none" dirty="0">
                          <a:solidFill>
                            <a:schemeClr val="dk1"/>
                          </a:solidFill>
                          <a:effectLst/>
                          <a:latin typeface="Segoe UI"/>
                          <a:ea typeface="Segoe UI"/>
                          <a:cs typeface="Segoe UI"/>
                          <a:sym typeface="Arial"/>
                        </a:rPr>
                        <a:t>Soglia di accesso</a:t>
                      </a:r>
                      <a:r>
                        <a:rPr lang="it-IT" sz="1100" b="0" i="0" u="none" strike="noStrike" cap="none" dirty="0">
                          <a:solidFill>
                            <a:schemeClr val="dk1"/>
                          </a:solidFill>
                          <a:effectLst/>
                          <a:latin typeface="Segoe UI"/>
                          <a:ea typeface="Segoe UI"/>
                          <a:cs typeface="Segoe UI"/>
                          <a:sym typeface="Arial"/>
                        </a:rPr>
                        <a:t>: La compensazione era riconosciuta solo per le variazioni superiori all'</a:t>
                      </a:r>
                      <a:r>
                        <a:rPr lang="it-IT" sz="1100" b="1" i="0" u="none" strike="noStrike" cap="none" dirty="0">
                          <a:solidFill>
                            <a:schemeClr val="dk1"/>
                          </a:solidFill>
                          <a:effectLst/>
                          <a:latin typeface="Segoe UI"/>
                          <a:ea typeface="Segoe UI"/>
                          <a:cs typeface="Segoe UI"/>
                          <a:sym typeface="Arial"/>
                        </a:rPr>
                        <a:t>8%</a:t>
                      </a:r>
                      <a:r>
                        <a:rPr lang="it-IT" sz="1100" b="0" i="0" u="none" strike="noStrike" cap="none" dirty="0">
                          <a:solidFill>
                            <a:schemeClr val="dk1"/>
                          </a:solidFill>
                          <a:effectLst/>
                          <a:latin typeface="Segoe UI"/>
                          <a:ea typeface="Segoe UI"/>
                          <a:cs typeface="Segoe UI"/>
                          <a:sym typeface="Arial"/>
                        </a:rPr>
                        <a:t> (se l'appalto era del 2021) o al </a:t>
                      </a:r>
                      <a:r>
                        <a:rPr lang="it-IT" sz="1100" b="1" i="0" u="none" strike="noStrike" cap="none" dirty="0">
                          <a:solidFill>
                            <a:schemeClr val="dk1"/>
                          </a:solidFill>
                          <a:effectLst/>
                          <a:latin typeface="Segoe UI"/>
                          <a:ea typeface="Segoe UI"/>
                          <a:cs typeface="Segoe UI"/>
                          <a:sym typeface="Arial"/>
                        </a:rPr>
                        <a:t>10%</a:t>
                      </a:r>
                      <a:r>
                        <a:rPr lang="it-IT" sz="1100" b="0" i="0" u="none" strike="noStrike" cap="none" dirty="0">
                          <a:solidFill>
                            <a:schemeClr val="dk1"/>
                          </a:solidFill>
                          <a:effectLst/>
                          <a:latin typeface="Segoe UI"/>
                          <a:ea typeface="Segoe UI"/>
                          <a:cs typeface="Segoe UI"/>
                          <a:sym typeface="Arial"/>
                        </a:rPr>
                        <a:t> (se di anni precedenti).</a:t>
                      </a:r>
                    </a:p>
                    <a:p>
                      <a:r>
                        <a:rPr lang="it-IT" sz="1100" b="1" i="0" u="none" strike="noStrike" cap="none" dirty="0">
                          <a:solidFill>
                            <a:schemeClr val="dk1"/>
                          </a:solidFill>
                          <a:effectLst/>
                          <a:latin typeface="Segoe UI"/>
                          <a:ea typeface="Segoe UI"/>
                          <a:cs typeface="Segoe UI"/>
                          <a:sym typeface="Arial"/>
                        </a:rPr>
                        <a:t>Calcolo del rimborso</a:t>
                      </a:r>
                      <a:r>
                        <a:rPr lang="it-IT" sz="1100" b="0" i="0" u="none" strike="noStrike" cap="none" dirty="0">
                          <a:solidFill>
                            <a:schemeClr val="dk1"/>
                          </a:solidFill>
                          <a:effectLst/>
                          <a:latin typeface="Segoe UI"/>
                          <a:ea typeface="Segoe UI"/>
                          <a:cs typeface="Segoe UI"/>
                          <a:sym typeface="Arial"/>
                        </a:rPr>
                        <a:t>: Veniva pagata all'impresa l'intera differenza eccedente la soglia (8% o 10%), senza l'abbattimento al 75% o 80% previsto dalle leggi ordinarie.</a:t>
                      </a:r>
                    </a:p>
                    <a:p>
                      <a:r>
                        <a:rPr lang="it-IT" sz="1100" b="1" i="0" u="none" strike="noStrike" cap="none" dirty="0">
                          <a:solidFill>
                            <a:schemeClr val="dk1"/>
                          </a:solidFill>
                          <a:effectLst/>
                          <a:latin typeface="Segoe UI"/>
                          <a:ea typeface="Segoe UI"/>
                          <a:cs typeface="Segoe UI"/>
                          <a:sym typeface="Arial"/>
                        </a:rPr>
                        <a:t>Istanza obbligatoria</a:t>
                      </a:r>
                      <a:r>
                        <a:rPr lang="it-IT" sz="1100" b="0" i="0" u="none" strike="noStrike" cap="none" dirty="0">
                          <a:solidFill>
                            <a:schemeClr val="dk1"/>
                          </a:solidFill>
                          <a:effectLst/>
                          <a:latin typeface="Segoe UI"/>
                          <a:ea typeface="Segoe UI"/>
                          <a:cs typeface="Segoe UI"/>
                          <a:sym typeface="Arial"/>
                        </a:rPr>
                        <a:t>: L'impresa doveva presentare una richiesta formale alla stazione appaltante entro </a:t>
                      </a:r>
                      <a:r>
                        <a:rPr lang="it-IT" sz="1100" b="1" i="0" u="none" strike="noStrike" cap="none" dirty="0">
                          <a:solidFill>
                            <a:schemeClr val="dk1"/>
                          </a:solidFill>
                          <a:effectLst/>
                          <a:latin typeface="Segoe UI"/>
                          <a:ea typeface="Segoe UI"/>
                          <a:cs typeface="Segoe UI"/>
                          <a:sym typeface="Arial"/>
                        </a:rPr>
                        <a:t>15 giorni</a:t>
                      </a:r>
                      <a:r>
                        <a:rPr lang="it-IT" sz="1100" b="0" i="0" u="none" strike="noStrike" cap="none" dirty="0">
                          <a:solidFill>
                            <a:schemeClr val="dk1"/>
                          </a:solidFill>
                          <a:effectLst/>
                          <a:latin typeface="Segoe UI"/>
                          <a:ea typeface="Segoe UI"/>
                          <a:cs typeface="Segoe UI"/>
                          <a:sym typeface="Arial"/>
                        </a:rPr>
                        <a:t> dalla pubblicazione del decreto ministeriale in Gazzetta Ufficiale.</a:t>
                      </a:r>
                    </a:p>
                    <a:p>
                      <a:r>
                        <a:rPr lang="it-IT" sz="1100" b="0" i="0" u="none" strike="noStrike" cap="none" dirty="0">
                          <a:solidFill>
                            <a:schemeClr val="dk1"/>
                          </a:solidFill>
                          <a:effectLst/>
                          <a:latin typeface="Segoe UI"/>
                          <a:ea typeface="Segoe UI"/>
                          <a:cs typeface="Segoe UI"/>
                          <a:sym typeface="Arial"/>
                        </a:rPr>
                        <a:t>Per permettere alle stazioni appaltanti di pagare questi aumenti senza bloccare i bilanci, la norma ha previsto:</a:t>
                      </a:r>
                    </a:p>
                    <a:p>
                      <a:r>
                        <a:rPr lang="it-IT" sz="1100" b="1" i="0" u="none" strike="noStrike" cap="none" dirty="0">
                          <a:solidFill>
                            <a:schemeClr val="dk1"/>
                          </a:solidFill>
                          <a:effectLst/>
                          <a:latin typeface="Segoe UI"/>
                          <a:ea typeface="Segoe UI"/>
                          <a:cs typeface="Segoe UI"/>
                          <a:sym typeface="Arial"/>
                        </a:rPr>
                        <a:t>Priorità di spesa</a:t>
                      </a:r>
                      <a:r>
                        <a:rPr lang="it-IT" sz="1100" b="0" i="0" u="none" strike="noStrike" cap="none" dirty="0">
                          <a:solidFill>
                            <a:schemeClr val="dk1"/>
                          </a:solidFill>
                          <a:effectLst/>
                          <a:latin typeface="Segoe UI"/>
                          <a:ea typeface="Segoe UI"/>
                          <a:cs typeface="Segoe UI"/>
                          <a:sym typeface="Arial"/>
                        </a:rPr>
                        <a:t>: Le amministrazioni dovevano usare prima i propri risparmi (accantonamenti per imprevisti, ribassi d'asta).</a:t>
                      </a:r>
                    </a:p>
                    <a:p>
                      <a:r>
                        <a:rPr lang="it-IT" sz="1100" b="1" i="0" u="none" strike="noStrike" cap="none" dirty="0">
                          <a:solidFill>
                            <a:schemeClr val="dk1"/>
                          </a:solidFill>
                          <a:effectLst/>
                          <a:latin typeface="Segoe UI"/>
                          <a:ea typeface="Segoe UI"/>
                          <a:cs typeface="Segoe UI"/>
                          <a:sym typeface="Arial"/>
                        </a:rPr>
                        <a:t>Fondo salva-opere</a:t>
                      </a:r>
                      <a:r>
                        <a:rPr lang="it-IT" sz="1100" b="0" i="0" u="none" strike="noStrike" cap="none" dirty="0">
                          <a:solidFill>
                            <a:schemeClr val="dk1"/>
                          </a:solidFill>
                          <a:effectLst/>
                          <a:latin typeface="Segoe UI"/>
                          <a:ea typeface="Segoe UI"/>
                          <a:cs typeface="Segoe UI"/>
                          <a:sym typeface="Arial"/>
                        </a:rPr>
                        <a:t>: In caso di mancanza di fondi propri, potevano accedere a un fondo nazionale istituito presso il Ministero (inizialmente dotato di 100 milioni di euro).</a:t>
                      </a:r>
                      <a:endParaRPr lang="it-IT" sz="1400" b="0" i="0" u="none" strike="noStrike" cap="none" dirty="0">
                        <a:solidFill>
                          <a:schemeClr val="dk1"/>
                        </a:solidFill>
                        <a:effectLst/>
                        <a:latin typeface="Segoe UI"/>
                        <a:ea typeface="Segoe UI"/>
                        <a:cs typeface="Segoe UI"/>
                        <a:sym typeface="Arial"/>
                      </a:endParaRPr>
                    </a:p>
                  </a:txBody>
                  <a:tcPr marL="7126" marR="7126" marT="7126" marB="0" anchor="ctr"/>
                </a:tc>
                <a:extLst>
                  <a:ext uri="{0D108BD9-81ED-4DB2-BD59-A6C34878D82A}">
                    <a16:rowId xmlns:a16="http://schemas.microsoft.com/office/drawing/2014/main" xmlns="" val="2039197160"/>
                  </a:ext>
                </a:extLst>
              </a:tr>
            </a:tbl>
          </a:graphicData>
        </a:graphic>
      </p:graphicFrame>
    </p:spTree>
    <p:extLst>
      <p:ext uri="{BB962C8B-B14F-4D97-AF65-F5344CB8AC3E}">
        <p14:creationId xmlns:p14="http://schemas.microsoft.com/office/powerpoint/2010/main" xmlns="" val="68572753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7">
          <a:extLst>
            <a:ext uri="{FF2B5EF4-FFF2-40B4-BE49-F238E27FC236}">
              <a16:creationId xmlns:a16="http://schemas.microsoft.com/office/drawing/2014/main" xmlns="" id="{D05B56CD-DFDA-F736-B802-170AD30C28DC}"/>
            </a:ext>
          </a:extLst>
        </p:cNvPr>
        <p:cNvGrpSpPr/>
        <p:nvPr/>
      </p:nvGrpSpPr>
      <p:grpSpPr>
        <a:xfrm>
          <a:off x="0" y="0"/>
          <a:ext cx="0" cy="0"/>
          <a:chOff x="0" y="0"/>
          <a:chExt cx="0" cy="0"/>
        </a:xfrm>
      </p:grpSpPr>
      <p:sp>
        <p:nvSpPr>
          <p:cNvPr id="128" name="Google Shape;128;p3">
            <a:extLst>
              <a:ext uri="{FF2B5EF4-FFF2-40B4-BE49-F238E27FC236}">
                <a16:creationId xmlns:a16="http://schemas.microsoft.com/office/drawing/2014/main" xmlns="" id="{A1FDBC76-A2AA-2D03-F7FD-7F5AD62DED42}"/>
              </a:ext>
            </a:extLst>
          </p:cNvPr>
          <p:cNvSpPr txBox="1">
            <a:spLocks noGrp="1"/>
          </p:cNvSpPr>
          <p:nvPr>
            <p:ph type="title"/>
          </p:nvPr>
        </p:nvSpPr>
        <p:spPr>
          <a:xfrm>
            <a:off x="518708" y="-186825"/>
            <a:ext cx="11576309" cy="1208868"/>
          </a:xfrm>
          <a:prstGeom prst="rect">
            <a:avLst/>
          </a:prstGeom>
          <a:noFill/>
          <a:ln>
            <a:noFill/>
          </a:ln>
        </p:spPr>
        <p:txBody>
          <a:bodyPr spcFirstLastPara="1" wrap="square" lIns="91425" tIns="45700" rIns="91425" bIns="45700" anchor="b" anchorCtr="0">
            <a:normAutofit/>
          </a:bodyPr>
          <a:lstStyle/>
          <a:p>
            <a:pPr lvl="0">
              <a:buClr>
                <a:srgbClr val="FFFFFF"/>
              </a:buClr>
              <a:buSzPts val="3200"/>
            </a:pPr>
            <a:r>
              <a:rPr lang="it-IT" sz="3200" b="1" dirty="0">
                <a:solidFill>
                  <a:srgbClr val="FFFFFF"/>
                </a:solidFill>
                <a:latin typeface="Arial"/>
                <a:cs typeface="Arial"/>
                <a:sym typeface="Arial"/>
              </a:rPr>
              <a:t>EVOLUZIONE DELL’ISTITUTO DELLA REVISIONE PREZZI</a:t>
            </a:r>
            <a:endParaRPr sz="2700" dirty="0"/>
          </a:p>
        </p:txBody>
      </p:sp>
      <p:sp>
        <p:nvSpPr>
          <p:cNvPr id="2" name="Segnaposto numero diapositiva 1">
            <a:extLst>
              <a:ext uri="{FF2B5EF4-FFF2-40B4-BE49-F238E27FC236}">
                <a16:creationId xmlns:a16="http://schemas.microsoft.com/office/drawing/2014/main" xmlns="" id="{18967EBF-24AE-E25A-BB42-33CDD3E8B04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6</a:t>
            </a:fld>
            <a:endParaRPr lang="it-IT"/>
          </a:p>
        </p:txBody>
      </p:sp>
      <p:graphicFrame>
        <p:nvGraphicFramePr>
          <p:cNvPr id="5" name="Tabella 4">
            <a:extLst>
              <a:ext uri="{FF2B5EF4-FFF2-40B4-BE49-F238E27FC236}">
                <a16:creationId xmlns:a16="http://schemas.microsoft.com/office/drawing/2014/main" xmlns="" id="{110E3956-0ACC-F433-A4E3-B86D0927E248}"/>
              </a:ext>
            </a:extLst>
          </p:cNvPr>
          <p:cNvGraphicFramePr>
            <a:graphicFrameLocks noGrp="1"/>
          </p:cNvGraphicFramePr>
          <p:nvPr>
            <p:extLst>
              <p:ext uri="{D42A27DB-BD31-4B8C-83A1-F6EECF244321}">
                <p14:modId xmlns:p14="http://schemas.microsoft.com/office/powerpoint/2010/main" xmlns="" val="4012410788"/>
              </p:ext>
            </p:extLst>
          </p:nvPr>
        </p:nvGraphicFramePr>
        <p:xfrm>
          <a:off x="103909" y="1389540"/>
          <a:ext cx="11991109" cy="5067735"/>
        </p:xfrm>
        <a:graphic>
          <a:graphicData uri="http://schemas.openxmlformats.org/drawingml/2006/table">
            <a:tbl>
              <a:tblPr firstRow="1" bandRow="1">
                <a:tableStyleId>{813DA1A4-A271-4764-B10B-1AA6A78C696E}</a:tableStyleId>
              </a:tblPr>
              <a:tblGrid>
                <a:gridCol w="789709">
                  <a:extLst>
                    <a:ext uri="{9D8B030D-6E8A-4147-A177-3AD203B41FA5}">
                      <a16:colId xmlns:a16="http://schemas.microsoft.com/office/drawing/2014/main" xmlns="" val="2260825948"/>
                    </a:ext>
                  </a:extLst>
                </a:gridCol>
                <a:gridCol w="1589809">
                  <a:extLst>
                    <a:ext uri="{9D8B030D-6E8A-4147-A177-3AD203B41FA5}">
                      <a16:colId xmlns:a16="http://schemas.microsoft.com/office/drawing/2014/main" xmlns="" val="3241281399"/>
                    </a:ext>
                  </a:extLst>
                </a:gridCol>
                <a:gridCol w="2015837">
                  <a:extLst>
                    <a:ext uri="{9D8B030D-6E8A-4147-A177-3AD203B41FA5}">
                      <a16:colId xmlns:a16="http://schemas.microsoft.com/office/drawing/2014/main" xmlns="" val="1877055031"/>
                    </a:ext>
                  </a:extLst>
                </a:gridCol>
                <a:gridCol w="7595754">
                  <a:extLst>
                    <a:ext uri="{9D8B030D-6E8A-4147-A177-3AD203B41FA5}">
                      <a16:colId xmlns:a16="http://schemas.microsoft.com/office/drawing/2014/main" xmlns="" val="1285765437"/>
                    </a:ext>
                  </a:extLst>
                </a:gridCol>
              </a:tblGrid>
              <a:tr h="284351">
                <a:tc>
                  <a:txBody>
                    <a:bodyPr/>
                    <a:lstStyle/>
                    <a:p>
                      <a:pPr algn="ctr" rtl="0" fontAlgn="ctr">
                        <a:buNone/>
                      </a:pPr>
                      <a:r>
                        <a:rPr lang="it-IT" sz="1200" b="1" u="none" strike="noStrike" dirty="0">
                          <a:effectLst/>
                        </a:rPr>
                        <a:t>Periodo</a:t>
                      </a:r>
                      <a:endParaRPr lang="it-IT" sz="1200" b="1" i="0" u="none" strike="noStrike" dirty="0">
                        <a:solidFill>
                          <a:srgbClr val="000000"/>
                        </a:solidFill>
                        <a:effectLst/>
                        <a:latin typeface="Arial" panose="020B0604020202020204" pitchFamily="34" charset="0"/>
                      </a:endParaRPr>
                    </a:p>
                  </a:txBody>
                  <a:tcPr marL="7126" marR="7126" marT="7126" marB="0" anchor="ctr"/>
                </a:tc>
                <a:tc>
                  <a:txBody>
                    <a:bodyPr/>
                    <a:lstStyle/>
                    <a:p>
                      <a:pPr algn="ctr" rtl="0" fontAlgn="ctr">
                        <a:buNone/>
                      </a:pPr>
                      <a:r>
                        <a:rPr lang="it-IT" sz="1200" b="1" i="0" u="none" strike="noStrike" cap="none" dirty="0">
                          <a:solidFill>
                            <a:schemeClr val="lt1"/>
                          </a:solidFill>
                          <a:effectLst/>
                          <a:latin typeface="Segoe UI"/>
                          <a:cs typeface="Segoe UI"/>
                          <a:sym typeface="Arial"/>
                        </a:rPr>
                        <a:t>Norma</a:t>
                      </a:r>
                    </a:p>
                  </a:txBody>
                  <a:tcPr marL="7126" marR="7126" marT="7126" marB="0" anchor="ctr"/>
                </a:tc>
                <a:tc>
                  <a:txBody>
                    <a:bodyPr/>
                    <a:lstStyle/>
                    <a:p>
                      <a:pPr algn="ctr" rtl="0" fontAlgn="ctr">
                        <a:buNone/>
                      </a:pPr>
                      <a:r>
                        <a:rPr lang="it-IT" sz="1200" b="1" u="none" strike="noStrike" dirty="0">
                          <a:effectLst/>
                        </a:rPr>
                        <a:t>Regola dominante</a:t>
                      </a:r>
                      <a:endParaRPr lang="it-IT" sz="1200" b="1" i="0" u="none" strike="noStrike" dirty="0">
                        <a:solidFill>
                          <a:srgbClr val="000000"/>
                        </a:solidFill>
                        <a:effectLst/>
                        <a:latin typeface="Arial" panose="020B0604020202020204" pitchFamily="34" charset="0"/>
                      </a:endParaRPr>
                    </a:p>
                  </a:txBody>
                  <a:tcPr marL="7126" marR="7126" marT="7126" marB="0" anchor="ctr"/>
                </a:tc>
                <a:tc>
                  <a:txBody>
                    <a:bodyPr/>
                    <a:lstStyle/>
                    <a:p>
                      <a:pPr algn="ctr" rtl="0" fontAlgn="ctr">
                        <a:buNone/>
                      </a:pPr>
                      <a:r>
                        <a:rPr lang="it-IT" sz="1200" b="1" u="none" strike="noStrike" dirty="0">
                          <a:effectLst/>
                        </a:rPr>
                        <a:t>Note</a:t>
                      </a:r>
                      <a:endParaRPr lang="it-IT" sz="1200" b="1" i="0" u="none" strike="noStrike" dirty="0">
                        <a:solidFill>
                          <a:srgbClr val="000000"/>
                        </a:solidFill>
                        <a:effectLst/>
                        <a:latin typeface="Arial" panose="020B0604020202020204" pitchFamily="34" charset="0"/>
                      </a:endParaRPr>
                    </a:p>
                  </a:txBody>
                  <a:tcPr marL="7126" marR="7126" marT="7126" marB="0" anchor="ctr"/>
                </a:tc>
                <a:extLst>
                  <a:ext uri="{0D108BD9-81ED-4DB2-BD59-A6C34878D82A}">
                    <a16:rowId xmlns:a16="http://schemas.microsoft.com/office/drawing/2014/main" xmlns="" val="2138325423"/>
                  </a:ext>
                </a:extLst>
              </a:tr>
              <a:tr h="309291">
                <a:tc>
                  <a:txBody>
                    <a:bodyPr/>
                    <a:lstStyle/>
                    <a:p>
                      <a:pPr algn="ctr" rtl="0" fontAlgn="ctr">
                        <a:buNone/>
                      </a:pPr>
                      <a:r>
                        <a:rPr lang="it-IT" sz="1200" b="1" i="0" u="none" strike="noStrike" cap="none" dirty="0">
                          <a:solidFill>
                            <a:srgbClr val="FF0000"/>
                          </a:solidFill>
                          <a:effectLst/>
                          <a:latin typeface="Segoe UI"/>
                          <a:cs typeface="Segoe UI"/>
                          <a:sym typeface="Arial"/>
                        </a:rPr>
                        <a:t>2022</a:t>
                      </a:r>
                    </a:p>
                  </a:txBody>
                  <a:tcPr marL="7126" marR="7126" marT="7126" marB="0" anchor="ctr"/>
                </a:tc>
                <a:tc>
                  <a:txBody>
                    <a:bodyPr/>
                    <a:lstStyle/>
                    <a:p>
                      <a:pPr marR="0" algn="l" rtl="0" fontAlgn="ctr">
                        <a:lnSpc>
                          <a:spcPct val="100000"/>
                        </a:lnSpc>
                        <a:spcBef>
                          <a:spcPts val="0"/>
                        </a:spcBef>
                        <a:spcAft>
                          <a:spcPts val="0"/>
                        </a:spcAft>
                        <a:buClr>
                          <a:srgbClr val="000000"/>
                        </a:buClr>
                        <a:buFont typeface="Arial"/>
                        <a:buNone/>
                      </a:pPr>
                      <a:r>
                        <a:rPr lang="it-IT" sz="1200" b="1" i="0" u="none" strike="noStrike" cap="none" dirty="0">
                          <a:solidFill>
                            <a:srgbClr val="FF0000"/>
                          </a:solidFill>
                          <a:effectLst/>
                          <a:latin typeface="Segoe UI"/>
                          <a:cs typeface="Segoe UI"/>
                          <a:sym typeface="Arial"/>
                          <a:hlinkClick r:id="rId3">
                            <a:extLst>
                              <a:ext uri="{A12FA001-AC4F-418D-AE19-62706E023703}">
                                <ahyp:hlinkClr xmlns:ahyp="http://schemas.microsoft.com/office/drawing/2018/hyperlinkcolor" xmlns="" val="tx"/>
                              </a:ext>
                            </a:extLst>
                          </a:hlinkClick>
                        </a:rPr>
                        <a:t>Decreto-Legge 50/2022 (DECRETO AIUTI) – art. 26</a:t>
                      </a:r>
                      <a:endParaRPr lang="it-IT" sz="1200" b="1" i="0" u="none" strike="noStrike" cap="none" dirty="0">
                        <a:solidFill>
                          <a:srgbClr val="FF0000"/>
                        </a:solidFill>
                        <a:effectLst/>
                        <a:latin typeface="Segoe UI"/>
                        <a:cs typeface="Segoe UI"/>
                        <a:sym typeface="Arial"/>
                      </a:endParaRPr>
                    </a:p>
                  </a:txBody>
                  <a:tcPr marL="7126" marR="7126" marT="7126" marB="0" anchor="ctr"/>
                </a:tc>
                <a:tc>
                  <a:txBody>
                    <a:bodyPr/>
                    <a:lstStyle/>
                    <a:p>
                      <a:pPr algn="l" rtl="0" fontAlgn="ctr">
                        <a:buNone/>
                      </a:pPr>
                      <a:r>
                        <a:rPr lang="it-IT" sz="1200" b="1" i="0" u="none" strike="noStrike" cap="none" dirty="0">
                          <a:solidFill>
                            <a:srgbClr val="FF0000"/>
                          </a:solidFill>
                          <a:effectLst/>
                          <a:latin typeface="Segoe UI"/>
                          <a:cs typeface="Segoe UI"/>
                          <a:sym typeface="Arial"/>
                        </a:rPr>
                        <a:t>Revisione straordinaria. Norme emergenziali</a:t>
                      </a:r>
                    </a:p>
                    <a:p>
                      <a:pPr algn="l" rtl="0" fontAlgn="ctr">
                        <a:buNone/>
                      </a:pPr>
                      <a:r>
                        <a:rPr lang="it-IT" sz="1200" b="1" i="0" u="none" strike="noStrike" cap="none" dirty="0">
                          <a:solidFill>
                            <a:srgbClr val="FF0000"/>
                          </a:solidFill>
                          <a:effectLst/>
                          <a:latin typeface="Segoe UI"/>
                          <a:cs typeface="Segoe UI"/>
                          <a:sym typeface="Arial"/>
                        </a:rPr>
                        <a:t>(SHOCK GUERRA UCRAINA)</a:t>
                      </a:r>
                    </a:p>
                    <a:p>
                      <a:pPr algn="l" rtl="0" fontAlgn="ctr">
                        <a:buNone/>
                      </a:pPr>
                      <a:r>
                        <a:rPr lang="it-IT" sz="1200" b="1" i="0" u="none" strike="noStrike" cap="none" dirty="0">
                          <a:solidFill>
                            <a:srgbClr val="FF0000"/>
                          </a:solidFill>
                          <a:effectLst/>
                          <a:latin typeface="Segoe UI"/>
                          <a:cs typeface="Segoe UI"/>
                          <a:sym typeface="Arial"/>
                        </a:rPr>
                        <a:t>Compensazioni e fondi straordinari. </a:t>
                      </a:r>
                      <a:endParaRPr lang="it-IT" sz="1200" b="1" i="0" u="none" strike="noStrike" cap="none" dirty="0">
                        <a:solidFill>
                          <a:srgbClr val="FF0000"/>
                        </a:solidFill>
                        <a:effectLst/>
                        <a:highlight>
                          <a:srgbClr val="FFFF00"/>
                        </a:highlight>
                        <a:latin typeface="Segoe UI"/>
                        <a:cs typeface="Segoe UI"/>
                        <a:sym typeface="Arial"/>
                      </a:endParaRPr>
                    </a:p>
                    <a:p>
                      <a:pPr algn="l" rtl="0" fontAlgn="ctr">
                        <a:buNone/>
                      </a:pPr>
                      <a:endParaRPr lang="it-IT" sz="1200" b="1" i="0" u="none" strike="noStrike" cap="none" dirty="0">
                        <a:solidFill>
                          <a:srgbClr val="FF0000"/>
                        </a:solidFill>
                        <a:effectLst/>
                        <a:latin typeface="Segoe UI"/>
                        <a:cs typeface="Segoe UI"/>
                        <a:sym typeface="Arial"/>
                      </a:endParaRPr>
                    </a:p>
                  </a:txBody>
                  <a:tcPr marL="7126" marR="7126" marT="7126" marB="0" anchor="ctr"/>
                </a:tc>
                <a:tc>
                  <a:txBody>
                    <a:bodyPr/>
                    <a:lstStyle/>
                    <a:p>
                      <a:pPr algn="l" rtl="0" fontAlgn="ctr">
                        <a:buNone/>
                      </a:pPr>
                      <a:r>
                        <a:rPr lang="it-IT" sz="1200" b="1" i="0" u="none" strike="noStrike" cap="none" dirty="0">
                          <a:solidFill>
                            <a:srgbClr val="FF0000"/>
                          </a:solidFill>
                          <a:effectLst/>
                          <a:latin typeface="Segoe UI"/>
                          <a:cs typeface="Segoe UI"/>
                          <a:sym typeface="Arial"/>
                        </a:rPr>
                        <a:t>Svolta emergenziale. </a:t>
                      </a:r>
                      <a:r>
                        <a:rPr lang="it-IT" sz="1200" b="0" i="0" u="none" strike="noStrike" cap="none" dirty="0">
                          <a:solidFill>
                            <a:schemeClr val="dk1"/>
                          </a:solidFill>
                          <a:latin typeface="Segoe UI"/>
                          <a:cs typeface="Segoe UI"/>
                          <a:sym typeface="Arial"/>
                        </a:rPr>
                        <a:t>E’ stato emanato </a:t>
                      </a:r>
                      <a:r>
                        <a:rPr lang="it-IT" sz="1200" dirty="0"/>
                        <a:t>per rispondere alla crisi economica e geopolitica causata dal conflitto in Ucraina, che ha provocato un’impennata senza precedenti dei costi energetici e dei materiali. In tema di appalti, il decreto (Art. 26) rappresenta la risposta più forte dello Stato per evitare il blocco totale dei cantieri pubblici in Italia. </a:t>
                      </a:r>
                    </a:p>
                    <a:p>
                      <a:pPr algn="l" rtl="0" fontAlgn="ctr">
                        <a:buNone/>
                      </a:pPr>
                      <a:r>
                        <a:rPr lang="it-IT" sz="1200" b="1" i="0" u="none" strike="noStrike" cap="none" dirty="0">
                          <a:solidFill>
                            <a:srgbClr val="FF0000"/>
                          </a:solidFill>
                          <a:effectLst/>
                          <a:latin typeface="Segoe UI"/>
                          <a:cs typeface="Segoe UI"/>
                          <a:sym typeface="Arial"/>
                        </a:rPr>
                        <a:t>E’ STATO FONDAMENTALE PERCHE’:</a:t>
                      </a:r>
                    </a:p>
                    <a:p>
                      <a:pPr algn="just" rtl="0" fontAlgn="ctr">
                        <a:buNone/>
                      </a:pPr>
                      <a:r>
                        <a:rPr lang="it-IT" sz="1200" b="1" i="0" u="none" strike="noStrike" cap="none" dirty="0">
                          <a:solidFill>
                            <a:schemeClr val="dk1"/>
                          </a:solidFill>
                          <a:effectLst/>
                          <a:latin typeface="Segoe UI"/>
                          <a:ea typeface="Segoe UI"/>
                          <a:cs typeface="Segoe UI"/>
                          <a:sym typeface="Arial"/>
                        </a:rPr>
                        <a:t>Emergenza Prezzi</a:t>
                      </a:r>
                      <a:r>
                        <a:rPr lang="it-IT" sz="1200" b="0" i="0" u="none" strike="noStrike" cap="none" dirty="0">
                          <a:solidFill>
                            <a:schemeClr val="dk1"/>
                          </a:solidFill>
                          <a:effectLst/>
                          <a:latin typeface="Segoe UI"/>
                          <a:ea typeface="Segoe UI"/>
                          <a:cs typeface="Segoe UI"/>
                          <a:sym typeface="Arial"/>
                        </a:rPr>
                        <a:t>: I meccanismi precedenti (come quelli di fine 2021) non erano più sufficienti a coprire rincari che in alcuni casi superavano il 100%.</a:t>
                      </a:r>
                    </a:p>
                    <a:p>
                      <a:pPr algn="just" rtl="0" fontAlgn="ctr">
                        <a:buNone/>
                      </a:pPr>
                      <a:r>
                        <a:rPr lang="it-IT" sz="1200" b="1" i="0" u="none" strike="noStrike" cap="none" dirty="0">
                          <a:solidFill>
                            <a:schemeClr val="dk1"/>
                          </a:solidFill>
                          <a:effectLst/>
                          <a:latin typeface="Segoe UI"/>
                          <a:ea typeface="Segoe UI"/>
                          <a:cs typeface="Segoe UI"/>
                          <a:sym typeface="Arial"/>
                        </a:rPr>
                        <a:t>Aggiornamento Prezzari</a:t>
                      </a:r>
                      <a:r>
                        <a:rPr lang="it-IT" sz="1200" b="0" i="0" u="none" strike="noStrike" cap="none" dirty="0">
                          <a:solidFill>
                            <a:schemeClr val="dk1"/>
                          </a:solidFill>
                          <a:effectLst/>
                          <a:latin typeface="Segoe UI"/>
                          <a:ea typeface="Segoe UI"/>
                          <a:cs typeface="Segoe UI"/>
                          <a:sym typeface="Arial"/>
                        </a:rPr>
                        <a:t>: Ha obbligato le Regioni ad aggiornare i prezzari entro luglio 2022 per riflettere i costi reali di mercato. OBBLIGO PROROGATO CON LEGGI DI BILANCIO 2023 – 2024 – 2025 E STABILIZZATO FINO A FINE LAVORI CON LEGGE DI BILANCIO 2026.</a:t>
                      </a:r>
                    </a:p>
                    <a:p>
                      <a:pPr algn="just" rtl="0" fontAlgn="ctr">
                        <a:buNone/>
                      </a:pPr>
                      <a:r>
                        <a:rPr lang="it-IT" sz="1200" b="1" i="0" u="none" strike="noStrike" cap="none" dirty="0">
                          <a:solidFill>
                            <a:schemeClr val="dk1"/>
                          </a:solidFill>
                          <a:effectLst/>
                          <a:latin typeface="Segoe UI"/>
                          <a:ea typeface="Segoe UI"/>
                          <a:cs typeface="Segoe UI"/>
                          <a:sym typeface="Arial"/>
                        </a:rPr>
                        <a:t>Deroga ai Contratti</a:t>
                      </a:r>
                      <a:r>
                        <a:rPr lang="it-IT" sz="1200" b="0" i="0" u="none" strike="noStrike" cap="none" dirty="0">
                          <a:solidFill>
                            <a:schemeClr val="dk1"/>
                          </a:solidFill>
                          <a:effectLst/>
                          <a:latin typeface="Segoe UI"/>
                          <a:ea typeface="Segoe UI"/>
                          <a:cs typeface="Segoe UI"/>
                          <a:sym typeface="Arial"/>
                        </a:rPr>
                        <a:t>: Ha permesso di applicare i nuovi prezzi anche in deroga alle clausole già firmate, proteggendo le imprese dal fallimento.</a:t>
                      </a:r>
                    </a:p>
                    <a:p>
                      <a:pPr algn="just" rtl="0" fontAlgn="ctr">
                        <a:buNone/>
                      </a:pPr>
                      <a:r>
                        <a:rPr lang="it-IT" sz="1200" b="1" i="0" u="none" strike="noStrike" cap="none" dirty="0">
                          <a:solidFill>
                            <a:schemeClr val="dk1"/>
                          </a:solidFill>
                          <a:effectLst/>
                          <a:latin typeface="Segoe UI"/>
                          <a:ea typeface="Segoe UI"/>
                          <a:cs typeface="Segoe UI"/>
                          <a:sym typeface="Arial"/>
                        </a:rPr>
                        <a:t>Tutela PNRR</a:t>
                      </a:r>
                      <a:r>
                        <a:rPr lang="it-IT" sz="1200" b="0" i="0" u="none" strike="noStrike" cap="none" dirty="0">
                          <a:solidFill>
                            <a:schemeClr val="dk1"/>
                          </a:solidFill>
                          <a:effectLst/>
                          <a:latin typeface="Segoe UI"/>
                          <a:ea typeface="Segoe UI"/>
                          <a:cs typeface="Segoe UI"/>
                          <a:sym typeface="Arial"/>
                        </a:rPr>
                        <a:t>: Era necessario garantire la realizzazione delle opere legate al </a:t>
                      </a:r>
                      <a:r>
                        <a:rPr lang="it-IT" sz="1200" b="0" i="0" u="none" strike="noStrike" cap="none" dirty="0">
                          <a:solidFill>
                            <a:schemeClr val="dk1"/>
                          </a:solidFill>
                          <a:effectLst/>
                          <a:latin typeface="Segoe UI"/>
                          <a:ea typeface="Segoe UI"/>
                          <a:cs typeface="Segoe UI"/>
                          <a:sym typeface="Arial"/>
                          <a:hlinkClick r:id="rId4"/>
                        </a:rPr>
                        <a:t>Piano Nazionale di Ripresa e Resilienza (PNRR)</a:t>
                      </a:r>
                      <a:r>
                        <a:rPr lang="it-IT" sz="1200" b="0" i="0" u="none" strike="noStrike" cap="none" dirty="0">
                          <a:solidFill>
                            <a:schemeClr val="dk1"/>
                          </a:solidFill>
                          <a:effectLst/>
                          <a:latin typeface="Segoe UI"/>
                          <a:ea typeface="Segoe UI"/>
                          <a:cs typeface="Segoe UI"/>
                          <a:sym typeface="Arial"/>
                        </a:rPr>
                        <a:t>, che rischiavano di fermarsi per l'insostenibilità dei costi.</a:t>
                      </a:r>
                    </a:p>
                    <a:p>
                      <a:pPr algn="just" rtl="0" fontAlgn="ctr">
                        <a:buNone/>
                      </a:pPr>
                      <a:r>
                        <a:rPr lang="it-IT" sz="1200" b="1" i="0" u="none" strike="noStrike" cap="none" dirty="0">
                          <a:solidFill>
                            <a:schemeClr val="dk1"/>
                          </a:solidFill>
                          <a:effectLst/>
                          <a:latin typeface="Segoe UI"/>
                          <a:ea typeface="Segoe UI"/>
                          <a:cs typeface="Segoe UI"/>
                          <a:sym typeface="Arial"/>
                        </a:rPr>
                        <a:t>Anticipo dei pagamenti</a:t>
                      </a:r>
                      <a:r>
                        <a:rPr lang="it-IT" sz="1200" b="0" i="0" u="none" strike="noStrike" cap="none" dirty="0">
                          <a:solidFill>
                            <a:schemeClr val="dk1"/>
                          </a:solidFill>
                          <a:effectLst/>
                          <a:latin typeface="Segoe UI"/>
                          <a:ea typeface="Segoe UI"/>
                          <a:cs typeface="Segoe UI"/>
                          <a:sym typeface="Arial"/>
                        </a:rPr>
                        <a:t>: Ha introdotto </a:t>
                      </a:r>
                      <a:r>
                        <a:rPr lang="it-IT" sz="1200" b="1" i="0" u="none" strike="noStrike" cap="none" dirty="0">
                          <a:solidFill>
                            <a:schemeClr val="dk1"/>
                          </a:solidFill>
                          <a:effectLst/>
                          <a:latin typeface="Segoe UI"/>
                          <a:ea typeface="Segoe UI"/>
                          <a:cs typeface="Segoe UI"/>
                          <a:sym typeface="Arial"/>
                        </a:rPr>
                        <a:t>certificati di pagamento straordinari </a:t>
                      </a:r>
                      <a:r>
                        <a:rPr lang="it-IT" sz="1200" b="0" i="0" u="none" strike="noStrike" cap="none" dirty="0">
                          <a:solidFill>
                            <a:schemeClr val="dk1"/>
                          </a:solidFill>
                          <a:effectLst/>
                          <a:latin typeface="Segoe UI"/>
                          <a:ea typeface="Segoe UI"/>
                          <a:cs typeface="Segoe UI"/>
                          <a:sym typeface="Arial"/>
                        </a:rPr>
                        <a:t>per immettere liquidità immediata nelle aziende.</a:t>
                      </a:r>
                    </a:p>
                    <a:p>
                      <a:pPr algn="just" rtl="0" fontAlgn="ctr">
                        <a:buNone/>
                      </a:pPr>
                      <a:r>
                        <a:rPr lang="it-IT" sz="1200" b="1" i="0" u="none" strike="noStrike" cap="none" dirty="0">
                          <a:solidFill>
                            <a:schemeClr val="dk1"/>
                          </a:solidFill>
                          <a:effectLst/>
                          <a:latin typeface="Segoe UI"/>
                          <a:ea typeface="Segoe UI"/>
                          <a:cs typeface="Segoe UI"/>
                          <a:sym typeface="Arial"/>
                        </a:rPr>
                        <a:t>Accesso ai Fondi Statali</a:t>
                      </a:r>
                      <a:r>
                        <a:rPr lang="it-IT" sz="1200" b="0" i="0" u="none" strike="noStrike" cap="none" dirty="0">
                          <a:solidFill>
                            <a:schemeClr val="dk1"/>
                          </a:solidFill>
                          <a:effectLst/>
                          <a:latin typeface="Segoe UI"/>
                          <a:ea typeface="Segoe UI"/>
                          <a:cs typeface="Segoe UI"/>
                          <a:sym typeface="Arial"/>
                        </a:rPr>
                        <a:t>: Ha potenziato i fondi del Ministero (MIMS) per aiutare le stazioni appaltanti che non avevano risorse proprie per pagare gli aumenti.</a:t>
                      </a:r>
                      <a:r>
                        <a:rPr lang="it-IT" sz="1200" dirty="0"/>
                        <a:t> (FONDO PROSECUZIONE OPERE PUBBLICHE </a:t>
                      </a:r>
                      <a:r>
                        <a:rPr lang="it-IT" sz="1200" b="1" dirty="0"/>
                        <a:t>GIA’ ISTITUITO CON IL DL 76/2020</a:t>
                      </a:r>
                      <a:r>
                        <a:rPr lang="it-IT" sz="1200" dirty="0"/>
                        <a:t>)</a:t>
                      </a:r>
                      <a:endParaRPr lang="it-IT" sz="1200" b="1" i="0" u="none" strike="noStrike" cap="none" dirty="0">
                        <a:solidFill>
                          <a:srgbClr val="FF0000"/>
                        </a:solidFill>
                        <a:effectLst/>
                        <a:latin typeface="Segoe UI"/>
                        <a:cs typeface="Segoe UI"/>
                        <a:sym typeface="Arial"/>
                      </a:endParaRPr>
                    </a:p>
                  </a:txBody>
                  <a:tcPr marL="7126" marR="7126" marT="7126" marB="0" anchor="ctr"/>
                </a:tc>
                <a:extLst>
                  <a:ext uri="{0D108BD9-81ED-4DB2-BD59-A6C34878D82A}">
                    <a16:rowId xmlns:a16="http://schemas.microsoft.com/office/drawing/2014/main" xmlns="" val="115336919"/>
                  </a:ext>
                </a:extLst>
              </a:tr>
              <a:tr h="309291">
                <a:tc>
                  <a:txBody>
                    <a:bodyPr/>
                    <a:lstStyle/>
                    <a:p>
                      <a:pPr algn="ctr" rtl="0" fontAlgn="ctr">
                        <a:buNone/>
                      </a:pPr>
                      <a:r>
                        <a:rPr lang="it-IT" sz="1200" b="1" i="0" u="none" strike="noStrike" cap="none" dirty="0">
                          <a:solidFill>
                            <a:srgbClr val="FF0000"/>
                          </a:solidFill>
                          <a:effectLst/>
                          <a:latin typeface="Segoe UI"/>
                          <a:cs typeface="Segoe UI"/>
                          <a:sym typeface="Arial"/>
                        </a:rPr>
                        <a:t>2023</a:t>
                      </a:r>
                    </a:p>
                  </a:txBody>
                  <a:tcPr marL="7126" marR="7126" marT="7126" marB="0" anchor="ctr"/>
                </a:tc>
                <a:tc>
                  <a:txBody>
                    <a:bodyPr/>
                    <a:lstStyle/>
                    <a:p>
                      <a:pPr algn="l" rtl="0" fontAlgn="ctr">
                        <a:buNone/>
                      </a:pPr>
                      <a:r>
                        <a:rPr lang="it-IT" sz="1200" b="1" i="0" u="none" strike="noStrike" cap="none" dirty="0">
                          <a:solidFill>
                            <a:srgbClr val="FF0000"/>
                          </a:solidFill>
                          <a:effectLst/>
                          <a:latin typeface="Segoe UI"/>
                          <a:cs typeface="Segoe UI"/>
                          <a:sym typeface="Arial"/>
                        </a:rPr>
                        <a:t>d.lgs. 36/2023, art. 9 e art. 60</a:t>
                      </a:r>
                    </a:p>
                  </a:txBody>
                  <a:tcPr marL="7126" marR="7126" marT="7126" marB="0" anchor="ctr"/>
                </a:tc>
                <a:tc>
                  <a:txBody>
                    <a:bodyPr/>
                    <a:lstStyle/>
                    <a:p>
                      <a:pPr algn="l" rtl="0" fontAlgn="ctr">
                        <a:buNone/>
                      </a:pPr>
                      <a:r>
                        <a:rPr lang="it-IT" sz="1200" b="1" i="0" u="none" strike="noStrike" cap="none" dirty="0">
                          <a:solidFill>
                            <a:srgbClr val="FF0000"/>
                          </a:solidFill>
                          <a:effectLst/>
                          <a:latin typeface="Segoe UI"/>
                          <a:cs typeface="Segoe UI"/>
                          <a:sym typeface="Arial"/>
                        </a:rPr>
                        <a:t>Clausole revisionali obbligatorie</a:t>
                      </a:r>
                    </a:p>
                  </a:txBody>
                  <a:tcPr marL="7126" marR="7126" marT="7126" marB="0" anchor="ctr"/>
                </a:tc>
                <a:tc>
                  <a:txBody>
                    <a:bodyPr/>
                    <a:lstStyle/>
                    <a:p>
                      <a:pPr algn="l" rtl="0" fontAlgn="ctr">
                        <a:buNone/>
                      </a:pPr>
                      <a:r>
                        <a:rPr lang="it-IT" sz="1200" b="1" i="0" u="none" strike="noStrike" cap="none" dirty="0">
                          <a:solidFill>
                            <a:srgbClr val="FF0000"/>
                          </a:solidFill>
                          <a:effectLst/>
                          <a:latin typeface="Segoe UI"/>
                          <a:cs typeface="Segoe UI"/>
                          <a:sym typeface="Arial"/>
                        </a:rPr>
                        <a:t>La revisione torna nella fisiologia del contratto – RILEVANTE L’ART. 9 PRINCIPIO DI CONSERVAZIONE DELL’EQUILIBRIO CONTRATTUALE</a:t>
                      </a:r>
                    </a:p>
                  </a:txBody>
                  <a:tcPr marL="7126" marR="7126" marT="7126" marB="0" anchor="ctr"/>
                </a:tc>
                <a:extLst>
                  <a:ext uri="{0D108BD9-81ED-4DB2-BD59-A6C34878D82A}">
                    <a16:rowId xmlns:a16="http://schemas.microsoft.com/office/drawing/2014/main" xmlns="" val="536033284"/>
                  </a:ext>
                </a:extLst>
              </a:tr>
              <a:tr h="309291">
                <a:tc>
                  <a:txBody>
                    <a:bodyPr/>
                    <a:lstStyle/>
                    <a:p>
                      <a:pPr algn="ctr" rtl="0" fontAlgn="ctr">
                        <a:buNone/>
                      </a:pPr>
                      <a:r>
                        <a:rPr lang="it-IT" sz="1200" b="1" i="0" u="none" strike="noStrike" cap="none" dirty="0">
                          <a:solidFill>
                            <a:srgbClr val="FF0000"/>
                          </a:solidFill>
                          <a:effectLst/>
                          <a:latin typeface="Segoe UI"/>
                          <a:cs typeface="Segoe UI"/>
                          <a:sym typeface="Arial"/>
                        </a:rPr>
                        <a:t>2024</a:t>
                      </a:r>
                    </a:p>
                  </a:txBody>
                  <a:tcPr marL="7126" marR="7126" marT="7126" marB="0" anchor="ctr"/>
                </a:tc>
                <a:tc>
                  <a:txBody>
                    <a:bodyPr/>
                    <a:lstStyle/>
                    <a:p>
                      <a:pPr algn="l" rtl="0" fontAlgn="ctr">
                        <a:buNone/>
                      </a:pPr>
                      <a:r>
                        <a:rPr lang="it-IT" sz="1200" b="1" i="0" u="none" strike="noStrike" cap="none" dirty="0">
                          <a:solidFill>
                            <a:srgbClr val="FF0000"/>
                          </a:solidFill>
                          <a:effectLst/>
                          <a:latin typeface="Segoe UI"/>
                          <a:cs typeface="Segoe UI"/>
                          <a:sym typeface="Arial"/>
                        </a:rPr>
                        <a:t>d.lgs. 209/2024 e All. II.2-bis</a:t>
                      </a:r>
                    </a:p>
                  </a:txBody>
                  <a:tcPr marL="7126" marR="7126" marT="7126" marB="0" anchor="ctr"/>
                </a:tc>
                <a:tc>
                  <a:txBody>
                    <a:bodyPr/>
                    <a:lstStyle/>
                    <a:p>
                      <a:pPr algn="l" rtl="0" fontAlgn="ctr">
                        <a:buNone/>
                      </a:pPr>
                      <a:r>
                        <a:rPr lang="it-IT" sz="1200" b="1" i="0" u="none" strike="noStrike" cap="none" dirty="0">
                          <a:solidFill>
                            <a:srgbClr val="FF0000"/>
                          </a:solidFill>
                          <a:effectLst/>
                          <a:latin typeface="Segoe UI"/>
                          <a:cs typeface="Segoe UI"/>
                          <a:sym typeface="Arial"/>
                        </a:rPr>
                        <a:t>Sistema automatico con indici</a:t>
                      </a:r>
                    </a:p>
                  </a:txBody>
                  <a:tcPr marL="7126" marR="7126" marT="7126" marB="0" anchor="ctr"/>
                </a:tc>
                <a:tc>
                  <a:txBody>
                    <a:bodyPr/>
                    <a:lstStyle/>
                    <a:p>
                      <a:pPr algn="l" rtl="0" fontAlgn="ctr">
                        <a:buNone/>
                      </a:pPr>
                      <a:r>
                        <a:rPr lang="it-IT" sz="1200" b="1" i="0" u="none" strike="noStrike" cap="none" dirty="0">
                          <a:solidFill>
                            <a:srgbClr val="FF0000"/>
                          </a:solidFill>
                          <a:effectLst/>
                          <a:latin typeface="Segoe UI"/>
                          <a:cs typeface="Segoe UI"/>
                          <a:sym typeface="Arial"/>
                        </a:rPr>
                        <a:t>Revisione strutturata, indicizzata e periodica</a:t>
                      </a:r>
                    </a:p>
                  </a:txBody>
                  <a:tcPr marL="7126" marR="7126" marT="7126" marB="0" anchor="ctr"/>
                </a:tc>
                <a:extLst>
                  <a:ext uri="{0D108BD9-81ED-4DB2-BD59-A6C34878D82A}">
                    <a16:rowId xmlns:a16="http://schemas.microsoft.com/office/drawing/2014/main" xmlns="" val="937388300"/>
                  </a:ext>
                </a:extLst>
              </a:tr>
              <a:tr h="284351">
                <a:tc>
                  <a:txBody>
                    <a:bodyPr/>
                    <a:lstStyle/>
                    <a:p>
                      <a:pPr algn="ctr" rtl="0" fontAlgn="ctr">
                        <a:buNone/>
                      </a:pPr>
                      <a:r>
                        <a:rPr lang="it-IT" sz="1200" b="1" i="0" u="none" strike="noStrike" cap="none" dirty="0">
                          <a:solidFill>
                            <a:schemeClr val="dk1"/>
                          </a:solidFill>
                          <a:effectLst/>
                          <a:latin typeface="Segoe UI"/>
                          <a:cs typeface="Segoe UI"/>
                          <a:sym typeface="Arial"/>
                        </a:rPr>
                        <a:t>2026</a:t>
                      </a:r>
                    </a:p>
                  </a:txBody>
                  <a:tcPr marL="7126" marR="7126" marT="7126" marB="0" anchor="ctr"/>
                </a:tc>
                <a:tc>
                  <a:txBody>
                    <a:bodyPr/>
                    <a:lstStyle/>
                    <a:p>
                      <a:pPr algn="l" rtl="0" fontAlgn="ctr">
                        <a:buNone/>
                      </a:pPr>
                      <a:r>
                        <a:rPr lang="it-IT" sz="1200" b="0" i="0" u="none" strike="noStrike" cap="none" dirty="0">
                          <a:solidFill>
                            <a:schemeClr val="dk1"/>
                          </a:solidFill>
                          <a:effectLst/>
                          <a:latin typeface="Segoe UI"/>
                          <a:cs typeface="Segoe UI"/>
                          <a:sym typeface="Arial"/>
                        </a:rPr>
                        <a:t>Legge di Bilancio 2026</a:t>
                      </a:r>
                    </a:p>
                  </a:txBody>
                  <a:tcPr marL="7126" marR="7126" marT="7126" marB="0" anchor="ctr"/>
                </a:tc>
                <a:tc>
                  <a:txBody>
                    <a:bodyPr/>
                    <a:lstStyle/>
                    <a:p>
                      <a:pPr algn="just" rtl="0" fontAlgn="ctr">
                        <a:buNone/>
                      </a:pPr>
                      <a:r>
                        <a:rPr lang="it-IT" sz="1200" b="0" i="0" u="none" strike="noStrike" cap="none" dirty="0">
                          <a:solidFill>
                            <a:schemeClr val="dk1"/>
                          </a:solidFill>
                          <a:effectLst/>
                          <a:latin typeface="Segoe UI"/>
                          <a:cs typeface="Segoe UI"/>
                          <a:sym typeface="Arial"/>
                        </a:rPr>
                        <a:t>Estensione fino a fine lavori delle previsioni del DL 50/2022</a:t>
                      </a:r>
                    </a:p>
                  </a:txBody>
                  <a:tcPr marL="7126" marR="7126" marT="7126" marB="0" anchor="ctr"/>
                </a:tc>
                <a:tc>
                  <a:txBody>
                    <a:bodyPr/>
                    <a:lstStyle/>
                    <a:p>
                      <a:pPr algn="l" rtl="0" fontAlgn="ctr">
                        <a:buNone/>
                      </a:pPr>
                      <a:r>
                        <a:rPr lang="it-IT" sz="1200" b="0" i="0" u="none" strike="noStrike" cap="none" dirty="0">
                          <a:solidFill>
                            <a:schemeClr val="dk1"/>
                          </a:solidFill>
                          <a:effectLst/>
                          <a:latin typeface="Segoe UI"/>
                          <a:cs typeface="Segoe UI"/>
                          <a:sym typeface="Arial"/>
                        </a:rPr>
                        <a:t>Stabilizzazione del Decreto Aiuti fino all’ultimazione dei lavori</a:t>
                      </a:r>
                    </a:p>
                  </a:txBody>
                  <a:tcPr marL="7126" marR="7126" marT="7126" marB="0" anchor="ctr"/>
                </a:tc>
                <a:extLst>
                  <a:ext uri="{0D108BD9-81ED-4DB2-BD59-A6C34878D82A}">
                    <a16:rowId xmlns:a16="http://schemas.microsoft.com/office/drawing/2014/main" xmlns="" val="1968856031"/>
                  </a:ext>
                </a:extLst>
              </a:tr>
            </a:tbl>
          </a:graphicData>
        </a:graphic>
      </p:graphicFrame>
    </p:spTree>
    <p:extLst>
      <p:ext uri="{BB962C8B-B14F-4D97-AF65-F5344CB8AC3E}">
        <p14:creationId xmlns:p14="http://schemas.microsoft.com/office/powerpoint/2010/main" xmlns="" val="357196114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9001"/>
            <a:lum/>
          </a:blip>
          <a:srcRect/>
          <a:stretch>
            <a:fillRect t="-24000" b="-24000"/>
          </a:stretch>
        </a:blipFill>
        <a:effectLst/>
      </p:bgPr>
    </p:bg>
    <p:spTree>
      <p:nvGrpSpPr>
        <p:cNvPr id="1" name="Shape 119">
          <a:extLst>
            <a:ext uri="{FF2B5EF4-FFF2-40B4-BE49-F238E27FC236}">
              <a16:creationId xmlns:a16="http://schemas.microsoft.com/office/drawing/2014/main" xmlns="" id="{6EC82116-C097-AD5B-F9F3-7430ECBF10B9}"/>
            </a:ext>
          </a:extLst>
        </p:cNvPr>
        <p:cNvGrpSpPr/>
        <p:nvPr/>
      </p:nvGrpSpPr>
      <p:grpSpPr>
        <a:xfrm>
          <a:off x="0" y="0"/>
          <a:ext cx="0" cy="0"/>
          <a:chOff x="0" y="0"/>
          <a:chExt cx="0" cy="0"/>
        </a:xfrm>
      </p:grpSpPr>
      <p:sp>
        <p:nvSpPr>
          <p:cNvPr id="120" name="Google Shape;120;p2">
            <a:extLst>
              <a:ext uri="{FF2B5EF4-FFF2-40B4-BE49-F238E27FC236}">
                <a16:creationId xmlns:a16="http://schemas.microsoft.com/office/drawing/2014/main" xmlns="" id="{91652C92-9A92-6397-9DFE-82AD1E4D3548}"/>
              </a:ext>
            </a:extLst>
          </p:cNvPr>
          <p:cNvSpPr txBox="1">
            <a:spLocks noGrp="1"/>
          </p:cNvSpPr>
          <p:nvPr>
            <p:ph type="title"/>
          </p:nvPr>
        </p:nvSpPr>
        <p:spPr>
          <a:xfrm>
            <a:off x="518709" y="-186825"/>
            <a:ext cx="10749367" cy="1208868"/>
          </a:xfrm>
          <a:prstGeom prst="rect">
            <a:avLst/>
          </a:prstGeom>
          <a:noFill/>
          <a:ln>
            <a:noFill/>
          </a:ln>
        </p:spPr>
        <p:txBody>
          <a:bodyPr spcFirstLastPara="1" wrap="square" lIns="91425" tIns="45700" rIns="91425" bIns="45700" anchor="b" anchorCtr="0">
            <a:normAutofit/>
          </a:bodyPr>
          <a:lstStyle/>
          <a:p>
            <a:pPr marL="0" lvl="0" indent="0" algn="l" rtl="0">
              <a:spcBef>
                <a:spcPts val="0"/>
              </a:spcBef>
              <a:spcAft>
                <a:spcPts val="0"/>
              </a:spcAft>
              <a:buClr>
                <a:srgbClr val="FFFFFF"/>
              </a:buClr>
              <a:buSzPts val="3200"/>
              <a:buFont typeface="Arial"/>
              <a:buNone/>
            </a:pPr>
            <a:r>
              <a:rPr lang="it-IT" sz="2800" b="1" dirty="0">
                <a:solidFill>
                  <a:srgbClr val="FFFFFF"/>
                </a:solidFill>
                <a:latin typeface="Arial"/>
                <a:cs typeface="Arial"/>
                <a:sym typeface="Arial"/>
              </a:rPr>
              <a:t>COSA CI INSEGNA L’ANALISI STORICA</a:t>
            </a:r>
            <a:endParaRPr lang="it-IT" sz="2800" dirty="0"/>
          </a:p>
        </p:txBody>
      </p:sp>
      <p:sp>
        <p:nvSpPr>
          <p:cNvPr id="2" name="Segnaposto numero diapositiva 1">
            <a:extLst>
              <a:ext uri="{FF2B5EF4-FFF2-40B4-BE49-F238E27FC236}">
                <a16:creationId xmlns:a16="http://schemas.microsoft.com/office/drawing/2014/main" xmlns="" id="{A382AB6B-5DFE-4BDF-DBA7-E37CE6DC005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7</a:t>
            </a:fld>
            <a:endParaRPr lang="it-IT"/>
          </a:p>
        </p:txBody>
      </p:sp>
      <p:sp>
        <p:nvSpPr>
          <p:cNvPr id="6" name="Rounded Rectangle 3">
            <a:extLst>
              <a:ext uri="{FF2B5EF4-FFF2-40B4-BE49-F238E27FC236}">
                <a16:creationId xmlns:a16="http://schemas.microsoft.com/office/drawing/2014/main" xmlns="" id="{FAFE8B51-C16A-0430-5440-4927EFC8222E}"/>
              </a:ext>
            </a:extLst>
          </p:cNvPr>
          <p:cNvSpPr/>
          <p:nvPr/>
        </p:nvSpPr>
        <p:spPr>
          <a:xfrm>
            <a:off x="541020" y="1852654"/>
            <a:ext cx="2743200" cy="1097280"/>
          </a:xfrm>
          <a:prstGeom prst="roundRect">
            <a:avLst/>
          </a:prstGeom>
          <a:solidFill>
            <a:srgbClr val="E1EFFC"/>
          </a:solidFill>
          <a:ln w="19050">
            <a:solidFill>
              <a:srgbClr val="2468A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sz="2200" b="1">
                <a:solidFill>
                  <a:srgbClr val="2468A6"/>
                </a:solidFill>
                <a:latin typeface="Aptos Display"/>
              </a:rPr>
              <a:t>CONTROLLO
DELLA SPESA</a:t>
            </a:r>
          </a:p>
        </p:txBody>
      </p:sp>
      <p:sp>
        <p:nvSpPr>
          <p:cNvPr id="7" name="Rounded Rectangle 4">
            <a:extLst>
              <a:ext uri="{FF2B5EF4-FFF2-40B4-BE49-F238E27FC236}">
                <a16:creationId xmlns:a16="http://schemas.microsoft.com/office/drawing/2014/main" xmlns="" id="{AA3BD2C0-8D93-9F49-DCA8-242D2386223F}"/>
              </a:ext>
            </a:extLst>
          </p:cNvPr>
          <p:cNvSpPr/>
          <p:nvPr/>
        </p:nvSpPr>
        <p:spPr>
          <a:xfrm>
            <a:off x="8889492" y="1852654"/>
            <a:ext cx="2743200" cy="1097280"/>
          </a:xfrm>
          <a:prstGeom prst="roundRect">
            <a:avLst/>
          </a:prstGeom>
          <a:solidFill>
            <a:srgbClr val="E8F4EB"/>
          </a:solidFill>
          <a:ln w="19050">
            <a:solidFill>
              <a:srgbClr val="4D945D"/>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sz="2200" b="1">
                <a:solidFill>
                  <a:srgbClr val="4D945D"/>
                </a:solidFill>
                <a:latin typeface="Aptos Display"/>
              </a:rPr>
              <a:t>SOSTENIBILITÀ
DELL’APPALTO</a:t>
            </a:r>
          </a:p>
        </p:txBody>
      </p:sp>
      <p:cxnSp>
        <p:nvCxnSpPr>
          <p:cNvPr id="8" name="Connector 5">
            <a:extLst>
              <a:ext uri="{FF2B5EF4-FFF2-40B4-BE49-F238E27FC236}">
                <a16:creationId xmlns:a16="http://schemas.microsoft.com/office/drawing/2014/main" xmlns="" id="{4172ACD0-DF4C-E1CE-CF32-7481310E4DB9}"/>
              </a:ext>
            </a:extLst>
          </p:cNvPr>
          <p:cNvCxnSpPr/>
          <p:nvPr/>
        </p:nvCxnSpPr>
        <p:spPr>
          <a:xfrm>
            <a:off x="6087770" y="1715494"/>
            <a:ext cx="0" cy="2560319"/>
          </a:xfrm>
          <a:prstGeom prst="line">
            <a:avLst/>
          </a:prstGeom>
          <a:ln w="27940">
            <a:solidFill>
              <a:srgbClr val="6E7882"/>
            </a:solidFill>
          </a:ln>
        </p:spPr>
        <p:style>
          <a:lnRef idx="2">
            <a:schemeClr val="accent1"/>
          </a:lnRef>
          <a:fillRef idx="0">
            <a:schemeClr val="accent1"/>
          </a:fillRef>
          <a:effectRef idx="1">
            <a:schemeClr val="accent1"/>
          </a:effectRef>
          <a:fontRef idx="minor">
            <a:schemeClr val="tx1"/>
          </a:fontRef>
        </p:style>
      </p:cxnSp>
      <p:cxnSp>
        <p:nvCxnSpPr>
          <p:cNvPr id="9" name="Connector 7">
            <a:extLst>
              <a:ext uri="{FF2B5EF4-FFF2-40B4-BE49-F238E27FC236}">
                <a16:creationId xmlns:a16="http://schemas.microsoft.com/office/drawing/2014/main" xmlns="" id="{074E382B-65D6-C0C3-5953-61A9742DADB6}"/>
              </a:ext>
            </a:extLst>
          </p:cNvPr>
          <p:cNvCxnSpPr/>
          <p:nvPr/>
        </p:nvCxnSpPr>
        <p:spPr>
          <a:xfrm>
            <a:off x="3512820" y="4367254"/>
            <a:ext cx="5148072" cy="0"/>
          </a:xfrm>
          <a:prstGeom prst="line">
            <a:avLst/>
          </a:prstGeom>
          <a:ln w="19050">
            <a:solidFill>
              <a:srgbClr val="C8CDD2"/>
            </a:solidFill>
            <a:prstDash val="dash"/>
          </a:ln>
        </p:spPr>
        <p:style>
          <a:lnRef idx="2">
            <a:schemeClr val="accent1"/>
          </a:lnRef>
          <a:fillRef idx="0">
            <a:schemeClr val="accent1"/>
          </a:fillRef>
          <a:effectRef idx="1">
            <a:schemeClr val="accent1"/>
          </a:effectRef>
          <a:fontRef idx="minor">
            <a:schemeClr val="tx1"/>
          </a:fontRef>
        </p:style>
      </p:cxnSp>
      <p:sp>
        <p:nvSpPr>
          <p:cNvPr id="10" name="Oval 8">
            <a:extLst>
              <a:ext uri="{FF2B5EF4-FFF2-40B4-BE49-F238E27FC236}">
                <a16:creationId xmlns:a16="http://schemas.microsoft.com/office/drawing/2014/main" xmlns="" id="{C1F02358-87D4-7901-773E-37796304815C}"/>
              </a:ext>
            </a:extLst>
          </p:cNvPr>
          <p:cNvSpPr/>
          <p:nvPr/>
        </p:nvSpPr>
        <p:spPr>
          <a:xfrm>
            <a:off x="4975860" y="3891766"/>
            <a:ext cx="2221992" cy="749808"/>
          </a:xfrm>
          <a:prstGeom prst="ellipse">
            <a:avLst/>
          </a:prstGeom>
          <a:solidFill>
            <a:srgbClr val="E9852C"/>
          </a:solidFill>
          <a:ln w="15240">
            <a:solidFill>
              <a:srgbClr val="B55C1C"/>
            </a:solidFill>
          </a:ln>
        </p:spPr>
        <p:style>
          <a:lnRef idx="1">
            <a:schemeClr val="accent1"/>
          </a:lnRef>
          <a:fillRef idx="3">
            <a:schemeClr val="accent1"/>
          </a:fillRef>
          <a:effectRef idx="2">
            <a:schemeClr val="accent1"/>
          </a:effectRef>
          <a:fontRef idx="minor">
            <a:schemeClr val="lt1"/>
          </a:fontRef>
        </p:style>
        <p:txBody>
          <a:bodyPr lIns="27432" tIns="27432" rIns="27432" bIns="27432" rtlCol="0" anchor="ctr"/>
          <a:lstStyle/>
          <a:p>
            <a:pPr algn="ctr"/>
            <a:r>
              <a:rPr lang="it-IT" sz="1400" b="1" dirty="0">
                <a:solidFill>
                  <a:srgbClr val="FFFFFF"/>
                </a:solidFill>
                <a:latin typeface="Aptos"/>
              </a:rPr>
              <a:t>OSCILLAZIONI NORMATIVE</a:t>
            </a:r>
            <a:endParaRPr sz="1400" b="1" dirty="0">
              <a:solidFill>
                <a:srgbClr val="FFFFFF"/>
              </a:solidFill>
              <a:latin typeface="Aptos"/>
            </a:endParaRPr>
          </a:p>
        </p:txBody>
      </p:sp>
      <p:sp>
        <p:nvSpPr>
          <p:cNvPr id="11" name="Rounded Rectangle 9">
            <a:extLst>
              <a:ext uri="{FF2B5EF4-FFF2-40B4-BE49-F238E27FC236}">
                <a16:creationId xmlns:a16="http://schemas.microsoft.com/office/drawing/2014/main" xmlns="" id="{75ED1A3D-38FA-9845-CA71-C75CC7EE4598}"/>
              </a:ext>
            </a:extLst>
          </p:cNvPr>
          <p:cNvSpPr/>
          <p:nvPr/>
        </p:nvSpPr>
        <p:spPr>
          <a:xfrm>
            <a:off x="3724844" y="2337286"/>
            <a:ext cx="2044832" cy="365760"/>
          </a:xfrm>
          <a:prstGeom prst="roundRect">
            <a:avLst/>
          </a:prstGeom>
          <a:noFill/>
          <a:ln>
            <a:noFill/>
          </a:ln>
        </p:spPr>
        <p:style>
          <a:lnRef idx="1">
            <a:schemeClr val="accent1"/>
          </a:lnRef>
          <a:fillRef idx="3">
            <a:schemeClr val="accent1"/>
          </a:fillRef>
          <a:effectRef idx="2">
            <a:schemeClr val="accent1"/>
          </a:effectRef>
          <a:fontRef idx="minor">
            <a:schemeClr val="lt1"/>
          </a:fontRef>
        </p:style>
        <p:txBody>
          <a:bodyPr wrap="square" lIns="109728" rIns="109728" rtlCol="0" anchor="ctr"/>
          <a:lstStyle/>
          <a:p>
            <a:pPr algn="ctr"/>
            <a:r>
              <a:rPr sz="2400" b="1" dirty="0">
                <a:solidFill>
                  <a:srgbClr val="142B49"/>
                </a:solidFill>
                <a:latin typeface="Aptos"/>
              </a:rPr>
              <a:t>Prezzo </a:t>
            </a:r>
            <a:r>
              <a:rPr sz="2400" b="1" dirty="0" err="1">
                <a:solidFill>
                  <a:srgbClr val="142B49"/>
                </a:solidFill>
                <a:latin typeface="Aptos"/>
              </a:rPr>
              <a:t>fisso</a:t>
            </a:r>
            <a:endParaRPr sz="2400" b="1" dirty="0">
              <a:solidFill>
                <a:srgbClr val="142B49"/>
              </a:solidFill>
              <a:latin typeface="Aptos"/>
            </a:endParaRPr>
          </a:p>
        </p:txBody>
      </p:sp>
      <p:sp>
        <p:nvSpPr>
          <p:cNvPr id="12" name="Rounded Rectangle 10">
            <a:extLst>
              <a:ext uri="{FF2B5EF4-FFF2-40B4-BE49-F238E27FC236}">
                <a16:creationId xmlns:a16="http://schemas.microsoft.com/office/drawing/2014/main" xmlns="" id="{7F13D42A-7F5F-3A91-CA06-68A60227AA8F}"/>
              </a:ext>
            </a:extLst>
          </p:cNvPr>
          <p:cNvSpPr/>
          <p:nvPr/>
        </p:nvSpPr>
        <p:spPr>
          <a:xfrm>
            <a:off x="632460" y="4870174"/>
            <a:ext cx="10908792" cy="502920"/>
          </a:xfrm>
          <a:prstGeom prst="roundRect">
            <a:avLst/>
          </a:prstGeom>
          <a:solidFill>
            <a:srgbClr val="F4F6F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sz="1500" b="1">
                <a:solidFill>
                  <a:srgbClr val="142B49"/>
                </a:solidFill>
                <a:latin typeface="Aptos"/>
              </a:rPr>
              <a:t>1865 prezzo invariabile  •  1970 riequilibrio  •  1992 rigidità  •  2022 emergenza  •  2023 equilibrio contrattuale</a:t>
            </a:r>
          </a:p>
        </p:txBody>
      </p:sp>
      <p:sp>
        <p:nvSpPr>
          <p:cNvPr id="13" name="Rounded Rectangle 11">
            <a:extLst>
              <a:ext uri="{FF2B5EF4-FFF2-40B4-BE49-F238E27FC236}">
                <a16:creationId xmlns:a16="http://schemas.microsoft.com/office/drawing/2014/main" xmlns="" id="{684BEF05-94BC-1C1A-55A6-6014F099B8CD}"/>
              </a:ext>
            </a:extLst>
          </p:cNvPr>
          <p:cNvSpPr/>
          <p:nvPr/>
        </p:nvSpPr>
        <p:spPr>
          <a:xfrm>
            <a:off x="678180" y="5601694"/>
            <a:ext cx="3429000" cy="868680"/>
          </a:xfrm>
          <a:prstGeom prst="roundRect">
            <a:avLst/>
          </a:prstGeom>
          <a:solidFill>
            <a:srgbClr val="FFFFFF"/>
          </a:solidFill>
          <a:ln w="12700">
            <a:solidFill>
              <a:srgbClr val="D7DCE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4" name="Oval 12">
            <a:extLst>
              <a:ext uri="{FF2B5EF4-FFF2-40B4-BE49-F238E27FC236}">
                <a16:creationId xmlns:a16="http://schemas.microsoft.com/office/drawing/2014/main" xmlns="" id="{1F210931-FD84-EFD3-B81A-FAD090677683}"/>
              </a:ext>
            </a:extLst>
          </p:cNvPr>
          <p:cNvSpPr/>
          <p:nvPr/>
        </p:nvSpPr>
        <p:spPr>
          <a:xfrm>
            <a:off x="815340" y="5802862"/>
            <a:ext cx="457200" cy="457200"/>
          </a:xfrm>
          <a:prstGeom prst="ellipse">
            <a:avLst/>
          </a:prstGeom>
          <a:solidFill>
            <a:srgbClr val="142B4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sz="1500" b="1">
                <a:solidFill>
                  <a:srgbClr val="FFFFFF"/>
                </a:solidFill>
              </a:rPr>
              <a:t>1</a:t>
            </a:r>
          </a:p>
        </p:txBody>
      </p:sp>
      <p:sp>
        <p:nvSpPr>
          <p:cNvPr id="15" name="TextBox 13">
            <a:extLst>
              <a:ext uri="{FF2B5EF4-FFF2-40B4-BE49-F238E27FC236}">
                <a16:creationId xmlns:a16="http://schemas.microsoft.com/office/drawing/2014/main" xmlns="" id="{BCB4A32A-D532-0CA1-F84C-DFC8E6A3FD3A}"/>
              </a:ext>
            </a:extLst>
          </p:cNvPr>
          <p:cNvSpPr txBox="1"/>
          <p:nvPr/>
        </p:nvSpPr>
        <p:spPr>
          <a:xfrm>
            <a:off x="1363980" y="5711422"/>
            <a:ext cx="2606040" cy="704088"/>
          </a:xfrm>
          <a:prstGeom prst="rect">
            <a:avLst/>
          </a:prstGeom>
          <a:noFill/>
        </p:spPr>
        <p:txBody>
          <a:bodyPr wrap="none" anchor="ctr">
            <a:spAutoFit/>
          </a:bodyPr>
          <a:lstStyle/>
          <a:p>
            <a:pPr algn="l"/>
            <a:r>
              <a:rPr sz="1800" b="1">
                <a:solidFill>
                  <a:srgbClr val="142B49"/>
                </a:solidFill>
                <a:latin typeface="Aptos"/>
              </a:rPr>
              <a:t>Il prezzo fisso
non elimina il rischio</a:t>
            </a:r>
          </a:p>
        </p:txBody>
      </p:sp>
      <p:sp>
        <p:nvSpPr>
          <p:cNvPr id="16" name="Rounded Rectangle 14">
            <a:extLst>
              <a:ext uri="{FF2B5EF4-FFF2-40B4-BE49-F238E27FC236}">
                <a16:creationId xmlns:a16="http://schemas.microsoft.com/office/drawing/2014/main" xmlns="" id="{E9F5750D-80CB-99DC-E1D5-C5298279BC85}"/>
              </a:ext>
            </a:extLst>
          </p:cNvPr>
          <p:cNvSpPr/>
          <p:nvPr/>
        </p:nvSpPr>
        <p:spPr>
          <a:xfrm>
            <a:off x="4381500" y="5601694"/>
            <a:ext cx="3429000" cy="868680"/>
          </a:xfrm>
          <a:prstGeom prst="roundRect">
            <a:avLst/>
          </a:prstGeom>
          <a:solidFill>
            <a:srgbClr val="FFFFFF"/>
          </a:solidFill>
          <a:ln w="12700">
            <a:solidFill>
              <a:srgbClr val="D7DCE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7" name="Oval 15">
            <a:extLst>
              <a:ext uri="{FF2B5EF4-FFF2-40B4-BE49-F238E27FC236}">
                <a16:creationId xmlns:a16="http://schemas.microsoft.com/office/drawing/2014/main" xmlns="" id="{CD802C7D-5B3C-DB8D-4DF6-07DEAC68504F}"/>
              </a:ext>
            </a:extLst>
          </p:cNvPr>
          <p:cNvSpPr/>
          <p:nvPr/>
        </p:nvSpPr>
        <p:spPr>
          <a:xfrm>
            <a:off x="4518660" y="5802862"/>
            <a:ext cx="457200" cy="457200"/>
          </a:xfrm>
          <a:prstGeom prst="ellipse">
            <a:avLst/>
          </a:prstGeom>
          <a:solidFill>
            <a:srgbClr val="142B4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sz="1500" b="1">
                <a:solidFill>
                  <a:srgbClr val="FFFFFF"/>
                </a:solidFill>
              </a:rPr>
              <a:t>2</a:t>
            </a:r>
          </a:p>
        </p:txBody>
      </p:sp>
      <p:sp>
        <p:nvSpPr>
          <p:cNvPr id="18" name="TextBox 16">
            <a:extLst>
              <a:ext uri="{FF2B5EF4-FFF2-40B4-BE49-F238E27FC236}">
                <a16:creationId xmlns:a16="http://schemas.microsoft.com/office/drawing/2014/main" xmlns="" id="{92AB0D42-F7DD-59BA-FB52-4AE4019CD5C6}"/>
              </a:ext>
            </a:extLst>
          </p:cNvPr>
          <p:cNvSpPr txBox="1"/>
          <p:nvPr/>
        </p:nvSpPr>
        <p:spPr>
          <a:xfrm>
            <a:off x="5067300" y="5711422"/>
            <a:ext cx="2606040" cy="704088"/>
          </a:xfrm>
          <a:prstGeom prst="rect">
            <a:avLst/>
          </a:prstGeom>
          <a:noFill/>
        </p:spPr>
        <p:txBody>
          <a:bodyPr wrap="none" anchor="ctr">
            <a:spAutoFit/>
          </a:bodyPr>
          <a:lstStyle/>
          <a:p>
            <a:pPr algn="l"/>
            <a:r>
              <a:rPr sz="1800" b="1">
                <a:solidFill>
                  <a:srgbClr val="142B49"/>
                </a:solidFill>
                <a:latin typeface="Aptos"/>
              </a:rPr>
              <a:t>Le crisi riportano
la revisione al centro</a:t>
            </a:r>
          </a:p>
        </p:txBody>
      </p:sp>
      <p:sp>
        <p:nvSpPr>
          <p:cNvPr id="19" name="Rounded Rectangle 17">
            <a:extLst>
              <a:ext uri="{FF2B5EF4-FFF2-40B4-BE49-F238E27FC236}">
                <a16:creationId xmlns:a16="http://schemas.microsoft.com/office/drawing/2014/main" xmlns="" id="{8D43D762-05CA-3C63-E25F-E553EE1A03E6}"/>
              </a:ext>
            </a:extLst>
          </p:cNvPr>
          <p:cNvSpPr/>
          <p:nvPr/>
        </p:nvSpPr>
        <p:spPr>
          <a:xfrm>
            <a:off x="8084820" y="5601694"/>
            <a:ext cx="3429000" cy="868680"/>
          </a:xfrm>
          <a:prstGeom prst="roundRect">
            <a:avLst/>
          </a:prstGeom>
          <a:solidFill>
            <a:srgbClr val="FFFFFF"/>
          </a:solidFill>
          <a:ln w="12700">
            <a:solidFill>
              <a:srgbClr val="D7DCE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0" name="Oval 18">
            <a:extLst>
              <a:ext uri="{FF2B5EF4-FFF2-40B4-BE49-F238E27FC236}">
                <a16:creationId xmlns:a16="http://schemas.microsoft.com/office/drawing/2014/main" xmlns="" id="{60ED71AB-C15A-8C46-1FAC-03934C825834}"/>
              </a:ext>
            </a:extLst>
          </p:cNvPr>
          <p:cNvSpPr/>
          <p:nvPr/>
        </p:nvSpPr>
        <p:spPr>
          <a:xfrm>
            <a:off x="8221980" y="5802862"/>
            <a:ext cx="457200" cy="457200"/>
          </a:xfrm>
          <a:prstGeom prst="ellipse">
            <a:avLst/>
          </a:prstGeom>
          <a:solidFill>
            <a:srgbClr val="142B4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sz="1500" b="1">
                <a:solidFill>
                  <a:srgbClr val="FFFFFF"/>
                </a:solidFill>
              </a:rPr>
              <a:t>3</a:t>
            </a:r>
          </a:p>
        </p:txBody>
      </p:sp>
      <p:sp>
        <p:nvSpPr>
          <p:cNvPr id="21" name="TextBox 19">
            <a:extLst>
              <a:ext uri="{FF2B5EF4-FFF2-40B4-BE49-F238E27FC236}">
                <a16:creationId xmlns:a16="http://schemas.microsoft.com/office/drawing/2014/main" xmlns="" id="{0BCAD6AB-6ACE-1839-0B4A-F998962B7739}"/>
              </a:ext>
            </a:extLst>
          </p:cNvPr>
          <p:cNvSpPr txBox="1"/>
          <p:nvPr/>
        </p:nvSpPr>
        <p:spPr>
          <a:xfrm>
            <a:off x="8770620" y="5711422"/>
            <a:ext cx="2606040" cy="704088"/>
          </a:xfrm>
          <a:prstGeom prst="rect">
            <a:avLst/>
          </a:prstGeom>
          <a:noFill/>
        </p:spPr>
        <p:txBody>
          <a:bodyPr wrap="none" anchor="ctr">
            <a:spAutoFit/>
          </a:bodyPr>
          <a:lstStyle/>
          <a:p>
            <a:pPr algn="l"/>
            <a:r>
              <a:rPr sz="1800" b="1" dirty="0" err="1">
                <a:solidFill>
                  <a:srgbClr val="142B49"/>
                </a:solidFill>
                <a:latin typeface="Aptos"/>
              </a:rPr>
              <a:t>L’equilibrio</a:t>
            </a:r>
            <a:r>
              <a:rPr sz="1800" b="1" dirty="0">
                <a:solidFill>
                  <a:srgbClr val="142B49"/>
                </a:solidFill>
                <a:latin typeface="Aptos"/>
              </a:rPr>
              <a:t> tutela
il </a:t>
            </a:r>
            <a:r>
              <a:rPr sz="1800" b="1" dirty="0" err="1">
                <a:solidFill>
                  <a:srgbClr val="142B49"/>
                </a:solidFill>
                <a:latin typeface="Aptos"/>
              </a:rPr>
              <a:t>risultato</a:t>
            </a:r>
            <a:r>
              <a:rPr sz="1800" b="1" dirty="0">
                <a:solidFill>
                  <a:srgbClr val="142B49"/>
                </a:solidFill>
                <a:latin typeface="Aptos"/>
              </a:rPr>
              <a:t> </a:t>
            </a:r>
            <a:r>
              <a:rPr sz="1800" b="1" dirty="0" err="1">
                <a:solidFill>
                  <a:srgbClr val="142B49"/>
                </a:solidFill>
                <a:latin typeface="Aptos"/>
              </a:rPr>
              <a:t>pubblico</a:t>
            </a:r>
            <a:endParaRPr sz="1800" b="1" dirty="0">
              <a:solidFill>
                <a:srgbClr val="142B49"/>
              </a:solidFill>
              <a:latin typeface="Aptos"/>
            </a:endParaRPr>
          </a:p>
        </p:txBody>
      </p:sp>
      <p:sp>
        <p:nvSpPr>
          <p:cNvPr id="22" name="Rounded Rectangle 9">
            <a:extLst>
              <a:ext uri="{FF2B5EF4-FFF2-40B4-BE49-F238E27FC236}">
                <a16:creationId xmlns:a16="http://schemas.microsoft.com/office/drawing/2014/main" xmlns="" id="{C601CB0F-B37D-0FFD-2A8C-118B150B7447}"/>
              </a:ext>
            </a:extLst>
          </p:cNvPr>
          <p:cNvSpPr/>
          <p:nvPr/>
        </p:nvSpPr>
        <p:spPr>
          <a:xfrm>
            <a:off x="6210311" y="2342189"/>
            <a:ext cx="2560309" cy="365760"/>
          </a:xfrm>
          <a:prstGeom prst="roundRect">
            <a:avLst/>
          </a:prstGeom>
          <a:noFill/>
          <a:ln>
            <a:noFill/>
          </a:ln>
        </p:spPr>
        <p:style>
          <a:lnRef idx="1">
            <a:schemeClr val="accent1"/>
          </a:lnRef>
          <a:fillRef idx="3">
            <a:schemeClr val="accent1"/>
          </a:fillRef>
          <a:effectRef idx="2">
            <a:schemeClr val="accent1"/>
          </a:effectRef>
          <a:fontRef idx="minor">
            <a:schemeClr val="lt1"/>
          </a:fontRef>
        </p:style>
        <p:txBody>
          <a:bodyPr wrap="square" lIns="109728" rIns="109728" rtlCol="0" anchor="ctr"/>
          <a:lstStyle/>
          <a:p>
            <a:pPr algn="ctr"/>
            <a:r>
              <a:rPr lang="it-IT" sz="2400" b="1" dirty="0">
                <a:solidFill>
                  <a:srgbClr val="142B49"/>
                </a:solidFill>
                <a:latin typeface="Aptos"/>
              </a:rPr>
              <a:t>Revisione prezzi</a:t>
            </a:r>
            <a:endParaRPr sz="2400" b="1" dirty="0">
              <a:solidFill>
                <a:srgbClr val="142B49"/>
              </a:solidFill>
              <a:latin typeface="Aptos"/>
            </a:endParaRPr>
          </a:p>
        </p:txBody>
      </p:sp>
    </p:spTree>
    <p:extLst>
      <p:ext uri="{BB962C8B-B14F-4D97-AF65-F5344CB8AC3E}">
        <p14:creationId xmlns:p14="http://schemas.microsoft.com/office/powerpoint/2010/main" xmlns="" val="43973150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9001"/>
            <a:lum/>
          </a:blip>
          <a:srcRect/>
          <a:stretch>
            <a:fillRect t="-24000" b="-24000"/>
          </a:stretch>
        </a:blipFill>
        <a:effectLst/>
      </p:bgPr>
    </p:bg>
    <p:spTree>
      <p:nvGrpSpPr>
        <p:cNvPr id="1" name="Shape 119">
          <a:extLst>
            <a:ext uri="{FF2B5EF4-FFF2-40B4-BE49-F238E27FC236}">
              <a16:creationId xmlns:a16="http://schemas.microsoft.com/office/drawing/2014/main" xmlns="" id="{B1F74FF2-9ECD-80A9-03C9-092FF0838199}"/>
            </a:ext>
          </a:extLst>
        </p:cNvPr>
        <p:cNvGrpSpPr/>
        <p:nvPr/>
      </p:nvGrpSpPr>
      <p:grpSpPr>
        <a:xfrm>
          <a:off x="0" y="0"/>
          <a:ext cx="0" cy="0"/>
          <a:chOff x="0" y="0"/>
          <a:chExt cx="0" cy="0"/>
        </a:xfrm>
      </p:grpSpPr>
      <p:sp>
        <p:nvSpPr>
          <p:cNvPr id="120" name="Google Shape;120;p2">
            <a:extLst>
              <a:ext uri="{FF2B5EF4-FFF2-40B4-BE49-F238E27FC236}">
                <a16:creationId xmlns:a16="http://schemas.microsoft.com/office/drawing/2014/main" xmlns="" id="{A6E442CA-6732-28BD-972A-5024387CA202}"/>
              </a:ext>
            </a:extLst>
          </p:cNvPr>
          <p:cNvSpPr txBox="1">
            <a:spLocks noGrp="1"/>
          </p:cNvSpPr>
          <p:nvPr>
            <p:ph type="title"/>
          </p:nvPr>
        </p:nvSpPr>
        <p:spPr>
          <a:xfrm>
            <a:off x="518709" y="-186825"/>
            <a:ext cx="10749367" cy="1208868"/>
          </a:xfrm>
          <a:prstGeom prst="rect">
            <a:avLst/>
          </a:prstGeom>
          <a:noFill/>
          <a:ln>
            <a:noFill/>
          </a:ln>
        </p:spPr>
        <p:txBody>
          <a:bodyPr spcFirstLastPara="1" wrap="square" lIns="91425" tIns="45700" rIns="91425" bIns="45700" anchor="b" anchorCtr="0">
            <a:normAutofit/>
          </a:bodyPr>
          <a:lstStyle/>
          <a:p>
            <a:pPr marL="0" lvl="0" indent="0" algn="l" rtl="0">
              <a:spcBef>
                <a:spcPts val="0"/>
              </a:spcBef>
              <a:spcAft>
                <a:spcPts val="0"/>
              </a:spcAft>
              <a:buClr>
                <a:srgbClr val="FFFFFF"/>
              </a:buClr>
              <a:buSzPts val="3200"/>
              <a:buFont typeface="Arial"/>
              <a:buNone/>
            </a:pPr>
            <a:r>
              <a:rPr lang="it-IT" sz="2800" b="1" dirty="0">
                <a:solidFill>
                  <a:srgbClr val="FFFFFF"/>
                </a:solidFill>
                <a:latin typeface="Arial"/>
                <a:cs typeface="Arial"/>
                <a:sym typeface="Arial"/>
              </a:rPr>
              <a:t>L’ISTITUTO DELLA REVISIONE PREZZI OGGI </a:t>
            </a:r>
            <a:endParaRPr lang="it-IT" sz="2800" dirty="0"/>
          </a:p>
        </p:txBody>
      </p:sp>
      <p:sp>
        <p:nvSpPr>
          <p:cNvPr id="2" name="Segnaposto numero diapositiva 1">
            <a:extLst>
              <a:ext uri="{FF2B5EF4-FFF2-40B4-BE49-F238E27FC236}">
                <a16:creationId xmlns:a16="http://schemas.microsoft.com/office/drawing/2014/main" xmlns="" id="{EE08EF30-B67F-77F1-8832-CCB1207682D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8</a:t>
            </a:fld>
            <a:endParaRPr lang="it-IT"/>
          </a:p>
        </p:txBody>
      </p:sp>
      <p:sp>
        <p:nvSpPr>
          <p:cNvPr id="3" name="Rettangolo 2">
            <a:extLst>
              <a:ext uri="{FF2B5EF4-FFF2-40B4-BE49-F238E27FC236}">
                <a16:creationId xmlns:a16="http://schemas.microsoft.com/office/drawing/2014/main" xmlns="" id="{79D35727-1598-B4F1-2441-033EA4769B4B}"/>
              </a:ext>
            </a:extLst>
          </p:cNvPr>
          <p:cNvSpPr/>
          <p:nvPr/>
        </p:nvSpPr>
        <p:spPr>
          <a:xfrm>
            <a:off x="424245" y="5773507"/>
            <a:ext cx="11187678" cy="646331"/>
          </a:xfrm>
          <a:prstGeom prst="rect">
            <a:avLst/>
          </a:prstGeom>
          <a:noFill/>
        </p:spPr>
        <p:txBody>
          <a:bodyPr wrap="none" lIns="91440" tIns="45720" rIns="91440" bIns="45720">
            <a:spAutoFit/>
          </a:bodyPr>
          <a:lstStyle/>
          <a:p>
            <a:pPr algn="ctr"/>
            <a:r>
              <a:rPr lang="it-IT" sz="3600" b="1" dirty="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rPr>
              <a:t>Dalla logica emergenziale all’approccio strutturale</a:t>
            </a:r>
          </a:p>
        </p:txBody>
      </p:sp>
      <p:sp>
        <p:nvSpPr>
          <p:cNvPr id="4" name="Rettangolo 3">
            <a:extLst>
              <a:ext uri="{FF2B5EF4-FFF2-40B4-BE49-F238E27FC236}">
                <a16:creationId xmlns:a16="http://schemas.microsoft.com/office/drawing/2014/main" xmlns="" id="{A11F33D5-B4DC-7827-23D6-BC10C27EE8E2}"/>
              </a:ext>
            </a:extLst>
          </p:cNvPr>
          <p:cNvSpPr/>
          <p:nvPr/>
        </p:nvSpPr>
        <p:spPr>
          <a:xfrm>
            <a:off x="1248530" y="1520968"/>
            <a:ext cx="9289723" cy="646331"/>
          </a:xfrm>
          <a:prstGeom prst="rect">
            <a:avLst/>
          </a:prstGeom>
          <a:noFill/>
        </p:spPr>
        <p:txBody>
          <a:bodyPr wrap="none" lIns="91440" tIns="45720" rIns="91440" bIns="45720">
            <a:spAutoFit/>
          </a:bodyPr>
          <a:lstStyle/>
          <a:p>
            <a:pPr algn="ctr"/>
            <a:r>
              <a:rPr lang="it-IT" sz="36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ALLO STATO CONVIVONO DUE SISTEMI</a:t>
            </a:r>
          </a:p>
        </p:txBody>
      </p:sp>
      <p:graphicFrame>
        <p:nvGraphicFramePr>
          <p:cNvPr id="5" name="Diagramma 4">
            <a:extLst>
              <a:ext uri="{FF2B5EF4-FFF2-40B4-BE49-F238E27FC236}">
                <a16:creationId xmlns:a16="http://schemas.microsoft.com/office/drawing/2014/main" xmlns="" id="{DB7ED35C-C8A5-335A-AEA2-4D6D6C0AD45C}"/>
              </a:ext>
            </a:extLst>
          </p:cNvPr>
          <p:cNvGraphicFramePr/>
          <p:nvPr>
            <p:extLst>
              <p:ext uri="{D42A27DB-BD31-4B8C-83A1-F6EECF244321}">
                <p14:modId xmlns:p14="http://schemas.microsoft.com/office/powerpoint/2010/main" xmlns="" val="1705164335"/>
              </p:ext>
            </p:extLst>
          </p:nvPr>
        </p:nvGraphicFramePr>
        <p:xfrm>
          <a:off x="309282" y="2293236"/>
          <a:ext cx="11604812" cy="304379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xmlns="" val="173302237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9001"/>
            <a:lum/>
          </a:blip>
          <a:srcRect/>
          <a:stretch>
            <a:fillRect t="-24000" b="-24000"/>
          </a:stretch>
        </a:blipFill>
        <a:effectLst/>
      </p:bgPr>
    </p:bg>
    <p:spTree>
      <p:nvGrpSpPr>
        <p:cNvPr id="1" name="Shape 119">
          <a:extLst>
            <a:ext uri="{FF2B5EF4-FFF2-40B4-BE49-F238E27FC236}">
              <a16:creationId xmlns:a16="http://schemas.microsoft.com/office/drawing/2014/main" xmlns="" id="{6CF425EB-CB6E-1CBC-FB4E-43EBE28CFCAF}"/>
            </a:ext>
          </a:extLst>
        </p:cNvPr>
        <p:cNvGrpSpPr/>
        <p:nvPr/>
      </p:nvGrpSpPr>
      <p:grpSpPr>
        <a:xfrm>
          <a:off x="0" y="0"/>
          <a:ext cx="0" cy="0"/>
          <a:chOff x="0" y="0"/>
          <a:chExt cx="0" cy="0"/>
        </a:xfrm>
      </p:grpSpPr>
      <p:sp>
        <p:nvSpPr>
          <p:cNvPr id="120" name="Google Shape;120;p2">
            <a:extLst>
              <a:ext uri="{FF2B5EF4-FFF2-40B4-BE49-F238E27FC236}">
                <a16:creationId xmlns:a16="http://schemas.microsoft.com/office/drawing/2014/main" xmlns="" id="{753B609E-FA1A-74A3-07CC-2D006C519450}"/>
              </a:ext>
            </a:extLst>
          </p:cNvPr>
          <p:cNvSpPr txBox="1">
            <a:spLocks noGrp="1"/>
          </p:cNvSpPr>
          <p:nvPr>
            <p:ph type="title"/>
          </p:nvPr>
        </p:nvSpPr>
        <p:spPr>
          <a:xfrm>
            <a:off x="518709" y="-186825"/>
            <a:ext cx="10749367" cy="1208868"/>
          </a:xfrm>
          <a:prstGeom prst="rect">
            <a:avLst/>
          </a:prstGeom>
          <a:noFill/>
          <a:ln>
            <a:noFill/>
          </a:ln>
        </p:spPr>
        <p:txBody>
          <a:bodyPr spcFirstLastPara="1" wrap="square" lIns="91425" tIns="45700" rIns="91425" bIns="45700" anchor="b" anchorCtr="0">
            <a:normAutofit/>
          </a:bodyPr>
          <a:lstStyle/>
          <a:p>
            <a:pPr marL="0" lvl="0" indent="0" algn="l" rtl="0">
              <a:spcBef>
                <a:spcPts val="0"/>
              </a:spcBef>
              <a:spcAft>
                <a:spcPts val="0"/>
              </a:spcAft>
              <a:buClr>
                <a:srgbClr val="FFFFFF"/>
              </a:buClr>
              <a:buSzPts val="3200"/>
              <a:buFont typeface="Arial"/>
              <a:buNone/>
            </a:pPr>
            <a:r>
              <a:rPr lang="it-IT" sz="2800" b="1" dirty="0">
                <a:solidFill>
                  <a:srgbClr val="FFFFFF"/>
                </a:solidFill>
                <a:latin typeface="Arial"/>
                <a:cs typeface="Arial"/>
                <a:sym typeface="Arial"/>
              </a:rPr>
              <a:t>L’ISTITUTO DELLA REVISIONE PREZZI OGGI </a:t>
            </a:r>
            <a:endParaRPr lang="it-IT" sz="2800" dirty="0"/>
          </a:p>
        </p:txBody>
      </p:sp>
      <p:sp>
        <p:nvSpPr>
          <p:cNvPr id="2" name="Segnaposto numero diapositiva 1">
            <a:extLst>
              <a:ext uri="{FF2B5EF4-FFF2-40B4-BE49-F238E27FC236}">
                <a16:creationId xmlns:a16="http://schemas.microsoft.com/office/drawing/2014/main" xmlns="" id="{3E76E86B-EA78-E3D1-EC16-3655ACA7F40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it-IT" smtClean="0"/>
              <a:pPr marL="0" lvl="0" indent="0" algn="r" rtl="0">
                <a:spcBef>
                  <a:spcPts val="0"/>
                </a:spcBef>
                <a:spcAft>
                  <a:spcPts val="0"/>
                </a:spcAft>
                <a:buNone/>
              </a:pPr>
              <a:t>9</a:t>
            </a:fld>
            <a:endParaRPr lang="it-IT"/>
          </a:p>
        </p:txBody>
      </p:sp>
      <p:sp>
        <p:nvSpPr>
          <p:cNvPr id="7" name="CasellaDiTesto 6">
            <a:extLst>
              <a:ext uri="{FF2B5EF4-FFF2-40B4-BE49-F238E27FC236}">
                <a16:creationId xmlns:a16="http://schemas.microsoft.com/office/drawing/2014/main" xmlns="" id="{DB9ACA04-2F11-83AC-6022-729F5CF38A3B}"/>
              </a:ext>
            </a:extLst>
          </p:cNvPr>
          <p:cNvSpPr txBox="1"/>
          <p:nvPr/>
        </p:nvSpPr>
        <p:spPr>
          <a:xfrm>
            <a:off x="135083" y="1486249"/>
            <a:ext cx="11825004" cy="5324535"/>
          </a:xfrm>
          <a:prstGeom prst="rect">
            <a:avLst/>
          </a:prstGeom>
          <a:noFill/>
        </p:spPr>
        <p:txBody>
          <a:bodyPr wrap="square">
            <a:spAutoFit/>
          </a:bodyPr>
          <a:lstStyle/>
          <a:p>
            <a:pPr algn="just" fontAlgn="base">
              <a:spcAft>
                <a:spcPts val="750"/>
              </a:spcAft>
            </a:pPr>
            <a:r>
              <a:rPr lang="it-IT" sz="1500" b="1" i="0" dirty="0">
                <a:solidFill>
                  <a:srgbClr val="333333"/>
                </a:solidFill>
                <a:effectLst/>
                <a:latin typeface="Titillium Web" pitchFamily="2" charset="77"/>
              </a:rPr>
              <a:t>D.L. 76/2020</a:t>
            </a:r>
            <a:r>
              <a:rPr lang="it-IT" sz="1500" b="0" i="0" dirty="0">
                <a:solidFill>
                  <a:srgbClr val="333333"/>
                </a:solidFill>
                <a:effectLst/>
                <a:latin typeface="Titillium Web" pitchFamily="2" charset="77"/>
              </a:rPr>
              <a:t>: i</a:t>
            </a:r>
            <a:r>
              <a:rPr lang="it-IT" sz="1500" dirty="0">
                <a:solidFill>
                  <a:srgbClr val="19191A"/>
                </a:solidFill>
                <a:latin typeface="Titillium Web" pitchFamily="2" charset="77"/>
              </a:rPr>
              <a:t>stitu</a:t>
            </a:r>
            <a:r>
              <a:rPr lang="it-IT" sz="1500" b="0" i="0" dirty="0">
                <a:solidFill>
                  <a:srgbClr val="333333"/>
                </a:solidFill>
                <a:effectLst/>
                <a:latin typeface="Titillium Web" pitchFamily="2" charset="77"/>
              </a:rPr>
              <a:t>zione del </a:t>
            </a:r>
            <a:r>
              <a:rPr lang="it-IT" sz="1500" b="1" i="0" dirty="0">
                <a:solidFill>
                  <a:srgbClr val="333333"/>
                </a:solidFill>
                <a:effectLst/>
                <a:latin typeface="Titillium Web" pitchFamily="2" charset="77"/>
              </a:rPr>
              <a:t>Fondo per la prosecuzione delle opere pubbliche</a:t>
            </a:r>
            <a:r>
              <a:rPr lang="it-IT" sz="1500" b="0" i="0" dirty="0">
                <a:solidFill>
                  <a:srgbClr val="333333"/>
                </a:solidFill>
                <a:effectLst/>
                <a:latin typeface="Titillium Web" pitchFamily="2" charset="77"/>
              </a:rPr>
              <a:t> al fine di garantire la regolare e tempestiva prosecuzione dei lavori diretti alla realizzazione delle opere pubbliche, nei casi di </a:t>
            </a:r>
            <a:r>
              <a:rPr lang="it-IT" sz="1500" b="1" i="0" dirty="0">
                <a:solidFill>
                  <a:srgbClr val="333333"/>
                </a:solidFill>
                <a:effectLst/>
                <a:latin typeface="Titillium Web" pitchFamily="2" charset="77"/>
              </a:rPr>
              <a:t>maggiori fabbisogni finanziari</a:t>
            </a:r>
            <a:r>
              <a:rPr lang="it-IT" sz="1500" b="0" i="0" dirty="0">
                <a:solidFill>
                  <a:srgbClr val="333333"/>
                </a:solidFill>
                <a:effectLst/>
                <a:latin typeface="Titillium Web" pitchFamily="2" charset="77"/>
              </a:rPr>
              <a:t> dovuti a sopravvenute esigenze motivate nel rispetto della normativa vigente, ovvero per temporanee insufficienti disponibilità finanziarie annuali.</a:t>
            </a:r>
          </a:p>
          <a:p>
            <a:pPr algn="just" fontAlgn="base">
              <a:spcAft>
                <a:spcPts val="750"/>
              </a:spcAft>
            </a:pPr>
            <a:r>
              <a:rPr lang="it-IT" sz="1500" b="1" i="0" dirty="0">
                <a:solidFill>
                  <a:srgbClr val="333333"/>
                </a:solidFill>
                <a:effectLst/>
                <a:latin typeface="Titillium Web" pitchFamily="2" charset="77"/>
              </a:rPr>
              <a:t>D.L. 73/2021 </a:t>
            </a:r>
            <a:r>
              <a:rPr lang="it-IT" sz="1500" b="0" i="0" dirty="0">
                <a:solidFill>
                  <a:srgbClr val="333333"/>
                </a:solidFill>
                <a:effectLst/>
                <a:latin typeface="Titillium Web" pitchFamily="2" charset="77"/>
              </a:rPr>
              <a:t>(</a:t>
            </a:r>
            <a:r>
              <a:rPr lang="it-IT" sz="1500" b="1" i="0" dirty="0">
                <a:solidFill>
                  <a:srgbClr val="333333"/>
                </a:solidFill>
                <a:effectLst/>
                <a:latin typeface="Titillium Web" pitchFamily="2" charset="77"/>
              </a:rPr>
              <a:t>Decreto Sostegni bis</a:t>
            </a:r>
            <a:r>
              <a:rPr lang="it-IT" sz="1500" b="0" i="0" dirty="0">
                <a:solidFill>
                  <a:srgbClr val="333333"/>
                </a:solidFill>
                <a:effectLst/>
                <a:latin typeface="Titillium Web" pitchFamily="2" charset="77"/>
              </a:rPr>
              <a:t>) e </a:t>
            </a:r>
            <a:r>
              <a:rPr lang="it-IT" sz="1500" b="1" i="0" dirty="0">
                <a:solidFill>
                  <a:schemeClr val="tx1"/>
                </a:solidFill>
                <a:effectLst/>
                <a:latin typeface="Titillium Web" pitchFamily="2" charset="77"/>
              </a:rPr>
              <a:t>D.L. 4/2022 art. 29 lett. b</a:t>
            </a:r>
            <a:r>
              <a:rPr lang="it-IT" sz="1500" b="0" i="0" dirty="0">
                <a:solidFill>
                  <a:schemeClr val="tx1"/>
                </a:solidFill>
                <a:effectLst/>
                <a:latin typeface="Titillium Web" pitchFamily="2" charset="77"/>
              </a:rPr>
              <a:t> (</a:t>
            </a:r>
            <a:r>
              <a:rPr lang="it-IT" sz="1500" b="1" i="0" dirty="0">
                <a:solidFill>
                  <a:schemeClr val="tx1"/>
                </a:solidFill>
                <a:effectLst/>
                <a:latin typeface="Titillium Web" pitchFamily="2" charset="77"/>
              </a:rPr>
              <a:t>Decreto Sostegni ter</a:t>
            </a:r>
            <a:r>
              <a:rPr lang="it-IT" sz="1500" b="0" i="0" dirty="0">
                <a:solidFill>
                  <a:schemeClr val="tx1"/>
                </a:solidFill>
                <a:effectLst/>
                <a:latin typeface="Titillium Web" pitchFamily="2" charset="77"/>
              </a:rPr>
              <a:t>): </a:t>
            </a:r>
            <a:r>
              <a:rPr lang="it-IT" sz="1500" b="0" i="0" dirty="0">
                <a:solidFill>
                  <a:srgbClr val="333333"/>
                </a:solidFill>
                <a:effectLst/>
                <a:latin typeface="Titillium Web" pitchFamily="2" charset="77"/>
              </a:rPr>
              <a:t>relativamente ai bandi e lettere di invito inviate a far data della vigenza del D.L. prevedono l’obbligo di inserimento della clausola di revisione prezzi </a:t>
            </a:r>
            <a:r>
              <a:rPr lang="it-IT" sz="1500" b="0" i="0" dirty="0">
                <a:solidFill>
                  <a:schemeClr val="tx1"/>
                </a:solidFill>
                <a:effectLst/>
                <a:latin typeface="Titillium Web" pitchFamily="2" charset="77"/>
              </a:rPr>
              <a:t>su tutti i contratti di lavori, servizi e forniture e la compensazione materiali da costruzione superiore al 5% fino al </a:t>
            </a:r>
            <a:r>
              <a:rPr lang="it-IT" sz="1500" b="1" i="0" dirty="0">
                <a:solidFill>
                  <a:schemeClr val="tx1"/>
                </a:solidFill>
                <a:effectLst/>
                <a:latin typeface="Titillium Web" pitchFamily="2" charset="77"/>
              </a:rPr>
              <a:t>31 dicembre 2023</a:t>
            </a:r>
            <a:r>
              <a:rPr lang="it-IT" sz="1500" b="0" i="0" dirty="0">
                <a:solidFill>
                  <a:schemeClr val="tx1"/>
                </a:solidFill>
                <a:effectLst/>
                <a:latin typeface="Titillium Web" pitchFamily="2" charset="77"/>
              </a:rPr>
              <a:t> e solo per l’</a:t>
            </a:r>
            <a:r>
              <a:rPr lang="it-IT" sz="1500" b="1" i="0" dirty="0">
                <a:solidFill>
                  <a:schemeClr val="tx1"/>
                </a:solidFill>
                <a:effectLst/>
                <a:latin typeface="Titillium Web" pitchFamily="2" charset="77"/>
              </a:rPr>
              <a:t>80% della eccedenza</a:t>
            </a:r>
            <a:r>
              <a:rPr lang="it-IT" sz="1500" dirty="0">
                <a:solidFill>
                  <a:schemeClr val="tx1"/>
                </a:solidFill>
                <a:latin typeface="Titillium Web" pitchFamily="2" charset="77"/>
              </a:rPr>
              <a:t> nel limite delle risorse di cui al comma 7</a:t>
            </a:r>
            <a:endParaRPr lang="it-IT" sz="1500" b="0" i="0" dirty="0">
              <a:solidFill>
                <a:schemeClr val="tx1"/>
              </a:solidFill>
              <a:effectLst/>
              <a:latin typeface="Titillium Web" pitchFamily="2" charset="77"/>
            </a:endParaRPr>
          </a:p>
          <a:p>
            <a:pPr algn="just" fontAlgn="base">
              <a:spcAft>
                <a:spcPts val="750"/>
              </a:spcAft>
            </a:pPr>
            <a:r>
              <a:rPr lang="it-IT" sz="1500" b="1" i="0" dirty="0">
                <a:solidFill>
                  <a:srgbClr val="FF0000"/>
                </a:solidFill>
                <a:effectLst/>
                <a:highlight>
                  <a:srgbClr val="FFFF00"/>
                </a:highlight>
                <a:latin typeface="Titillium Web" pitchFamily="2" charset="77"/>
              </a:rPr>
              <a:t>D.L. 36 del 30.04.2022 (Decreto PNRR 2): ART. 7 COMMA 1 consente di gestire aumenti di prezzi in corso di anno, attraverso una variante in corso d’opera ai sensi dell’articolo 106, comma 1, lettera c), del codice dei contratti pubblici vigente.</a:t>
            </a:r>
          </a:p>
          <a:p>
            <a:pPr algn="just" fontAlgn="base">
              <a:spcAft>
                <a:spcPts val="750"/>
              </a:spcAft>
            </a:pPr>
            <a:r>
              <a:rPr lang="it-IT" sz="1500" b="1" i="1" dirty="0">
                <a:highlight>
                  <a:srgbClr val="FFFF00"/>
                </a:highlight>
                <a:latin typeface="Titillium Web" pitchFamily="2" charset="77"/>
              </a:rPr>
              <a:t>2-ter. </a:t>
            </a:r>
            <a:r>
              <a:rPr lang="it-IT" sz="1500" b="1" i="1" u="sng" dirty="0">
                <a:solidFill>
                  <a:schemeClr val="tx1"/>
                </a:solidFill>
                <a:highlight>
                  <a:srgbClr val="FFFF00"/>
                </a:highlight>
                <a:latin typeface="Titillium Web" pitchFamily="2" charset="77"/>
              </a:rPr>
              <a:t>L'</a:t>
            </a:r>
            <a:r>
              <a:rPr lang="it-IT" sz="1500" b="1" i="1" u="sng" dirty="0">
                <a:solidFill>
                  <a:schemeClr val="tx1"/>
                </a:solidFill>
                <a:highlight>
                  <a:srgbClr val="FFFF00"/>
                </a:highlight>
                <a:latin typeface="Titillium Web" pitchFamily="2" charset="77"/>
                <a:hlinkClick r:id="rId4">
                  <a:extLst>
                    <a:ext uri="{A12FA001-AC4F-418D-AE19-62706E023703}">
                      <ahyp:hlinkClr xmlns:ahyp="http://schemas.microsoft.com/office/drawing/2018/hyperlinkcolor" xmlns="" val="tx"/>
                    </a:ext>
                  </a:extLst>
                </a:hlinkClick>
              </a:rPr>
              <a:t>articolo 106, comma 1, lettera c), numero 1), del codice dei contratti pubblici</a:t>
            </a:r>
            <a:r>
              <a:rPr lang="it-IT" sz="1500" b="1" i="1" dirty="0">
                <a:highlight>
                  <a:srgbClr val="FFFF00"/>
                </a:highlight>
                <a:latin typeface="Titillium Web" pitchFamily="2" charset="77"/>
              </a:rPr>
              <a:t>, di cui al </a:t>
            </a:r>
            <a:r>
              <a:rPr lang="it-IT" sz="1500" b="1" i="1" dirty="0">
                <a:highlight>
                  <a:srgbClr val="FFFF00"/>
                </a:highlight>
                <a:latin typeface="Titillium Web" pitchFamily="2" charset="77"/>
                <a:hlinkClick r:id="rId5">
                  <a:extLst>
                    <a:ext uri="{A12FA001-AC4F-418D-AE19-62706E023703}">
                      <ahyp:hlinkClr xmlns:ahyp="http://schemas.microsoft.com/office/drawing/2018/hyperlinkcolor" xmlns="" val="tx"/>
                    </a:ext>
                  </a:extLst>
                </a:hlinkClick>
              </a:rPr>
              <a:t>decreto legislativo 18 aprile 2016, n. 50</a:t>
            </a:r>
            <a:r>
              <a:rPr lang="it-IT" sz="1500" b="1" i="1" dirty="0">
                <a:highlight>
                  <a:srgbClr val="FFFF00"/>
                </a:highlight>
                <a:latin typeface="Titillium Web" pitchFamily="2" charset="77"/>
              </a:rPr>
              <a:t>, si interpreta nel senso che tra le circostanze indicate al primo periodo sono incluse anche quelle impreviste ed imprevedibili che alterano in maniera significativa il costo dei materiali necessari alla realizzazione dell'opera.</a:t>
            </a:r>
            <a:endParaRPr lang="it-IT" sz="1500" b="1" i="0" dirty="0">
              <a:solidFill>
                <a:srgbClr val="FF0000"/>
              </a:solidFill>
              <a:effectLst/>
              <a:highlight>
                <a:srgbClr val="FFFF00"/>
              </a:highlight>
              <a:latin typeface="Titillium Web" pitchFamily="2" charset="77"/>
            </a:endParaRPr>
          </a:p>
          <a:p>
            <a:pPr algn="just" fontAlgn="base">
              <a:spcAft>
                <a:spcPts val="750"/>
              </a:spcAft>
            </a:pPr>
            <a:r>
              <a:rPr lang="it-IT" sz="1500" b="1" i="0" dirty="0">
                <a:solidFill>
                  <a:srgbClr val="333333"/>
                </a:solidFill>
                <a:effectLst/>
                <a:latin typeface="Titillium Web" pitchFamily="2" charset="77"/>
              </a:rPr>
              <a:t>D.L. 50 del 17.05.2022 </a:t>
            </a:r>
            <a:r>
              <a:rPr lang="it-IT" sz="1500" b="0" i="0" dirty="0">
                <a:solidFill>
                  <a:srgbClr val="333333"/>
                </a:solidFill>
                <a:effectLst/>
                <a:latin typeface="Titillium Web" pitchFamily="2" charset="77"/>
              </a:rPr>
              <a:t>(Decreto Aiuti): prevede l’</a:t>
            </a:r>
            <a:r>
              <a:rPr lang="it-IT" sz="1500" b="1" i="0" dirty="0">
                <a:solidFill>
                  <a:srgbClr val="333333"/>
                </a:solidFill>
                <a:effectLst/>
                <a:latin typeface="Titillium Web" pitchFamily="2" charset="77"/>
              </a:rPr>
              <a:t>aggiornamento del prezzario</a:t>
            </a:r>
            <a:r>
              <a:rPr lang="it-IT" sz="1500" b="0" i="0" dirty="0">
                <a:solidFill>
                  <a:srgbClr val="333333"/>
                </a:solidFill>
                <a:effectLst/>
                <a:latin typeface="Titillium Web" pitchFamily="2" charset="77"/>
              </a:rPr>
              <a:t> e l’</a:t>
            </a:r>
            <a:r>
              <a:rPr lang="it-IT" sz="1500" b="1" i="0" dirty="0">
                <a:solidFill>
                  <a:srgbClr val="333333"/>
                </a:solidFill>
                <a:effectLst/>
                <a:latin typeface="Titillium Web" pitchFamily="2" charset="77"/>
              </a:rPr>
              <a:t>applicazione dello stesso sui lavori contabilizzati</a:t>
            </a:r>
            <a:r>
              <a:rPr lang="it-IT" sz="1500" b="0" i="0" dirty="0">
                <a:solidFill>
                  <a:srgbClr val="333333"/>
                </a:solidFill>
                <a:effectLst/>
                <a:latin typeface="Titillium Web" pitchFamily="2" charset="77"/>
              </a:rPr>
              <a:t>. Con il comma 7 viene istituito il FOI (Fondo Opere </a:t>
            </a:r>
            <a:r>
              <a:rPr lang="it-IT" sz="1500" dirty="0">
                <a:solidFill>
                  <a:srgbClr val="333333"/>
                </a:solidFill>
                <a:latin typeface="Titillium Web" pitchFamily="2" charset="77"/>
              </a:rPr>
              <a:t>Indifferibili) per assicurare le risorse necessarie per l'avvio delle opere pubbliche (principalmente PNRR e PNC) a fronte del rincaro dei materiali.</a:t>
            </a:r>
          </a:p>
          <a:p>
            <a:pPr algn="just" fontAlgn="base">
              <a:spcAft>
                <a:spcPts val="750"/>
              </a:spcAft>
            </a:pPr>
            <a:r>
              <a:rPr lang="it-IT" sz="1500" b="1" i="0" dirty="0" err="1">
                <a:solidFill>
                  <a:srgbClr val="333333"/>
                </a:solidFill>
                <a:effectLst/>
                <a:latin typeface="Titillium Web" pitchFamily="2" charset="77"/>
              </a:rPr>
              <a:t>D.Lgs.</a:t>
            </a:r>
            <a:r>
              <a:rPr lang="it-IT" sz="1500" b="1" i="0" dirty="0">
                <a:solidFill>
                  <a:srgbClr val="333333"/>
                </a:solidFill>
                <a:effectLst/>
                <a:latin typeface="Titillium Web" pitchFamily="2" charset="77"/>
              </a:rPr>
              <a:t> 36/2023</a:t>
            </a:r>
            <a:r>
              <a:rPr lang="it-IT" sz="1500" b="0" i="0" dirty="0">
                <a:solidFill>
                  <a:srgbClr val="333333"/>
                </a:solidFill>
                <a:effectLst/>
                <a:latin typeface="Titillium Web" pitchFamily="2" charset="77"/>
              </a:rPr>
              <a:t> (Codice Appalti): prevede l’obbligatorio inserimento delle </a:t>
            </a:r>
            <a:r>
              <a:rPr lang="it-IT" sz="1500" b="1" i="0" dirty="0">
                <a:solidFill>
                  <a:srgbClr val="333333"/>
                </a:solidFill>
                <a:effectLst/>
                <a:latin typeface="Titillium Web" pitchFamily="2" charset="77"/>
              </a:rPr>
              <a:t>clausole sulla revisione dei prezzi</a:t>
            </a:r>
            <a:r>
              <a:rPr lang="it-IT" sz="1500" b="0" i="0" dirty="0">
                <a:solidFill>
                  <a:srgbClr val="333333"/>
                </a:solidFill>
                <a:effectLst/>
                <a:latin typeface="Titillium Web" pitchFamily="2" charset="77"/>
              </a:rPr>
              <a:t> nella documentazione di gara e nei contratti, subordinando a condizioni di natura oggettiva l’attivazione delle suddette clausole, secondo le modalità individuate dall’</a:t>
            </a:r>
            <a:r>
              <a:rPr lang="it-IT" sz="1500" b="1" i="0" u="none" strike="noStrike" dirty="0">
                <a:solidFill>
                  <a:srgbClr val="0306B1"/>
                </a:solidFill>
                <a:effectLst/>
                <a:latin typeface="Titillium Web" pitchFamily="2" charset="77"/>
                <a:hlinkClick r:id="rId6"/>
              </a:rPr>
              <a:t>Allegato II.2-bis</a:t>
            </a:r>
            <a:r>
              <a:rPr lang="it-IT" sz="1500" b="0" i="0" dirty="0">
                <a:solidFill>
                  <a:srgbClr val="333333"/>
                </a:solidFill>
                <a:effectLst/>
                <a:latin typeface="Titillium Web" pitchFamily="2" charset="77"/>
              </a:rPr>
              <a:t>;</a:t>
            </a:r>
          </a:p>
          <a:p>
            <a:pPr algn="just" fontAlgn="base">
              <a:spcAft>
                <a:spcPts val="750"/>
              </a:spcAft>
            </a:pPr>
            <a:r>
              <a:rPr lang="it-IT" sz="1500" b="1" i="0" dirty="0" err="1">
                <a:solidFill>
                  <a:srgbClr val="333333"/>
                </a:solidFill>
                <a:effectLst/>
                <a:latin typeface="Titillium Web" pitchFamily="2" charset="77"/>
              </a:rPr>
              <a:t>D.Lgs.</a:t>
            </a:r>
            <a:r>
              <a:rPr lang="it-IT" sz="1500" b="1" i="0" dirty="0">
                <a:solidFill>
                  <a:srgbClr val="333333"/>
                </a:solidFill>
                <a:effectLst/>
                <a:latin typeface="Titillium Web" pitchFamily="2" charset="77"/>
              </a:rPr>
              <a:t> 209/2024 </a:t>
            </a:r>
            <a:r>
              <a:rPr lang="it-IT" sz="1500" b="0" i="0" dirty="0">
                <a:solidFill>
                  <a:srgbClr val="333333"/>
                </a:solidFill>
                <a:effectLst/>
                <a:latin typeface="Titillium Web" pitchFamily="2" charset="77"/>
              </a:rPr>
              <a:t>(Correttivo Codice Appalti): prevede semplificazioni sull’inserimento di clausole di revisione dei prezzi automatiche all’interno dei contratti di appalto: al verificarsi di condizioni particolari, </a:t>
            </a:r>
            <a:r>
              <a:rPr lang="it-IT" sz="1500" b="1" i="0" dirty="0">
                <a:solidFill>
                  <a:srgbClr val="333333"/>
                </a:solidFill>
                <a:effectLst/>
                <a:latin typeface="Titillium Web" pitchFamily="2" charset="77"/>
              </a:rPr>
              <a:t>le imprese ricevono automaticamente le risorse per compensare i rincari</a:t>
            </a:r>
            <a:r>
              <a:rPr lang="it-IT" sz="1500" b="0" i="0" dirty="0">
                <a:solidFill>
                  <a:srgbClr val="333333"/>
                </a:solidFill>
                <a:effectLst/>
                <a:latin typeface="Titillium Web" pitchFamily="2" charset="77"/>
              </a:rPr>
              <a:t>, senza modificare la natura generale del contratto.</a:t>
            </a:r>
          </a:p>
        </p:txBody>
      </p:sp>
    </p:spTree>
    <p:extLst>
      <p:ext uri="{BB962C8B-B14F-4D97-AF65-F5344CB8AC3E}">
        <p14:creationId xmlns:p14="http://schemas.microsoft.com/office/powerpoint/2010/main" xmlns="" val="65806135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Welcome to PowerPoint_TP102923943">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3325</TotalTime>
  <Words>4707</Words>
  <Application>Microsoft Office PowerPoint</Application>
  <PresentationFormat>Personalizzato</PresentationFormat>
  <Paragraphs>383</Paragraphs>
  <Slides>32</Slides>
  <Notes>32</Notes>
  <HiddenSlides>0</HiddenSlides>
  <MMClips>0</MMClips>
  <ScaleCrop>false</ScaleCrop>
  <HeadingPairs>
    <vt:vector size="6" baseType="variant">
      <vt:variant>
        <vt:lpstr>Caratteri utilizzati</vt:lpstr>
      </vt:variant>
      <vt:variant>
        <vt:i4>8</vt:i4>
      </vt:variant>
      <vt:variant>
        <vt:lpstr>Tema</vt:lpstr>
      </vt:variant>
      <vt:variant>
        <vt:i4>1</vt:i4>
      </vt:variant>
      <vt:variant>
        <vt:lpstr>Titoli diapositive</vt:lpstr>
      </vt:variant>
      <vt:variant>
        <vt:i4>32</vt:i4>
      </vt:variant>
    </vt:vector>
  </HeadingPairs>
  <TitlesOfParts>
    <vt:vector size="41" baseType="lpstr">
      <vt:lpstr>Arial</vt:lpstr>
      <vt:lpstr>Quattrocento Sans</vt:lpstr>
      <vt:lpstr>Montserrat</vt:lpstr>
      <vt:lpstr>Segoe UI</vt:lpstr>
      <vt:lpstr>Aptos Display</vt:lpstr>
      <vt:lpstr>Aptos</vt:lpstr>
      <vt:lpstr>Titillium Web</vt:lpstr>
      <vt:lpstr>Calibri</vt:lpstr>
      <vt:lpstr>Welcome to PowerPoint_TP102923943</vt:lpstr>
      <vt:lpstr>  LA REVISIONE DEI PREZZI NEI CASI DI SHOCK ECONOMICI IMPROVVISI</vt:lpstr>
      <vt:lpstr>EVOLUZIONE DELL’ISTITUTO DELLA REVISIONE PREZZI</vt:lpstr>
      <vt:lpstr>EVOLUZIONE DELL’ISTITUTO DELLA REVISIONE PREZZI</vt:lpstr>
      <vt:lpstr>EVOLUZIONE DELL’ISTITUTO DELLA REVISIONE PREZZI</vt:lpstr>
      <vt:lpstr>EVOLUZIONE DELL’ISTITUTO DELLA REVISIONE PREZZI</vt:lpstr>
      <vt:lpstr>EVOLUZIONE DELL’ISTITUTO DELLA REVISIONE PREZZI</vt:lpstr>
      <vt:lpstr>COSA CI INSEGNA L’ANALISI STORICA</vt:lpstr>
      <vt:lpstr>L’ISTITUTO DELLA REVISIONE PREZZI OGGI </vt:lpstr>
      <vt:lpstr>L’ISTITUTO DELLA REVISIONE PREZZI OGGI </vt:lpstr>
      <vt:lpstr>ART. 26 DL 50/2022</vt:lpstr>
      <vt:lpstr>ART. 26 DL 50/2022</vt:lpstr>
      <vt:lpstr>ART. 26 DL 50/2022</vt:lpstr>
      <vt:lpstr>LEGGE DI BILANCIO 2026</vt:lpstr>
      <vt:lpstr>LEGGE DI BILANCIO 2026</vt:lpstr>
      <vt:lpstr>DLGS 36/2023</vt:lpstr>
      <vt:lpstr>DLGS 36/2023</vt:lpstr>
      <vt:lpstr>DLGS 36/2023</vt:lpstr>
      <vt:lpstr>DLGS 36/2023</vt:lpstr>
      <vt:lpstr>DLGS 36/2023 – Allegato II.2-bis</vt:lpstr>
      <vt:lpstr>DLGS 36/2023 – Allegato II.2-bis</vt:lpstr>
      <vt:lpstr>DLGS 36/2023 – Allegato II.2-bis</vt:lpstr>
      <vt:lpstr>DLGS 36/2023 – Allegato II.2-bis</vt:lpstr>
      <vt:lpstr>DLGS 36/2023 – Allegato II.2-bis</vt:lpstr>
      <vt:lpstr>DLGS 36/2023 – Indici TOL</vt:lpstr>
      <vt:lpstr>DLGS 36/2023 – Indici TOL</vt:lpstr>
      <vt:lpstr>DLGS 36/2023 – Indici TOL</vt:lpstr>
      <vt:lpstr>LA RISPOSTA DEL SISTEMA AGLI SHOCK ECONOMICI IMPROVVISI</vt:lpstr>
      <vt:lpstr>LA RISPOSTA DEL SISTEMA AGLI SHOCK ECONOMICI IMPROVVISI</vt:lpstr>
      <vt:lpstr>LA RISPOSTA DEL SISTEMA AGLI SHOCK ECONOMICI IMPROVVISI</vt:lpstr>
      <vt:lpstr>LA RISPOSTA DEL SISTEMA AGLI SHOCK ECONOMICI IMPROVVISI</vt:lpstr>
      <vt:lpstr>LA RISPOSTA DEL SISTEMA AGLI SHOCK ECONOMICI IMPROVVISI</vt:lpstr>
      <vt:lpstr>  LA REVISIONE DEI PREZZI NEI CASI DI SHOCK ECONOMICI IMPROVVISI</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LA REVISIONE DEI PREZZI NEI CASI DI SHOCK ECONOMICI IMPROVVISI</dc:title>
  <dc:creator>Sergio Minotti</dc:creator>
  <cp:lastModifiedBy>Comune Di Fiumicino</cp:lastModifiedBy>
  <cp:revision>158</cp:revision>
  <dcterms:created xsi:type="dcterms:W3CDTF">2013-10-13T16:54:20Z</dcterms:created>
  <dcterms:modified xsi:type="dcterms:W3CDTF">2026-05-08T11:35:36Z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TC029239449991</vt:lpwstr>
  </property>
  <property fmtid="{D5CDD505-2E9C-101B-9397-08002B2CF9AE}" pid="3" name="ContentTypeId">
    <vt:lpwstr>0x0101000B46C94EF59A8743AB2C887DC5AD8B2F</vt:lpwstr>
  </property>
</Properties>
</file>